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  <p:sldMasterId id="2147484196" r:id="rId5"/>
    <p:sldMasterId id="2147484121" r:id="rId6"/>
  </p:sldMasterIdLst>
  <p:notesMasterIdLst>
    <p:notesMasterId r:id="rId19"/>
  </p:notesMasterIdLst>
  <p:handoutMasterIdLst>
    <p:handoutMasterId r:id="rId20"/>
  </p:handoutMasterIdLst>
  <p:sldIdLst>
    <p:sldId id="330" r:id="rId7"/>
    <p:sldId id="331" r:id="rId8"/>
    <p:sldId id="345" r:id="rId9"/>
    <p:sldId id="344" r:id="rId10"/>
    <p:sldId id="341" r:id="rId11"/>
    <p:sldId id="340" r:id="rId12"/>
    <p:sldId id="342" r:id="rId13"/>
    <p:sldId id="343" r:id="rId14"/>
    <p:sldId id="348" r:id="rId15"/>
    <p:sldId id="346" r:id="rId16"/>
    <p:sldId id="347" r:id="rId17"/>
    <p:sldId id="337" r:id="rId18"/>
  </p:sldIdLst>
  <p:sldSz cx="9144000" cy="6858000" type="screen4x3"/>
  <p:notesSz cx="6670675" cy="99298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5DD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>
      <p:cViewPr varScale="1">
        <p:scale>
          <a:sx n="99" d="100"/>
          <a:sy n="99" d="100"/>
        </p:scale>
        <p:origin x="931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318" y="-90"/>
      </p:cViewPr>
      <p:guideLst>
        <p:guide orient="horz" pos="3128"/>
        <p:guide pos="210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838" y="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925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838" y="9432925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D2B27FC-8D58-4F72-BE63-620A6AF07A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6463"/>
            <a:ext cx="4892675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432925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7C0FBD6-A14E-44E0-B70B-564BB2DF4F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E126D-541C-49BB-8382-C6B3A351CA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429C0F-DA1C-40D7-A25B-C48C5A8B32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9A5893-1042-469B-9A61-CA2A22170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A7A0-11D2-4BC1-9B75-E24AF9A8D862}" type="datetimeFigureOut">
              <a:rPr lang="en-US" smtClean="0"/>
              <a:t>26/10/2021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18CE64-E748-4B82-A32B-8A5D9060E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B57528-6270-4507-9F27-CC681C2BC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CA067-2CD4-461C-B11A-1B12B842B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563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906F4-80B8-4651-8DE8-AEB86EF80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B51F48-F37F-4833-B55B-E1F5C54BB0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D803E5-9496-4300-9552-5F8DF0432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A7A0-11D2-4BC1-9B75-E24AF9A8D862}" type="datetimeFigureOut">
              <a:rPr lang="en-US" smtClean="0"/>
              <a:t>26/10/2021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3D8CB-25BB-4165-AD0A-F579F864E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E46055-D835-403B-898D-4EE9E76D8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CA067-2CD4-461C-B11A-1B12B842B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176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703458-C1C3-4A1E-A04A-EB3CEE1732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BC3CFA-3AB0-4622-8BBA-802D3D7CC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2C3137-9631-4EC8-8777-240E7BB5F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A7A0-11D2-4BC1-9B75-E24AF9A8D862}" type="datetimeFigureOut">
              <a:rPr lang="en-US" smtClean="0"/>
              <a:t>26/10/2021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A49899-A2C1-4B57-82BA-6F7E2CE6D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7D9A5D-56ED-4885-AE3F-A8B82D03E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CA067-2CD4-461C-B11A-1B12B842B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183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79C1FDE5-6267-480E-925C-7CFB16088C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077200" cy="685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753EBD1A-E1AD-480F-A0E9-ADCCD0CBE6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E84C22C2-8EA7-42F3-8054-3C60441F2E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32ABE2A1-9DF6-4524-A24E-1B7E19915D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482DB5B-7742-42DA-A5C4-333947FAB89E}" type="datetimeFigureOut">
              <a:rPr lang="en-US"/>
              <a:pPr>
                <a:defRPr/>
              </a:pPr>
              <a:t>26/10/2021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A9B1FA9-ABDB-4CD3-BCB4-123F4A6F27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BB452D3C-51B2-4F56-A6D6-EA38BFBB3F92}" type="datetimeFigureOut">
              <a:rPr lang="en-US"/>
              <a:pPr>
                <a:defRPr/>
              </a:pPr>
              <a:t>26/10/2021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D8A358B-5FB9-4588-97D3-44859ADC27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8C9B2A8-C948-4345-8581-379FC5F7173B}" type="datetimeFigureOut">
              <a:rPr lang="en-US"/>
              <a:pPr>
                <a:defRPr/>
              </a:pPr>
              <a:t>26/10/2021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342CD1A-50FB-4B67-8A79-72460261AE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DDE05-B618-4AAA-AE79-F47FA2A9D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2FAC0-10CD-4EE8-B704-C95B05533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CD572-3562-490C-9AB0-B9ED5B359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A7A0-11D2-4BC1-9B75-E24AF9A8D862}" type="datetimeFigureOut">
              <a:rPr lang="en-US" smtClean="0"/>
              <a:t>26/10/2021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B9982E-98B3-472B-882B-3D5DD3AD4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53A3C5-2130-4789-8813-35D60ACBF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CA067-2CD4-461C-B11A-1B12B842B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0490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2D1DEFC-9D48-4156-BF39-A169B659DFF5}" type="datetimeFigureOut">
              <a:rPr lang="en-US"/>
              <a:pPr>
                <a:defRPr/>
              </a:pPr>
              <a:t>26/10/2021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47370ED-0CA4-4D85-8426-8B5B9E7443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70CEE8D-DDB5-48E7-A436-20827D59A01F}" type="datetimeFigureOut">
              <a:rPr lang="en-US"/>
              <a:pPr>
                <a:defRPr/>
              </a:pPr>
              <a:t>26/10/2021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9598A49-34B8-404F-A2FB-4D40E3ABFF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F9DCE72-8D03-4912-8FCE-83608D7B2374}" type="datetimeFigureOut">
              <a:rPr lang="en-US"/>
              <a:pPr>
                <a:defRPr/>
              </a:pPr>
              <a:t>26/10/2021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AC3545D-3F9C-431C-8CF2-71685F5D57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9370918-D26B-4735-9EEC-BECD4BAA17E5}" type="datetimeFigureOut">
              <a:rPr lang="en-US"/>
              <a:pPr>
                <a:defRPr/>
              </a:pPr>
              <a:t>26/10/2021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DB8CADA-1107-4FB4-8E1F-B7F3BF0DA4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0845894-7376-47C0-A7BB-DF6E0F6BE57C}" type="datetimeFigureOut">
              <a:rPr lang="en-US"/>
              <a:pPr>
                <a:defRPr/>
              </a:pPr>
              <a:t>26/10/2021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34F78EA-D147-403C-B467-1FCA9911EF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41B6588-3081-493F-A830-9A67DF0AA3C6}" type="datetimeFigureOut">
              <a:rPr lang="en-US"/>
              <a:pPr>
                <a:defRPr/>
              </a:pPr>
              <a:t>26/10/2021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B0C37A8-7F80-4518-A9FB-C39610350E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68568ED-6C61-49CD-ABCF-C825EBC7FCB7}" type="datetimeFigureOut">
              <a:rPr lang="en-US"/>
              <a:pPr>
                <a:defRPr/>
              </a:pPr>
              <a:t>26/10/2021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49F00C3-0C33-4449-ADE9-809B135C0D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4496A59-4FE1-4E91-83A5-F38778602468}" type="datetimeFigureOut">
              <a:rPr lang="en-US"/>
              <a:pPr>
                <a:defRPr/>
              </a:pPr>
              <a:t>26/10/2021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18457C6-9B31-42F0-A8B8-4F702F60F0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366F4-41AC-46CE-97E1-C654EB1FC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030C7C-8E81-46B0-9F2B-8EC19C89C5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44ADE-5F82-426E-A046-4C6B8824E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A7A0-11D2-4BC1-9B75-E24AF9A8D862}" type="datetimeFigureOut">
              <a:rPr lang="en-US" smtClean="0"/>
              <a:t>26/10/2021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B78425-1DA9-480D-AF70-F5D1C8724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2DBA81-829A-4D1E-9610-5C438D6B1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CA067-2CD4-461C-B11A-1B12B842B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168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34C1F-4571-4CE4-ACAC-609B4F55C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07F0A-661B-4E47-A4B3-33B4349E80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75B794-2AD7-4999-BE5F-3A3ACDB36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914600-A2EE-4305-A06E-B8DAC7FD1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A7A0-11D2-4BC1-9B75-E24AF9A8D862}" type="datetimeFigureOut">
              <a:rPr lang="en-US" smtClean="0"/>
              <a:t>26/10/2021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1F126C-AC78-48F8-9177-FB38F9FA8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E28365-7E9B-4971-81C0-4621C521A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CA067-2CD4-461C-B11A-1B12B842B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800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B84F1-807D-49F9-B3B6-B5501508E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7A05E6-A988-449A-ACD1-51BFF827BF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49FD45-E909-4495-B7A0-20E91264BE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D56268-2E2F-4449-B81D-64182518FE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3F41C5-A524-4C58-991B-5DEEA41D87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B4565A-BF8F-41B1-90B3-7CD258C06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A7A0-11D2-4BC1-9B75-E24AF9A8D862}" type="datetimeFigureOut">
              <a:rPr lang="en-US" smtClean="0"/>
              <a:t>26/10/2021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B94189-31B2-45D0-BEA1-8AFC56BDB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4DB341-469E-4958-9CD8-4B31AA34B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CA067-2CD4-461C-B11A-1B12B842B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39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F6195-3FBC-4EC7-827C-1CD899F75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C07F51-92E9-4843-AE7F-0FF3D7307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A7A0-11D2-4BC1-9B75-E24AF9A8D862}" type="datetimeFigureOut">
              <a:rPr lang="en-US" smtClean="0"/>
              <a:t>26/10/2021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F4FE79-69A0-4363-819D-44B38C044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0E2B7F-8FAA-42EE-9E0F-0F7F8558B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CA067-2CD4-461C-B11A-1B12B842B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64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0A26A3-EC66-46F5-B488-245CDA43A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A7A0-11D2-4BC1-9B75-E24AF9A8D862}" type="datetimeFigureOut">
              <a:rPr lang="en-US" smtClean="0"/>
              <a:t>26/10/2021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636EF1-A703-4668-9CEA-FA3DC3D43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FCB74D-AB5A-4145-B820-63370A014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CA067-2CD4-461C-B11A-1B12B842B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189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ADE8E-47CF-4DBD-8AFF-6CA5DAE7E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2F7FB-EA5C-41A6-A6B8-8C58D460B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D4A6F2-5D2C-450E-8B29-377DEC531C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1A628B-ADA2-4423-B259-2EED18CF8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A7A0-11D2-4BC1-9B75-E24AF9A8D862}" type="datetimeFigureOut">
              <a:rPr lang="en-US" smtClean="0"/>
              <a:t>26/10/2021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A42A5A-A147-4BC5-B880-76F80176E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4BBCFC-4CD7-4F72-90BD-9D86FF504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CA067-2CD4-461C-B11A-1B12B842B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95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169C7-C5DB-4B9C-B9C1-12A5AE52B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4DB3E8-E155-4F54-81AE-909C37DDFE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11BAEF-EFC0-4222-814F-5F6BE0B48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1D0036-E265-4160-9F47-E66FFB427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A7A0-11D2-4BC1-9B75-E24AF9A8D862}" type="datetimeFigureOut">
              <a:rPr lang="en-US" smtClean="0"/>
              <a:t>26/10/2021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D13513-2264-4479-BF9E-BE502D59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367247-7275-4876-91EA-879C97499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CA067-2CD4-461C-B11A-1B12B842B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367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BE2399-6EE9-4A35-B7EF-70973A360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E689E4-0B36-44A9-84AE-519D03D4D2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5FFB8A-39C6-4CC8-B9D0-67BF302C19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2A7A0-11D2-4BC1-9B75-E24AF9A8D862}" type="datetimeFigureOut">
              <a:rPr lang="en-US" smtClean="0"/>
              <a:t>26/10/2021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8C66A3-71E0-4354-8E6D-72E4E2951A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EFE8C1-439C-468E-8C96-CFC05AAE4D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CA067-2CD4-461C-B11A-1B12B842B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975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419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5C1C6CF-88D5-49CC-8A34-0F8FF6EEC4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762000" y="228600"/>
            <a:ext cx="74676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i="1" kern="0" dirty="0">
                <a:solidFill>
                  <a:srgbClr val="CCCCFF"/>
                </a:solidFill>
                <a:latin typeface="Arial"/>
                <a:ea typeface="+mj-ea"/>
                <a:cs typeface="Arial"/>
              </a:rPr>
              <a:t>Main contractor name – LTI# - Date of incident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032" name="Content Placeholder 3" descr="PPT option1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-11113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80" r:id="rId1"/>
    <p:sldLayoutId id="2147484181" r:id="rId2"/>
    <p:sldLayoutId id="2147484182" r:id="rId3"/>
    <p:sldLayoutId id="2147484183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i="1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 i="1">
          <a:solidFill>
            <a:schemeClr val="hlink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 i="1">
          <a:solidFill>
            <a:schemeClr val="hlink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 i="1">
          <a:solidFill>
            <a:schemeClr val="hlink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 i="1">
          <a:solidFill>
            <a:schemeClr val="hlink"/>
          </a:solidFill>
          <a:latin typeface="Arial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F4F392DC-8D05-48DF-B59B-55BD90CFDEE3}" type="datetimeFigureOut">
              <a:rPr lang="en-US"/>
              <a:pPr>
                <a:defRPr/>
              </a:pPr>
              <a:t>26/10/2021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047E7057-62E8-453E-BA6B-D775F212A5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055" name="Picture 3" descr="C:\Ruchi\Ruchi\PDO\2012\Corporate Identity\PDO ppt 2.jp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84" r:id="rId1"/>
    <p:sldLayoutId id="2147484185" r:id="rId2"/>
    <p:sldLayoutId id="2147484186" r:id="rId3"/>
    <p:sldLayoutId id="2147484187" r:id="rId4"/>
    <p:sldLayoutId id="2147484188" r:id="rId5"/>
    <p:sldLayoutId id="2147484189" r:id="rId6"/>
    <p:sldLayoutId id="2147484190" r:id="rId7"/>
    <p:sldLayoutId id="2147484191" r:id="rId8"/>
    <p:sldLayoutId id="2147484192" r:id="rId9"/>
    <p:sldLayoutId id="2147484193" r:id="rId10"/>
    <p:sldLayoutId id="21474841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katiebsmith.files.wordpress.com/2013/05/fish-fish-bowl-agile.jpg" TargetMode="Externa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Box 5"/>
          <p:cNvSpPr txBox="1">
            <a:spLocks noChangeArrowheads="1"/>
          </p:cNvSpPr>
          <p:nvPr/>
        </p:nvSpPr>
        <p:spPr bwMode="auto">
          <a:xfrm>
            <a:off x="2057400" y="1219200"/>
            <a:ext cx="5867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4000" dirty="0">
                <a:solidFill>
                  <a:srgbClr val="000000"/>
                </a:solidFill>
                <a:latin typeface="Bauhaus 93" pitchFamily="82" charset="0"/>
              </a:rPr>
              <a:t>The fish bowl initiative</a:t>
            </a:r>
          </a:p>
        </p:txBody>
      </p:sp>
      <p:pic>
        <p:nvPicPr>
          <p:cNvPr id="18436" name="Picture 2" descr="fish fish bowl-agil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62200" y="3124200"/>
            <a:ext cx="4875389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7562850" y="152400"/>
            <a:ext cx="1123950" cy="3698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solidFill>
                  <a:srgbClr val="000000"/>
                </a:solidFill>
                <a:latin typeface="Calibri" pitchFamily="34" charset="0"/>
              </a:rPr>
              <a:t>Fish Bowl </a:t>
            </a:r>
          </a:p>
        </p:txBody>
      </p:sp>
      <p:sp>
        <p:nvSpPr>
          <p:cNvPr id="18439" name="TextBox 8"/>
          <p:cNvSpPr txBox="1">
            <a:spLocks noChangeArrowheads="1"/>
          </p:cNvSpPr>
          <p:nvPr/>
        </p:nvSpPr>
        <p:spPr bwMode="auto">
          <a:xfrm>
            <a:off x="609600" y="2209800"/>
            <a:ext cx="8534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Presenter Delivery Guide</a:t>
            </a:r>
            <a:endParaRPr lang="en-US" sz="4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8440" name="Picture 2" descr="C:\Users\mu54394\AppData\Local\Microsoft\Windows\Temporary Internet Files\Content.IE5\LUSK9BGI\stick_figure_drawing_three_check_marks_150_clr_5283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686800" y="0"/>
            <a:ext cx="45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68568" y="609600"/>
            <a:ext cx="64363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>Fishbowl Facilitation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1600200"/>
            <a:ext cx="86868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sz="2000" dirty="0"/>
              <a:t>Ensure everyone who should be there, is there – engineering, ops, function.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 Arrange the room so that the audience is in a circle, the less formal the better.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/>
              <a:t>Organise</a:t>
            </a:r>
            <a:r>
              <a:rPr lang="en-US" sz="2000" dirty="0"/>
              <a:t> a person to take the key notes, issues and ideas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Only use the slides to set the scene or use hand outs of the slides.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Encourage discussion and debate at every opportunity.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Do not discourage any input from anyone.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Encourage follow on discussions from points which have been made.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Counter argue points to stimulate debate.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Ask , 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‘What if’?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 Have we suffered something similar before?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 Do we have a similar issue or something like it?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 Can we think where we might suffer here?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32665" y="609600"/>
            <a:ext cx="53081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>Desired Outcome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1600200"/>
            <a:ext cx="8686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A stimulated debate and team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Clear understanding of the latent failings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Clear </a:t>
            </a:r>
            <a:r>
              <a:rPr lang="en-US" sz="2000" dirty="0" err="1"/>
              <a:t>realisation</a:t>
            </a:r>
            <a:r>
              <a:rPr lang="en-US" sz="2000" dirty="0"/>
              <a:t> of how their operation is at risk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Understanding of  their teams or operations issues, stimulated by the meeting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/>
              <a:t>Realisation</a:t>
            </a:r>
            <a:r>
              <a:rPr lang="en-US" sz="2000" dirty="0"/>
              <a:t> of what they can do about minimising their risk exposure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Recommendations from the team to senior management to make a change.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Commitment to change what they can change in their own remit.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Keep the issues to HSE or AIPS, not salaries etc.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Record the findings and split to what can be done locally and what needs senior management approval or action.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Thank everyone for their time and energy.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DDFFCBF-60BB-4728-B77A-30DFFF0AD57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7562850" y="163513"/>
            <a:ext cx="1123950" cy="3698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solidFill>
                  <a:srgbClr val="000000"/>
                </a:solidFill>
                <a:latin typeface="Calibri" pitchFamily="34" charset="0"/>
              </a:rPr>
              <a:t>Fish Bowl </a:t>
            </a:r>
          </a:p>
        </p:txBody>
      </p:sp>
      <p:pic>
        <p:nvPicPr>
          <p:cNvPr id="6145" name="Picture 1" descr="C:\Users\mu54394\Downloads\question_between_figures_1600_clr_13608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0" y="914400"/>
            <a:ext cx="60007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6"/>
          <p:cNvSpPr txBox="1">
            <a:spLocks noChangeArrowheads="1"/>
          </p:cNvSpPr>
          <p:nvPr/>
        </p:nvSpPr>
        <p:spPr bwMode="auto">
          <a:xfrm>
            <a:off x="7543800" y="6324600"/>
            <a:ext cx="1595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 dirty="0">
                <a:solidFill>
                  <a:srgbClr val="000000"/>
                </a:solidFill>
                <a:latin typeface="Calibri" pitchFamily="34" charset="0"/>
              </a:rPr>
              <a:t>2016: Edition 1</a:t>
            </a:r>
          </a:p>
        </p:txBody>
      </p:sp>
      <p:sp>
        <p:nvSpPr>
          <p:cNvPr id="19459" name="TextBox 9"/>
          <p:cNvSpPr txBox="1">
            <a:spLocks noChangeArrowheads="1"/>
          </p:cNvSpPr>
          <p:nvPr/>
        </p:nvSpPr>
        <p:spPr bwMode="auto">
          <a:xfrm>
            <a:off x="3810000" y="1066800"/>
            <a:ext cx="5105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eaLnBrk="1" hangingPunct="1">
              <a:buFont typeface="Arial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An interactive team engagement to discuss specific incident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</a:rPr>
              <a:t>learnings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 to identify  whether or not their own operation might suffer a failure in the future from the same type of management shortfalls.</a:t>
            </a:r>
            <a:endParaRPr lang="en-US" sz="11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9461" name="Picture 2" descr="C:\Users\mu54394\AppData\Local\Microsoft\Windows\Temporary Internet Files\Content.IE5\LUSK9BGI\stick_figure_drawing_three_check_marks_150_clr_5283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686800" y="0"/>
            <a:ext cx="45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Rectangle 12"/>
          <p:cNvSpPr>
            <a:spLocks noChangeArrowheads="1"/>
          </p:cNvSpPr>
          <p:nvPr/>
        </p:nvSpPr>
        <p:spPr bwMode="auto">
          <a:xfrm>
            <a:off x="7562850" y="163513"/>
            <a:ext cx="1123950" cy="3698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solidFill>
                  <a:srgbClr val="000000"/>
                </a:solidFill>
                <a:latin typeface="Calibri" pitchFamily="34" charset="0"/>
              </a:rPr>
              <a:t>Fish Bowl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95400" y="147638"/>
            <a:ext cx="68580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FFFF00"/>
                </a:solidFill>
                <a:latin typeface="+mj-lt"/>
              </a:rPr>
              <a:t>Principles</a:t>
            </a:r>
          </a:p>
        </p:txBody>
      </p:sp>
      <p:pic>
        <p:nvPicPr>
          <p:cNvPr id="13316" name="Picture 4" descr="C:\Users\mu54394\Downloads\group_therapy_300_clr_1754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990600"/>
            <a:ext cx="2857500" cy="1876425"/>
          </a:xfrm>
          <a:prstGeom prst="rect">
            <a:avLst/>
          </a:prstGeom>
          <a:noFill/>
        </p:spPr>
      </p:pic>
      <p:sp>
        <p:nvSpPr>
          <p:cNvPr id="14" name="TextBox 9"/>
          <p:cNvSpPr txBox="1">
            <a:spLocks noChangeArrowheads="1"/>
          </p:cNvSpPr>
          <p:nvPr/>
        </p:nvSpPr>
        <p:spPr bwMode="auto">
          <a:xfrm>
            <a:off x="3819525" y="3352800"/>
            <a:ext cx="5105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eaLnBrk="1" hangingPunct="1">
              <a:buFont typeface="Arial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It does not mean </a:t>
            </a:r>
          </a:p>
          <a:p>
            <a:pPr marL="514350" indent="-514350" eaLnBrk="1" hangingPunct="1"/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	‘Can that same incident happen here’</a:t>
            </a:r>
            <a:endParaRPr lang="en-US" sz="11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" name="TextBox 9"/>
          <p:cNvSpPr txBox="1">
            <a:spLocks noChangeArrowheads="1"/>
          </p:cNvSpPr>
          <p:nvPr/>
        </p:nvSpPr>
        <p:spPr bwMode="auto">
          <a:xfrm>
            <a:off x="3810000" y="4473714"/>
            <a:ext cx="5105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eaLnBrk="1" hangingPunct="1">
              <a:buFont typeface="Arial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Its about applying the logic, questioning the reasoning and then reflecting and asking, do we have a similar problem here?</a:t>
            </a:r>
            <a:endParaRPr lang="en-US" sz="11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7" name="Picture 2" descr="C:\Users\mu54394\Downloads\thinker_figure_solve_puzzle_500_clr_1830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3048000"/>
            <a:ext cx="191262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6"/>
          <p:cNvSpPr txBox="1">
            <a:spLocks noChangeArrowheads="1"/>
          </p:cNvSpPr>
          <p:nvPr/>
        </p:nvSpPr>
        <p:spPr bwMode="auto">
          <a:xfrm>
            <a:off x="7543800" y="6324600"/>
            <a:ext cx="1595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 dirty="0">
                <a:solidFill>
                  <a:srgbClr val="000000"/>
                </a:solidFill>
                <a:latin typeface="Calibri" pitchFamily="34" charset="0"/>
              </a:rPr>
              <a:t>2016: Edition 1</a:t>
            </a:r>
          </a:p>
        </p:txBody>
      </p:sp>
      <p:sp>
        <p:nvSpPr>
          <p:cNvPr id="19459" name="TextBox 9"/>
          <p:cNvSpPr txBox="1">
            <a:spLocks noChangeArrowheads="1"/>
          </p:cNvSpPr>
          <p:nvPr/>
        </p:nvSpPr>
        <p:spPr bwMode="auto">
          <a:xfrm>
            <a:off x="304800" y="1066800"/>
            <a:ext cx="4267200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eaLnBrk="1" hangingPunct="1">
              <a:buFont typeface="Arial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Engaging,</a:t>
            </a:r>
          </a:p>
          <a:p>
            <a:pPr marL="514350" indent="-514350" eaLnBrk="1" hangingPunct="1">
              <a:buFont typeface="Arial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Discussing,</a:t>
            </a:r>
          </a:p>
          <a:p>
            <a:pPr marL="514350" indent="-514350" eaLnBrk="1" hangingPunct="1">
              <a:buFont typeface="Arial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Listening,</a:t>
            </a:r>
          </a:p>
          <a:p>
            <a:pPr marL="514350" indent="-514350" eaLnBrk="1" hangingPunct="1">
              <a:buFont typeface="Arial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Debating,</a:t>
            </a:r>
          </a:p>
          <a:p>
            <a:pPr marL="514350" indent="-514350" eaLnBrk="1" hangingPunct="1">
              <a:buFont typeface="Arial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Arguing,</a:t>
            </a:r>
          </a:p>
          <a:p>
            <a:pPr marL="514350" indent="-514350" eaLnBrk="1" hangingPunct="1">
              <a:buFont typeface="Arial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Enquiring,</a:t>
            </a:r>
          </a:p>
          <a:p>
            <a:pPr marL="514350" indent="-514350" eaLnBrk="1" hangingPunct="1">
              <a:buFont typeface="Arial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Considering,</a:t>
            </a:r>
          </a:p>
          <a:p>
            <a:pPr marL="514350" indent="-514350" eaLnBrk="1" hangingPunct="1">
              <a:buFont typeface="Arial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Association,</a:t>
            </a:r>
          </a:p>
          <a:p>
            <a:pPr marL="514350" indent="-514350" eaLnBrk="1" hangingPunct="1">
              <a:buFont typeface="Arial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Reflecting,</a:t>
            </a:r>
          </a:p>
          <a:p>
            <a:pPr marL="514350" indent="-514350" eaLnBrk="1" hangingPunct="1">
              <a:buFont typeface="Arial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Enlightening</a:t>
            </a:r>
          </a:p>
          <a:p>
            <a:pPr marL="514350" indent="-514350" eaLnBrk="1" hangingPunct="1"/>
            <a:endParaRPr lang="en-US" sz="2800" dirty="0">
              <a:solidFill>
                <a:srgbClr val="000000"/>
              </a:solidFill>
              <a:latin typeface="Calibri" pitchFamily="34" charset="0"/>
            </a:endParaRPr>
          </a:p>
          <a:p>
            <a:pPr marL="514350" indent="-514350" eaLnBrk="1" hangingPunct="1"/>
            <a:endParaRPr lang="en-US" sz="14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9461" name="Picture 2" descr="C:\Users\mu54394\AppData\Local\Microsoft\Windows\Temporary Internet Files\Content.IE5\LUSK9BGI\stick_figure_drawing_three_check_marks_150_clr_5283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686800" y="0"/>
            <a:ext cx="45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Rectangle 12"/>
          <p:cNvSpPr>
            <a:spLocks noChangeArrowheads="1"/>
          </p:cNvSpPr>
          <p:nvPr/>
        </p:nvSpPr>
        <p:spPr bwMode="auto">
          <a:xfrm>
            <a:off x="7562850" y="163513"/>
            <a:ext cx="1123950" cy="3698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solidFill>
                  <a:srgbClr val="000000"/>
                </a:solidFill>
                <a:latin typeface="Calibri" pitchFamily="34" charset="0"/>
              </a:rPr>
              <a:t>Fish Bowl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95400" y="147638"/>
            <a:ext cx="68580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FFFF00"/>
                </a:solidFill>
                <a:latin typeface="+mj-lt"/>
              </a:rPr>
              <a:t>Principles</a:t>
            </a:r>
          </a:p>
        </p:txBody>
      </p:sp>
      <p:pic>
        <p:nvPicPr>
          <p:cNvPr id="37892" name="Picture 4" descr="C:\Users\mu54394\Downloads\everyone_has_an_idea_500_clr_1270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524000"/>
            <a:ext cx="5588000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6"/>
          <p:cNvSpPr txBox="1">
            <a:spLocks noChangeArrowheads="1"/>
          </p:cNvSpPr>
          <p:nvPr/>
        </p:nvSpPr>
        <p:spPr bwMode="auto">
          <a:xfrm>
            <a:off x="7543800" y="6324600"/>
            <a:ext cx="1595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 dirty="0">
                <a:solidFill>
                  <a:srgbClr val="000000"/>
                </a:solidFill>
                <a:latin typeface="Calibri" pitchFamily="34" charset="0"/>
              </a:rPr>
              <a:t>2016: Edition 1</a:t>
            </a:r>
          </a:p>
        </p:txBody>
      </p:sp>
      <p:pic>
        <p:nvPicPr>
          <p:cNvPr id="19461" name="Picture 2" descr="C:\Users\mu54394\AppData\Local\Microsoft\Windows\Temporary Internet Files\Content.IE5\LUSK9BGI\stick_figure_drawing_three_check_marks_150_clr_5283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686800" y="0"/>
            <a:ext cx="45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Rectangle 12"/>
          <p:cNvSpPr>
            <a:spLocks noChangeArrowheads="1"/>
          </p:cNvSpPr>
          <p:nvPr/>
        </p:nvSpPr>
        <p:spPr bwMode="auto">
          <a:xfrm>
            <a:off x="7562850" y="163513"/>
            <a:ext cx="1123950" cy="3698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solidFill>
                  <a:srgbClr val="000000"/>
                </a:solidFill>
                <a:latin typeface="Calibri" pitchFamily="34" charset="0"/>
              </a:rPr>
              <a:t>Fish Bowl </a:t>
            </a:r>
          </a:p>
        </p:txBody>
      </p:sp>
      <p:sp>
        <p:nvSpPr>
          <p:cNvPr id="8" name="Rectangle 7"/>
          <p:cNvSpPr/>
          <p:nvPr/>
        </p:nvSpPr>
        <p:spPr>
          <a:xfrm>
            <a:off x="914400" y="2133600"/>
            <a:ext cx="6629400" cy="304698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7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It’s </a:t>
            </a:r>
          </a:p>
          <a:p>
            <a:pPr algn="ctr">
              <a:defRPr/>
            </a:pPr>
            <a:endParaRPr lang="en-US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>
              <a:defRPr/>
            </a:pPr>
            <a:r>
              <a:rPr 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By the team, </a:t>
            </a:r>
          </a:p>
          <a:p>
            <a:pPr algn="ctr">
              <a:defRPr/>
            </a:pPr>
            <a:r>
              <a:rPr 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for the team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95400" y="147638"/>
            <a:ext cx="68580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FFFF00"/>
                </a:solidFill>
                <a:latin typeface="+mj-lt"/>
              </a:rPr>
              <a:t>Principles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6"/>
          <p:cNvSpPr txBox="1">
            <a:spLocks noChangeArrowheads="1"/>
          </p:cNvSpPr>
          <p:nvPr/>
        </p:nvSpPr>
        <p:spPr bwMode="auto">
          <a:xfrm>
            <a:off x="7543800" y="6324600"/>
            <a:ext cx="1595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 dirty="0">
                <a:solidFill>
                  <a:srgbClr val="000000"/>
                </a:solidFill>
                <a:latin typeface="Calibri" pitchFamily="34" charset="0"/>
              </a:rPr>
              <a:t>2016: Edition 1</a:t>
            </a:r>
          </a:p>
        </p:txBody>
      </p:sp>
      <p:sp>
        <p:nvSpPr>
          <p:cNvPr id="19459" name="TextBox 9"/>
          <p:cNvSpPr txBox="1">
            <a:spLocks noChangeArrowheads="1"/>
          </p:cNvSpPr>
          <p:nvPr/>
        </p:nvSpPr>
        <p:spPr bwMode="auto">
          <a:xfrm>
            <a:off x="228600" y="914400"/>
            <a:ext cx="8763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/>
            <a:endParaRPr lang="en-US" sz="2800" dirty="0">
              <a:solidFill>
                <a:srgbClr val="000000"/>
              </a:solidFill>
              <a:latin typeface="Calibri" pitchFamily="34" charset="0"/>
            </a:endParaRPr>
          </a:p>
          <a:p>
            <a:pPr marL="514350" indent="-514350" eaLnBrk="1" hangingPunct="1"/>
            <a:endParaRPr lang="en-US" sz="14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9461" name="Picture 2" descr="C:\Users\mu54394\AppData\Local\Microsoft\Windows\Temporary Internet Files\Content.IE5\LUSK9BGI\stick_figure_drawing_three_check_marks_150_clr_5283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686800" y="0"/>
            <a:ext cx="45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Rectangle 12"/>
          <p:cNvSpPr>
            <a:spLocks noChangeArrowheads="1"/>
          </p:cNvSpPr>
          <p:nvPr/>
        </p:nvSpPr>
        <p:spPr bwMode="auto">
          <a:xfrm>
            <a:off x="7562850" y="163513"/>
            <a:ext cx="1123950" cy="3698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solidFill>
                  <a:srgbClr val="000000"/>
                </a:solidFill>
                <a:latin typeface="Calibri" pitchFamily="34" charset="0"/>
              </a:rPr>
              <a:t>Fish Bowl </a:t>
            </a:r>
          </a:p>
        </p:txBody>
      </p:sp>
      <p:sp>
        <p:nvSpPr>
          <p:cNvPr id="8" name="Rectangle 7"/>
          <p:cNvSpPr/>
          <p:nvPr/>
        </p:nvSpPr>
        <p:spPr>
          <a:xfrm>
            <a:off x="1343087" y="1219200"/>
            <a:ext cx="6622839" cy="193899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cap="all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It is based on the  </a:t>
            </a:r>
          </a:p>
          <a:p>
            <a:pPr algn="ctr">
              <a:defRPr/>
            </a:pPr>
            <a:r>
              <a:rPr lang="en-US" sz="4000" b="1" cap="all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Proven art of</a:t>
            </a:r>
          </a:p>
          <a:p>
            <a:pPr algn="ctr">
              <a:defRPr/>
            </a:pPr>
            <a:r>
              <a:rPr lang="en-US" sz="4000" b="1" cap="all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Reflective learning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95400" y="147638"/>
            <a:ext cx="68580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FFFF00"/>
                </a:solidFill>
                <a:latin typeface="+mj-lt"/>
              </a:rPr>
              <a:t>Principles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745226" y="3962400"/>
            <a:ext cx="770262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People learn best when they are engaged</a:t>
            </a:r>
          </a:p>
          <a:p>
            <a:pPr algn="ctr"/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are involved, are listened to, can see the value</a:t>
            </a:r>
          </a:p>
          <a:p>
            <a:pPr algn="ctr"/>
            <a:r>
              <a:rPr lang="en-US" sz="2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and can associate with the lessons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6"/>
          <p:cNvSpPr txBox="1">
            <a:spLocks noChangeArrowheads="1"/>
          </p:cNvSpPr>
          <p:nvPr/>
        </p:nvSpPr>
        <p:spPr bwMode="auto">
          <a:xfrm>
            <a:off x="7543800" y="6324600"/>
            <a:ext cx="1595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solidFill>
                  <a:srgbClr val="000000"/>
                </a:solidFill>
                <a:latin typeface="Calibri" pitchFamily="34" charset="0"/>
              </a:rPr>
              <a:t>2016: Edition 1</a:t>
            </a:r>
          </a:p>
        </p:txBody>
      </p:sp>
      <p:sp>
        <p:nvSpPr>
          <p:cNvPr id="19460" name="TextBox 10"/>
          <p:cNvSpPr txBox="1">
            <a:spLocks noChangeArrowheads="1"/>
          </p:cNvSpPr>
          <p:nvPr/>
        </p:nvSpPr>
        <p:spPr bwMode="auto">
          <a:xfrm>
            <a:off x="533400" y="1371600"/>
            <a:ext cx="8305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4800" dirty="0">
                <a:solidFill>
                  <a:srgbClr val="C00000"/>
                </a:solidFill>
                <a:latin typeface="Bauhaus 93" pitchFamily="82" charset="0"/>
              </a:rPr>
              <a:t>Empowering the people</a:t>
            </a:r>
          </a:p>
        </p:txBody>
      </p:sp>
      <p:pic>
        <p:nvPicPr>
          <p:cNvPr id="19461" name="Picture 2" descr="C:\Users\mu54394\AppData\Local\Microsoft\Windows\Temporary Internet Files\Content.IE5\LUSK9BGI\stick_figure_drawing_three_check_marks_150_clr_5283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686800" y="0"/>
            <a:ext cx="45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Rectangle 12"/>
          <p:cNvSpPr>
            <a:spLocks noChangeArrowheads="1"/>
          </p:cNvSpPr>
          <p:nvPr/>
        </p:nvSpPr>
        <p:spPr bwMode="auto">
          <a:xfrm>
            <a:off x="7562850" y="163513"/>
            <a:ext cx="1123950" cy="3698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solidFill>
                  <a:srgbClr val="000000"/>
                </a:solidFill>
                <a:latin typeface="Calibri" pitchFamily="34" charset="0"/>
              </a:rPr>
              <a:t>Fish Bowl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95400" y="147638"/>
            <a:ext cx="68580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FFFF00"/>
                </a:solidFill>
                <a:latin typeface="+mj-lt"/>
              </a:rPr>
              <a:t>Principles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33400" y="3048000"/>
            <a:ext cx="8305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4000" dirty="0">
                <a:solidFill>
                  <a:srgbClr val="C00000"/>
                </a:solidFill>
                <a:latin typeface="Bauhaus 93" pitchFamily="82" charset="0"/>
              </a:rPr>
              <a:t>Opening their minds to enquiry</a:t>
            </a:r>
          </a:p>
        </p:txBody>
      </p:sp>
      <p:pic>
        <p:nvPicPr>
          <p:cNvPr id="5121" name="Picture 1" descr="C:\Users\mu54394\Downloads\figure_gets_out_of_his_own_head_1600_clr_15375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29000" y="3733800"/>
            <a:ext cx="2665333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6"/>
          <p:cNvSpPr txBox="1">
            <a:spLocks noChangeArrowheads="1"/>
          </p:cNvSpPr>
          <p:nvPr/>
        </p:nvSpPr>
        <p:spPr bwMode="auto">
          <a:xfrm>
            <a:off x="7543800" y="6324600"/>
            <a:ext cx="1595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solidFill>
                  <a:srgbClr val="000000"/>
                </a:solidFill>
                <a:latin typeface="Calibri" pitchFamily="34" charset="0"/>
              </a:rPr>
              <a:t>2016: Edition 1</a:t>
            </a:r>
          </a:p>
        </p:txBody>
      </p:sp>
      <p:sp>
        <p:nvSpPr>
          <p:cNvPr id="19460" name="TextBox 10"/>
          <p:cNvSpPr txBox="1">
            <a:spLocks noChangeArrowheads="1"/>
          </p:cNvSpPr>
          <p:nvPr/>
        </p:nvSpPr>
        <p:spPr bwMode="auto">
          <a:xfrm>
            <a:off x="533400" y="990600"/>
            <a:ext cx="8305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Bauhaus 93" pitchFamily="82" charset="0"/>
              </a:rPr>
              <a:t>Graphics are simple </a:t>
            </a:r>
          </a:p>
        </p:txBody>
      </p:sp>
      <p:pic>
        <p:nvPicPr>
          <p:cNvPr id="19461" name="Picture 2" descr="C:\Users\mu54394\AppData\Local\Microsoft\Windows\Temporary Internet Files\Content.IE5\LUSK9BGI\stick_figure_drawing_three_check_marks_150_clr_5283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686800" y="0"/>
            <a:ext cx="45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Rectangle 12"/>
          <p:cNvSpPr>
            <a:spLocks noChangeArrowheads="1"/>
          </p:cNvSpPr>
          <p:nvPr/>
        </p:nvSpPr>
        <p:spPr bwMode="auto">
          <a:xfrm>
            <a:off x="7562850" y="163513"/>
            <a:ext cx="1123950" cy="3698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solidFill>
                  <a:srgbClr val="000000"/>
                </a:solidFill>
                <a:latin typeface="Calibri" pitchFamily="34" charset="0"/>
              </a:rPr>
              <a:t>Fish Bowl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95400" y="147638"/>
            <a:ext cx="68580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FFFF00"/>
                </a:solidFill>
                <a:latin typeface="+mj-lt"/>
              </a:rPr>
              <a:t>Principles</a:t>
            </a: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533400" y="2445603"/>
            <a:ext cx="8305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Bauhaus 93" pitchFamily="82" charset="0"/>
              </a:rPr>
              <a:t>Serves to stimulate debate</a:t>
            </a: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609600" y="3969603"/>
            <a:ext cx="8305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Bauhaus 93" pitchFamily="82" charset="0"/>
              </a:rPr>
              <a:t>Don’t over complicate the message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64440" y="762000"/>
            <a:ext cx="40446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>What it’s not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752600"/>
            <a:ext cx="736195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A lecture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Death by </a:t>
            </a:r>
            <a:r>
              <a:rPr lang="en-US" dirty="0" err="1"/>
              <a:t>powerpoint</a:t>
            </a: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One talks, the others listen – questions at the end please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A way of communicating lessons from a specific incident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A detailed discussion about an incident  </a:t>
            </a:r>
          </a:p>
          <a:p>
            <a:endParaRPr lang="en-US" dirty="0"/>
          </a:p>
        </p:txBody>
      </p:sp>
      <p:pic>
        <p:nvPicPr>
          <p:cNvPr id="2049" name="Picture 1" descr="C:\Users\mu54394\Downloads\bored_students_1600_clr_3276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71600" y="3719512"/>
            <a:ext cx="5715000" cy="3214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07446" y="609600"/>
            <a:ext cx="33586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>How long?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1600200"/>
            <a:ext cx="8686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As long as it takes.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There is nothing worse than stifling discussion and debate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Let the discussions flow until conclusion.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Arial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271642DB10B84186AE3F42E893AD95" ma:contentTypeVersion="4" ma:contentTypeDescription="Create a new document." ma:contentTypeScope="" ma:versionID="5cc8dc3e33664f9498cc2357a2c0dad9">
  <xsd:schema xmlns:xsd="http://www.w3.org/2001/XMLSchema" xmlns:xs="http://www.w3.org/2001/XMLSchema" xmlns:p="http://schemas.microsoft.com/office/2006/metadata/properties" xmlns:ns1="http://schemas.microsoft.com/sharepoint/v3" xmlns:ns2="9d51eac6-a7d5-47f5-a119-63d146adb134" targetNamespace="http://schemas.microsoft.com/office/2006/metadata/properties" ma:root="true" ma:fieldsID="04124fd72fb23383ffd9ae33b9d6db0f" ns1:_="" ns2:_="">
    <xsd:import namespace="http://schemas.microsoft.com/sharepoint/v3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63FB774-A36E-4398-82A5-6DB3F1A82D85}">
  <ds:schemaRefs>
    <ds:schemaRef ds:uri="http://schemas.microsoft.com/office/2006/metadata/propertie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1C915156-D2CF-4411-90F0-A771D2FC65B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77155B1-CF49-4537-8AF2-38D78A0BE6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d51eac6-a7d5-47f5-a119-63d146adb1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3442</TotalTime>
  <Words>509</Words>
  <Application>Microsoft Office PowerPoint</Application>
  <PresentationFormat>On-screen Show (4:3)</PresentationFormat>
  <Paragraphs>90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Bauhaus 93</vt:lpstr>
      <vt:lpstr>Calibri</vt:lpstr>
      <vt:lpstr>Calibri Light</vt:lpstr>
      <vt:lpstr>Times New Roman</vt:lpstr>
      <vt:lpstr>Office Theme</vt:lpstr>
      <vt:lpstr>Default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Shell Information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Fishbowl delivery guide</dc:title>
  <dc:creator>MU93647</dc:creator>
  <cp:lastModifiedBy>Konduru, Raju IDI32X</cp:lastModifiedBy>
  <cp:revision>257</cp:revision>
  <dcterms:created xsi:type="dcterms:W3CDTF">2001-05-03T06:07:08Z</dcterms:created>
  <dcterms:modified xsi:type="dcterms:W3CDTF">2021-10-26T04:33:51Z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0x0101002D271642DB10B84186AE3F42E893AD95</vt:lpwstr>
  </property>
</Properties>
</file>