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93" r:id="rId2"/>
    <p:sldId id="263" r:id="rId3"/>
    <p:sldId id="265" r:id="rId4"/>
    <p:sldId id="266" r:id="rId5"/>
    <p:sldId id="267" r:id="rId6"/>
    <p:sldId id="302" r:id="rId7"/>
    <p:sldId id="306" r:id="rId8"/>
    <p:sldId id="310" r:id="rId9"/>
    <p:sldId id="307" r:id="rId10"/>
    <p:sldId id="305" r:id="rId11"/>
    <p:sldId id="270" r:id="rId12"/>
    <p:sldId id="311" r:id="rId13"/>
    <p:sldId id="274" r:id="rId14"/>
    <p:sldId id="362" r:id="rId15"/>
    <p:sldId id="381" r:id="rId16"/>
    <p:sldId id="387" r:id="rId17"/>
    <p:sldId id="382" r:id="rId18"/>
    <p:sldId id="388" r:id="rId19"/>
    <p:sldId id="384" r:id="rId20"/>
    <p:sldId id="385" r:id="rId21"/>
    <p:sldId id="389" r:id="rId22"/>
    <p:sldId id="390" r:id="rId23"/>
    <p:sldId id="268" r:id="rId24"/>
    <p:sldId id="320" r:id="rId25"/>
    <p:sldId id="345" r:id="rId26"/>
    <p:sldId id="391" r:id="rId27"/>
    <p:sldId id="321" r:id="rId28"/>
    <p:sldId id="357" r:id="rId29"/>
    <p:sldId id="392" r:id="rId30"/>
    <p:sldId id="326" r:id="rId31"/>
    <p:sldId id="349" r:id="rId32"/>
    <p:sldId id="322" r:id="rId33"/>
    <p:sldId id="347" r:id="rId34"/>
    <p:sldId id="329" r:id="rId35"/>
    <p:sldId id="328" r:id="rId36"/>
    <p:sldId id="330" r:id="rId37"/>
    <p:sldId id="331" r:id="rId38"/>
    <p:sldId id="334" r:id="rId39"/>
    <p:sldId id="335"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08" r:id="rId59"/>
    <p:sldId id="30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3" autoAdjust="0"/>
  </p:normalViewPr>
  <p:slideViewPr>
    <p:cSldViewPr snapToGrid="0">
      <p:cViewPr>
        <p:scale>
          <a:sx n="100" d="100"/>
          <a:sy n="100" d="100"/>
        </p:scale>
        <p:origin x="-852" y="72"/>
      </p:cViewPr>
      <p:guideLst>
        <p:guide orient="horz" pos="2160"/>
        <p:guide pos="3840"/>
      </p:guideLst>
    </p:cSldViewPr>
  </p:slideViewPr>
  <p:notesTextViewPr>
    <p:cViewPr>
      <p:scale>
        <a:sx n="1" d="1"/>
        <a:sy n="1" d="1"/>
      </p:scale>
      <p:origin x="0" y="0"/>
    </p:cViewPr>
  </p:notesTextViewPr>
  <p:sorterViewPr>
    <p:cViewPr>
      <p:scale>
        <a:sx n="100" d="100"/>
        <a:sy n="100" d="100"/>
      </p:scale>
      <p:origin x="0" y="2502"/>
    </p:cViewPr>
  </p:sorterViewPr>
  <p:notesViewPr>
    <p:cSldViewPr snapToGrid="0">
      <p:cViewPr varScale="1">
        <p:scale>
          <a:sx n="85" d="100"/>
          <a:sy n="85" d="100"/>
        </p:scale>
        <p:origin x="-383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9A96B-3C57-478D-825D-3F067A164B50}" type="datetimeFigureOut">
              <a:rPr lang="en-GB" smtClean="0"/>
              <a:pPr/>
              <a:t>01/10/2018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48D5B-9570-4F31-BF8C-2C0E5B6EE1AE}" type="slidenum">
              <a:rPr lang="en-GB" smtClean="0"/>
              <a:pPr/>
              <a:t>‹#›</a:t>
            </a:fld>
            <a:endParaRPr lang="en-GB"/>
          </a:p>
        </p:txBody>
      </p:sp>
    </p:spTree>
    <p:extLst>
      <p:ext uri="{BB962C8B-B14F-4D97-AF65-F5344CB8AC3E}">
        <p14:creationId xmlns="" xmlns:p14="http://schemas.microsoft.com/office/powerpoint/2010/main" val="11108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48D5B-9570-4F31-BF8C-2C0E5B6EE1A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48D5B-9570-4F31-BF8C-2C0E5B6EE1A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48D5B-9570-4F31-BF8C-2C0E5B6EE1A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7E1140-EED4-4D11-800B-420BD78861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7E1140-EED4-4D11-800B-420BD78861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48D5B-9570-4F31-BF8C-2C0E5B6EE1A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E48D5B-9570-4F31-BF8C-2C0E5B6EE1AE}"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txBox="1">
            <a:spLocks/>
          </p:cNvSpPr>
          <p:nvPr userDrawn="1"/>
        </p:nvSpPr>
        <p:spPr>
          <a:xfrm>
            <a:off x="4267200" y="6400801"/>
            <a:ext cx="7721600" cy="304799"/>
          </a:xfrm>
          <a:prstGeom prst="rect">
            <a:avLst/>
          </a:prstGeom>
        </p:spPr>
        <p:txBody>
          <a:bodyPr/>
          <a:lstStyle/>
          <a:p>
            <a:pPr algn="r" fontAlgn="base">
              <a:spcBef>
                <a:spcPct val="0"/>
              </a:spcBef>
              <a:spcAft>
                <a:spcPct val="0"/>
              </a:spcAft>
              <a:defRPr/>
            </a:pPr>
            <a:fld id="{9C3F6FC5-1713-46F2-B737-58EEA8F0F544}" type="slidenum">
              <a:rPr lang="en-GB" sz="1200" b="1" smtClean="0">
                <a:solidFill>
                  <a:prstClr val="black"/>
                </a:solidFill>
                <a:latin typeface="Garamond" pitchFamily="18" charset="0"/>
                <a:cs typeface="Arial" pitchFamily="34" charset="0"/>
              </a:rPr>
              <a:pPr algn="r" fontAlgn="base">
                <a:spcBef>
                  <a:spcPct val="0"/>
                </a:spcBef>
                <a:spcAft>
                  <a:spcPct val="0"/>
                </a:spcAft>
                <a:defRPr/>
              </a:pPr>
              <a:t>‹#›</a:t>
            </a:fld>
            <a:r>
              <a:rPr lang="en-GB" sz="1200" b="1" dirty="0" smtClean="0">
                <a:solidFill>
                  <a:prstClr val="black"/>
                </a:solidFill>
                <a:latin typeface="Garamond" pitchFamily="18" charset="0"/>
                <a:cs typeface="Arial" pitchFamily="34" charset="0"/>
              </a:rPr>
              <a:t>                     </a:t>
            </a:r>
            <a:r>
              <a:rPr lang="en-US" sz="1200" b="1" dirty="0" smtClean="0">
                <a:solidFill>
                  <a:prstClr val="black"/>
                </a:solidFill>
                <a:latin typeface="Garamond" pitchFamily="18" charset="0"/>
                <a:cs typeface="Arial" pitchFamily="34" charset="0"/>
              </a:rPr>
              <a:t>Business </a:t>
            </a:r>
            <a:r>
              <a:rPr lang="en-US" sz="1200" b="1" baseline="0" dirty="0" smtClean="0">
                <a:solidFill>
                  <a:prstClr val="black"/>
                </a:solidFill>
                <a:latin typeface="Garamond" pitchFamily="18" charset="0"/>
                <a:cs typeface="Arial" pitchFamily="34" charset="0"/>
              </a:rPr>
              <a:t>Assurance </a:t>
            </a:r>
            <a:r>
              <a:rPr lang="en-US" sz="1200" b="1" dirty="0" smtClean="0">
                <a:solidFill>
                  <a:prstClr val="black"/>
                </a:solidFill>
                <a:latin typeface="Garamond" pitchFamily="18" charset="0"/>
                <a:cs typeface="Arial" pitchFamily="34" charset="0"/>
              </a:rPr>
              <a:t>Committee (BAC) Meeting  8</a:t>
            </a:r>
            <a:r>
              <a:rPr lang="en-US" sz="1200" b="1" baseline="30000" dirty="0" smtClean="0">
                <a:solidFill>
                  <a:prstClr val="black"/>
                </a:solidFill>
                <a:latin typeface="Garamond" pitchFamily="18" charset="0"/>
                <a:cs typeface="Arial" pitchFamily="34" charset="0"/>
              </a:rPr>
              <a:t>th</a:t>
            </a:r>
            <a:r>
              <a:rPr lang="en-US" sz="1200" b="1" dirty="0" smtClean="0">
                <a:solidFill>
                  <a:prstClr val="black"/>
                </a:solidFill>
                <a:latin typeface="Garamond" pitchFamily="18" charset="0"/>
                <a:cs typeface="Arial" pitchFamily="34" charset="0"/>
              </a:rPr>
              <a:t> March 2018</a:t>
            </a:r>
          </a:p>
          <a:p>
            <a:pPr algn="r" fontAlgn="base">
              <a:spcBef>
                <a:spcPct val="0"/>
              </a:spcBef>
              <a:spcAft>
                <a:spcPct val="0"/>
              </a:spcAft>
              <a:defRPr/>
            </a:pPr>
            <a:endParaRPr lang="en-US" sz="1400" dirty="0">
              <a:solidFill>
                <a:prstClr val="black"/>
              </a:solidFill>
              <a:latin typeface="Arial" charset="0"/>
              <a:cs typeface="Arial" charset="0"/>
            </a:endParaRPr>
          </a:p>
        </p:txBody>
      </p:sp>
    </p:spTree>
    <p:extLst>
      <p:ext uri="{BB962C8B-B14F-4D97-AF65-F5344CB8AC3E}">
        <p14:creationId xmlns="" xmlns:p14="http://schemas.microsoft.com/office/powerpoint/2010/main" val="108437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2E5B3-9728-4B55-B0FD-A0255E8FA20F}" type="datetime1">
              <a:rPr lang="en-US" smtClean="0"/>
              <a:pPr/>
              <a:t>01/10/2018</a:t>
            </a:fld>
            <a:endParaRPr lang="en-US"/>
          </a:p>
        </p:txBody>
      </p:sp>
      <p:sp>
        <p:nvSpPr>
          <p:cNvPr id="5" name="Footer Placeholder 4"/>
          <p:cNvSpPr>
            <a:spLocks noGrp="1"/>
          </p:cNvSpPr>
          <p:nvPr>
            <p:ph type="ftr" sz="quarter" idx="11"/>
          </p:nvPr>
        </p:nvSpPr>
        <p:spPr/>
        <p:txBody>
          <a:bodyPr/>
          <a:lstStyle/>
          <a:p>
            <a:r>
              <a:rPr lang="en-US" smtClean="0"/>
              <a:t>PDO Internal Audit Team</a:t>
            </a:r>
            <a:endParaRPr lang="en-US"/>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406227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104AD-88A1-4D3A-82FB-F683442023F5}" type="datetime1">
              <a:rPr lang="en-US" smtClean="0"/>
              <a:pPr/>
              <a:t>01/10/2018</a:t>
            </a:fld>
            <a:endParaRPr lang="en-US"/>
          </a:p>
        </p:txBody>
      </p:sp>
      <p:sp>
        <p:nvSpPr>
          <p:cNvPr id="5" name="Footer Placeholder 4"/>
          <p:cNvSpPr>
            <a:spLocks noGrp="1"/>
          </p:cNvSpPr>
          <p:nvPr>
            <p:ph type="ftr" sz="quarter" idx="11"/>
          </p:nvPr>
        </p:nvSpPr>
        <p:spPr/>
        <p:txBody>
          <a:bodyPr/>
          <a:lstStyle/>
          <a:p>
            <a:r>
              <a:rPr lang="en-US" smtClean="0"/>
              <a:t>PDO Internal Audit Team</a:t>
            </a:r>
            <a:endParaRPr lang="en-US"/>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112646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txBox="1">
            <a:spLocks/>
          </p:cNvSpPr>
          <p:nvPr userDrawn="1"/>
        </p:nvSpPr>
        <p:spPr>
          <a:xfrm>
            <a:off x="4267200" y="6400801"/>
            <a:ext cx="7721600" cy="304799"/>
          </a:xfrm>
          <a:prstGeom prst="rect">
            <a:avLst/>
          </a:prstGeom>
        </p:spPr>
        <p:txBody>
          <a:bodyPr/>
          <a:lstStyle/>
          <a:p>
            <a:pPr algn="r" fontAlgn="base">
              <a:spcBef>
                <a:spcPct val="0"/>
              </a:spcBef>
              <a:spcAft>
                <a:spcPct val="0"/>
              </a:spcAft>
              <a:defRPr/>
            </a:pPr>
            <a:r>
              <a:rPr lang="en-US" sz="1200" b="1" dirty="0" smtClean="0">
                <a:solidFill>
                  <a:prstClr val="black"/>
                </a:solidFill>
                <a:latin typeface="Garamond" pitchFamily="18" charset="0"/>
                <a:cs typeface="Arial" pitchFamily="34" charset="0"/>
              </a:rPr>
              <a:t>HSE MS Rollout 1 May 2018</a:t>
            </a:r>
          </a:p>
        </p:txBody>
      </p:sp>
    </p:spTree>
    <p:extLst>
      <p:ext uri="{BB962C8B-B14F-4D97-AF65-F5344CB8AC3E}">
        <p14:creationId xmlns="" xmlns:p14="http://schemas.microsoft.com/office/powerpoint/2010/main" val="2508068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B4C6F-66F8-43E1-A17F-D7CB3D4A1D24}" type="datetime1">
              <a:rPr lang="en-US" smtClean="0"/>
              <a:pPr/>
              <a:t>01/10/2018</a:t>
            </a:fld>
            <a:endParaRPr lang="en-US"/>
          </a:p>
        </p:txBody>
      </p:sp>
      <p:sp>
        <p:nvSpPr>
          <p:cNvPr id="5" name="Footer Placeholder 4"/>
          <p:cNvSpPr>
            <a:spLocks noGrp="1"/>
          </p:cNvSpPr>
          <p:nvPr>
            <p:ph type="ftr" sz="quarter" idx="11"/>
          </p:nvPr>
        </p:nvSpPr>
        <p:spPr/>
        <p:txBody>
          <a:bodyPr/>
          <a:lstStyle/>
          <a:p>
            <a:r>
              <a:rPr lang="en-US" smtClean="0"/>
              <a:t>PDO Internal Audit Team</a:t>
            </a:r>
            <a:endParaRPr lang="en-US"/>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164100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FCC24-644D-4BB2-B3D4-410806DBE221}" type="datetime1">
              <a:rPr lang="en-US" smtClean="0"/>
              <a:pPr/>
              <a:t>01/10/2018</a:t>
            </a:fld>
            <a:endParaRPr lang="en-US"/>
          </a:p>
        </p:txBody>
      </p:sp>
      <p:sp>
        <p:nvSpPr>
          <p:cNvPr id="6" name="Footer Placeholder 5"/>
          <p:cNvSpPr>
            <a:spLocks noGrp="1"/>
          </p:cNvSpPr>
          <p:nvPr>
            <p:ph type="ftr" sz="quarter" idx="11"/>
          </p:nvPr>
        </p:nvSpPr>
        <p:spPr/>
        <p:txBody>
          <a:bodyPr/>
          <a:lstStyle/>
          <a:p>
            <a:r>
              <a:rPr lang="en-US" smtClean="0"/>
              <a:t>PDO Internal Audit Team</a:t>
            </a:r>
            <a:endParaRPr lang="en-US"/>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374285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F1F038-E9FB-4D31-B538-C97A73492E73}" type="datetime1">
              <a:rPr lang="en-US" smtClean="0"/>
              <a:pPr/>
              <a:t>01/10/2018</a:t>
            </a:fld>
            <a:endParaRPr lang="en-US"/>
          </a:p>
        </p:txBody>
      </p:sp>
      <p:sp>
        <p:nvSpPr>
          <p:cNvPr id="8" name="Footer Placeholder 7"/>
          <p:cNvSpPr>
            <a:spLocks noGrp="1"/>
          </p:cNvSpPr>
          <p:nvPr>
            <p:ph type="ftr" sz="quarter" idx="11"/>
          </p:nvPr>
        </p:nvSpPr>
        <p:spPr/>
        <p:txBody>
          <a:bodyPr/>
          <a:lstStyle/>
          <a:p>
            <a:r>
              <a:rPr lang="en-US" smtClean="0"/>
              <a:t>PDO Internal Audit Team</a:t>
            </a:r>
            <a:endParaRPr lang="en-US"/>
          </a:p>
        </p:txBody>
      </p:sp>
      <p:sp>
        <p:nvSpPr>
          <p:cNvPr id="9" name="Slide Number Placeholder 8"/>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232993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9D82E4-AACC-432C-B33F-7CF99F246FDB}" type="datetime1">
              <a:rPr lang="en-US" smtClean="0"/>
              <a:pPr/>
              <a:t>01/10/2018</a:t>
            </a:fld>
            <a:endParaRPr lang="en-US"/>
          </a:p>
        </p:txBody>
      </p:sp>
      <p:sp>
        <p:nvSpPr>
          <p:cNvPr id="4" name="Footer Placeholder 3"/>
          <p:cNvSpPr>
            <a:spLocks noGrp="1"/>
          </p:cNvSpPr>
          <p:nvPr>
            <p:ph type="ftr" sz="quarter" idx="11"/>
          </p:nvPr>
        </p:nvSpPr>
        <p:spPr/>
        <p:txBody>
          <a:bodyPr/>
          <a:lstStyle/>
          <a:p>
            <a:r>
              <a:rPr lang="en-US" smtClean="0"/>
              <a:t>PDO Internal Audit Team</a:t>
            </a:r>
            <a:endParaRPr lang="en-US"/>
          </a:p>
        </p:txBody>
      </p:sp>
      <p:sp>
        <p:nvSpPr>
          <p:cNvPr id="5" name="Slide Number Placeholder 4"/>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325067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97617-D566-4360-BF1E-407987F83304}" type="datetime1">
              <a:rPr lang="en-US" smtClean="0"/>
              <a:pPr/>
              <a:t>01/10/2018</a:t>
            </a:fld>
            <a:endParaRPr lang="en-US"/>
          </a:p>
        </p:txBody>
      </p:sp>
      <p:sp>
        <p:nvSpPr>
          <p:cNvPr id="3" name="Footer Placeholder 2"/>
          <p:cNvSpPr>
            <a:spLocks noGrp="1"/>
          </p:cNvSpPr>
          <p:nvPr>
            <p:ph type="ftr" sz="quarter" idx="11"/>
          </p:nvPr>
        </p:nvSpPr>
        <p:spPr/>
        <p:txBody>
          <a:bodyPr/>
          <a:lstStyle/>
          <a:p>
            <a:r>
              <a:rPr lang="en-US" smtClean="0"/>
              <a:t>PDO Internal Audit Team</a:t>
            </a:r>
            <a:endParaRPr lang="en-US"/>
          </a:p>
        </p:txBody>
      </p:sp>
      <p:sp>
        <p:nvSpPr>
          <p:cNvPr id="4" name="Slide Number Placeholder 3"/>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259958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85609-F558-45CD-A652-B2663DB3064F}" type="datetime1">
              <a:rPr lang="en-US" smtClean="0"/>
              <a:pPr/>
              <a:t>01/10/2018</a:t>
            </a:fld>
            <a:endParaRPr lang="en-US"/>
          </a:p>
        </p:txBody>
      </p:sp>
      <p:sp>
        <p:nvSpPr>
          <p:cNvPr id="6" name="Footer Placeholder 5"/>
          <p:cNvSpPr>
            <a:spLocks noGrp="1"/>
          </p:cNvSpPr>
          <p:nvPr>
            <p:ph type="ftr" sz="quarter" idx="11"/>
          </p:nvPr>
        </p:nvSpPr>
        <p:spPr/>
        <p:txBody>
          <a:bodyPr/>
          <a:lstStyle/>
          <a:p>
            <a:r>
              <a:rPr lang="en-US" smtClean="0"/>
              <a:t>PDO Internal Audit Team</a:t>
            </a:r>
            <a:endParaRPr lang="en-US"/>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159875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0E13D-22CA-4F25-AECA-5D5ADE18F399}" type="datetime1">
              <a:rPr lang="en-US" smtClean="0"/>
              <a:pPr/>
              <a:t>01/10/2018</a:t>
            </a:fld>
            <a:endParaRPr lang="en-US"/>
          </a:p>
        </p:txBody>
      </p:sp>
      <p:sp>
        <p:nvSpPr>
          <p:cNvPr id="6" name="Footer Placeholder 5"/>
          <p:cNvSpPr>
            <a:spLocks noGrp="1"/>
          </p:cNvSpPr>
          <p:nvPr>
            <p:ph type="ftr" sz="quarter" idx="11"/>
          </p:nvPr>
        </p:nvSpPr>
        <p:spPr/>
        <p:txBody>
          <a:bodyPr/>
          <a:lstStyle/>
          <a:p>
            <a:r>
              <a:rPr lang="en-US" smtClean="0"/>
              <a:t>PDO Internal Audit Team</a:t>
            </a:r>
            <a:endParaRPr lang="en-US"/>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a:p>
        </p:txBody>
      </p:sp>
    </p:spTree>
    <p:extLst>
      <p:ext uri="{BB962C8B-B14F-4D97-AF65-F5344CB8AC3E}">
        <p14:creationId xmlns="" xmlns:p14="http://schemas.microsoft.com/office/powerpoint/2010/main" val="367982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EE59D-3C23-4AD1-B3C4-BCF831458335}" type="datetime1">
              <a:rPr lang="en-US" smtClean="0"/>
              <a:pPr/>
              <a:t>01/10/2018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PDO Internal Audit Team</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FDD4-50AF-4C63-981E-CFB9460AD4B6}" type="slidenum">
              <a:rPr lang="en-US" smtClean="0"/>
              <a:pPr/>
              <a:t>‹#›</a:t>
            </a:fld>
            <a:endParaRPr lang="en-US"/>
          </a:p>
        </p:txBody>
      </p:sp>
      <p:pic>
        <p:nvPicPr>
          <p:cNvPr id="2051" name="Picture 3" descr="C:\Ruchi\Ruchi\PDO\2012\Corporate Identity\PDO ppt 2.jpg"/>
          <p:cNvPicPr>
            <a:picLocks noChangeAspect="1" noChangeArrowheads="1"/>
          </p:cNvPicPr>
          <p:nvPr userDrawn="1"/>
        </p:nvPicPr>
        <p:blipFill>
          <a:blip r:embed="rId13" cstate="screen">
            <a:extLst>
              <a:ext uri="{28A0092B-C50C-407E-A947-70E740481C1C}">
                <a14:useLocalDpi xmlns="" xmlns:a14="http://schemas.microsoft.com/office/drawing/2010/main" val="0"/>
              </a:ext>
            </a:extLst>
          </a:blip>
          <a:srcRect/>
          <a:stretch>
            <a:fillRect/>
          </a:stretch>
        </p:blipFill>
        <p:spPr bwMode="auto">
          <a:xfrm>
            <a:off x="0" y="1"/>
            <a:ext cx="12192000" cy="6864031"/>
          </a:xfrm>
          <a:prstGeom prst="rect">
            <a:avLst/>
          </a:prstGeom>
          <a:solidFill>
            <a:schemeClr val="bg1"/>
          </a:solidFill>
          <a:extLst/>
        </p:spPr>
      </p:pic>
    </p:spTree>
    <p:extLst>
      <p:ext uri="{BB962C8B-B14F-4D97-AF65-F5344CB8AC3E}">
        <p14:creationId xmlns="" xmlns:p14="http://schemas.microsoft.com/office/powerpoint/2010/main" val="3592542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ublic.ext.corp.pdo.om/hseforcontractors/Index.aspx"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5"/>
          <p:cNvPicPr>
            <a:picLocks noChangeAspect="1" noChangeArrowheads="1"/>
          </p:cNvPicPr>
          <p:nvPr/>
        </p:nvPicPr>
        <p:blipFill>
          <a:blip r:embed="rId3" cstate="print"/>
          <a:srcRect/>
          <a:stretch>
            <a:fillRect/>
          </a:stretch>
        </p:blipFill>
        <p:spPr bwMode="auto">
          <a:xfrm>
            <a:off x="0" y="-14363"/>
            <a:ext cx="12192000" cy="6917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160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Where do you find the HSE-MS? (PDO)</a:t>
            </a:r>
          </a:p>
        </p:txBody>
      </p:sp>
      <p:pic>
        <p:nvPicPr>
          <p:cNvPr id="6" name="Picture 2"/>
          <p:cNvPicPr>
            <a:picLocks noChangeAspect="1" noChangeArrowheads="1"/>
          </p:cNvPicPr>
          <p:nvPr/>
        </p:nvPicPr>
        <p:blipFill>
          <a:blip r:embed="rId2" cstate="print"/>
          <a:srcRect/>
          <a:stretch>
            <a:fillRect/>
          </a:stretch>
        </p:blipFill>
        <p:spPr bwMode="auto">
          <a:xfrm>
            <a:off x="763194" y="739479"/>
            <a:ext cx="9805579" cy="6022823"/>
          </a:xfrm>
          <a:prstGeom prst="rect">
            <a:avLst/>
          </a:prstGeom>
          <a:noFill/>
          <a:ln w="9525">
            <a:noFill/>
            <a:miter lim="800000"/>
            <a:headEnd/>
            <a:tailEnd/>
          </a:ln>
        </p:spPr>
      </p:pic>
      <p:sp>
        <p:nvSpPr>
          <p:cNvPr id="7" name="Oval 6"/>
          <p:cNvSpPr/>
          <p:nvPr/>
        </p:nvSpPr>
        <p:spPr>
          <a:xfrm>
            <a:off x="6124350" y="1169583"/>
            <a:ext cx="1850066" cy="797442"/>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8" name="Straight Arrow Connector 7"/>
          <p:cNvCxnSpPr/>
          <p:nvPr/>
        </p:nvCxnSpPr>
        <p:spPr>
          <a:xfrm>
            <a:off x="7905750" y="1362075"/>
            <a:ext cx="4048125" cy="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3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3" presetClass="entr" presetSubtype="10" repeatCount="5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4326" y="757238"/>
            <a:ext cx="3744660" cy="4071937"/>
          </a:xfrm>
          <a:prstGeom prst="rect">
            <a:avLst/>
          </a:prstGeom>
          <a:noFill/>
          <a:ln w="9525">
            <a:noFill/>
            <a:miter lim="800000"/>
            <a:headEnd/>
            <a:tailEnd/>
          </a:ln>
        </p:spPr>
      </p:pic>
      <p:sp>
        <p:nvSpPr>
          <p:cNvPr id="4" name="Title 1"/>
          <p:cNvSpPr>
            <a:spLocks noGrp="1"/>
          </p:cNvSpPr>
          <p:nvPr>
            <p:ph type="title"/>
          </p:nvPr>
        </p:nvSpPr>
        <p:spPr>
          <a:xfrm>
            <a:off x="10160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Where do you find the HSE-MS? (PDO)</a:t>
            </a:r>
          </a:p>
        </p:txBody>
      </p:sp>
      <p:sp>
        <p:nvSpPr>
          <p:cNvPr id="5" name="Oval 4"/>
          <p:cNvSpPr/>
          <p:nvPr/>
        </p:nvSpPr>
        <p:spPr>
          <a:xfrm>
            <a:off x="208439" y="4203625"/>
            <a:ext cx="3434320" cy="350875"/>
          </a:xfrm>
          <a:prstGeom prst="ellipse">
            <a:avLst/>
          </a:prstGeom>
          <a:noFill/>
          <a:ln w="22225">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6" name="Straight Arrow Connector 5"/>
          <p:cNvCxnSpPr/>
          <p:nvPr/>
        </p:nvCxnSpPr>
        <p:spPr>
          <a:xfrm flipV="1">
            <a:off x="3638550" y="3514725"/>
            <a:ext cx="1152525" cy="8667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4733924" y="830667"/>
            <a:ext cx="7059179" cy="2655482"/>
          </a:xfrm>
          <a:prstGeom prst="rect">
            <a:avLst/>
          </a:prstGeom>
          <a:noFill/>
          <a:ln w="9525">
            <a:noFill/>
            <a:miter lim="800000"/>
            <a:headEnd/>
            <a:tailEnd/>
          </a:ln>
        </p:spPr>
      </p:pic>
      <p:sp>
        <p:nvSpPr>
          <p:cNvPr id="10" name="Oval 9"/>
          <p:cNvSpPr/>
          <p:nvPr/>
        </p:nvSpPr>
        <p:spPr>
          <a:xfrm>
            <a:off x="7540035" y="1362075"/>
            <a:ext cx="1527765" cy="548684"/>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repeatCount="5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5543" y="652463"/>
            <a:ext cx="11295407" cy="5900737"/>
          </a:xfrm>
          <a:prstGeom prst="rect">
            <a:avLst/>
          </a:prstGeom>
          <a:noFill/>
          <a:ln w="9525">
            <a:noFill/>
            <a:miter lim="800000"/>
            <a:headEnd/>
            <a:tailEnd/>
          </a:ln>
        </p:spPr>
      </p:pic>
      <p:sp>
        <p:nvSpPr>
          <p:cNvPr id="3" name="Title 1"/>
          <p:cNvSpPr>
            <a:spLocks noGrp="1"/>
          </p:cNvSpPr>
          <p:nvPr>
            <p:ph type="title"/>
          </p:nvPr>
        </p:nvSpPr>
        <p:spPr>
          <a:xfrm>
            <a:off x="10160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Where do you find the HSE-MS? </a:t>
            </a:r>
            <a:r>
              <a:rPr lang="en-US" sz="3200" dirty="0" smtClean="0">
                <a:solidFill>
                  <a:schemeClr val="bg1"/>
                </a:solidFill>
                <a:latin typeface="Calibri" pitchFamily="34" charset="0"/>
                <a:cs typeface="Calibri" pitchFamily="34" charset="0"/>
              </a:rPr>
              <a:t>(Contractors)</a:t>
            </a:r>
            <a:endParaRPr lang="en-US" sz="3200" kern="1200" dirty="0" smtClean="0">
              <a:solidFill>
                <a:schemeClr val="bg1"/>
              </a:solidFill>
              <a:latin typeface="Calibri" pitchFamily="34" charset="0"/>
              <a:ea typeface="+mn-ea"/>
              <a:cs typeface="Calibri" pitchFamily="34" charset="0"/>
            </a:endParaRPr>
          </a:p>
        </p:txBody>
      </p:sp>
      <p:sp>
        <p:nvSpPr>
          <p:cNvPr id="4" name="Oval 3"/>
          <p:cNvSpPr/>
          <p:nvPr/>
        </p:nvSpPr>
        <p:spPr>
          <a:xfrm>
            <a:off x="289955" y="1889716"/>
            <a:ext cx="1850066" cy="308344"/>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9" name="Oval Callout 8"/>
          <p:cNvSpPr/>
          <p:nvPr/>
        </p:nvSpPr>
        <p:spPr>
          <a:xfrm>
            <a:off x="2247900" y="3743325"/>
            <a:ext cx="2647950" cy="466725"/>
          </a:xfrm>
          <a:prstGeom prst="wedgeEllipseCallout">
            <a:avLst>
              <a:gd name="adj1" fmla="val -50294"/>
              <a:gd name="adj2" fmla="val -43328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Select for New system</a:t>
            </a:r>
            <a:endParaRPr lang="en-US" sz="1400" dirty="0">
              <a:solidFill>
                <a:srgbClr val="FF0000"/>
              </a:solidFill>
            </a:endParaRPr>
          </a:p>
        </p:txBody>
      </p:sp>
      <p:cxnSp>
        <p:nvCxnSpPr>
          <p:cNvPr id="7" name="Straight Arrow Connector 6"/>
          <p:cNvCxnSpPr/>
          <p:nvPr/>
        </p:nvCxnSpPr>
        <p:spPr>
          <a:xfrm>
            <a:off x="5295900" y="2686050"/>
            <a:ext cx="6524625" cy="1"/>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Oval Callout 7"/>
          <p:cNvSpPr/>
          <p:nvPr/>
        </p:nvSpPr>
        <p:spPr>
          <a:xfrm>
            <a:off x="2943224" y="1246667"/>
            <a:ext cx="2876551" cy="458308"/>
          </a:xfrm>
          <a:prstGeom prst="wedgeEllipseCallout">
            <a:avLst>
              <a:gd name="adj1" fmla="val -74655"/>
              <a:gd name="adj2" fmla="val 10435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On the same page </a:t>
            </a:r>
            <a:br>
              <a:rPr lang="en-US" sz="1400" dirty="0" smtClean="0">
                <a:solidFill>
                  <a:srgbClr val="FF0000"/>
                </a:solidFill>
              </a:rPr>
            </a:br>
            <a:r>
              <a:rPr lang="en-US" sz="1400" dirty="0" smtClean="0">
                <a:solidFill>
                  <a:srgbClr val="FF0000"/>
                </a:solidFill>
              </a:rPr>
              <a:t>as  old system</a:t>
            </a:r>
            <a:endParaRPr lang="en-US"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3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repeatCount="30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par>
                          <p:cTn id="11" fill="hold">
                            <p:stCondLst>
                              <p:cond delay="1500"/>
                            </p:stCondLst>
                            <p:childTnLst>
                              <p:par>
                                <p:cTn id="12" presetID="3"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640" y="0"/>
            <a:ext cx="12153939" cy="4572000"/>
          </a:xfrm>
          <a:prstGeom prst="rect">
            <a:avLst/>
          </a:prstGeom>
          <a:noFill/>
          <a:ln w="9525">
            <a:noFill/>
            <a:miter lim="800000"/>
            <a:headEnd/>
            <a:tailEnd/>
          </a:ln>
        </p:spPr>
      </p:pic>
      <p:sp>
        <p:nvSpPr>
          <p:cNvPr id="6" name="Oval 5"/>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4082912"/>
            <a:ext cx="1850066" cy="18432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77829" y="3245843"/>
            <a:ext cx="2757375" cy="1176670"/>
          </a:xfrm>
          <a:prstGeom prst="wedgeEllipseCallout">
            <a:avLst>
              <a:gd name="adj1" fmla="val -73282"/>
              <a:gd name="adj2" fmla="val 2918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This log allows quick check if any changes have occurred to your document</a:t>
            </a:r>
          </a:p>
        </p:txBody>
      </p:sp>
      <p:sp>
        <p:nvSpPr>
          <p:cNvPr id="6" name="Oval Callout 5"/>
          <p:cNvSpPr/>
          <p:nvPr/>
        </p:nvSpPr>
        <p:spPr>
          <a:xfrm>
            <a:off x="6113721" y="2296633"/>
            <a:ext cx="6078279" cy="4082902"/>
          </a:xfrm>
          <a:prstGeom prst="wedgeEllipseCallout">
            <a:avLst>
              <a:gd name="adj1" fmla="val -64516"/>
              <a:gd name="adj2" fmla="val -1119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8194" name="Picture 2"/>
          <p:cNvPicPr>
            <a:picLocks noChangeAspect="1" noChangeArrowheads="1"/>
          </p:cNvPicPr>
          <p:nvPr/>
        </p:nvPicPr>
        <p:blipFill>
          <a:blip r:embed="rId3" cstate="print"/>
          <a:srcRect/>
          <a:stretch>
            <a:fillRect/>
          </a:stretch>
        </p:blipFill>
        <p:spPr bwMode="auto">
          <a:xfrm>
            <a:off x="7312687" y="2981436"/>
            <a:ext cx="3977208" cy="27176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1716272"/>
            <a:ext cx="1850066" cy="15948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186244"/>
            <a:ext cx="2757375" cy="1052381"/>
          </a:xfrm>
          <a:prstGeom prst="wedgeEllipseCallout">
            <a:avLst>
              <a:gd name="adj1" fmla="val -77227"/>
              <a:gd name="adj2" fmla="val -17849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HSE MS Now has  6 “NEW” elements</a:t>
            </a:r>
          </a:p>
          <a:p>
            <a:pPr algn="ctr"/>
            <a:r>
              <a:rPr lang="en-US" sz="1400" dirty="0" smtClean="0">
                <a:solidFill>
                  <a:srgbClr val="FF0000"/>
                </a:solidFill>
              </a:rPr>
              <a:t>Leadership, Planning, ….</a:t>
            </a:r>
          </a:p>
        </p:txBody>
      </p:sp>
      <p:sp>
        <p:nvSpPr>
          <p:cNvPr id="6" name="Oval Callout 5"/>
          <p:cNvSpPr/>
          <p:nvPr/>
        </p:nvSpPr>
        <p:spPr>
          <a:xfrm>
            <a:off x="6113721" y="2296633"/>
            <a:ext cx="6078279" cy="4082902"/>
          </a:xfrm>
          <a:prstGeom prst="wedgeEllipseCallout">
            <a:avLst>
              <a:gd name="adj1" fmla="val -65770"/>
              <a:gd name="adj2" fmla="val -1378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6730409" y="3210941"/>
            <a:ext cx="4986670" cy="21065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1697222"/>
            <a:ext cx="1850066" cy="15948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39729" y="3138619"/>
            <a:ext cx="2757375" cy="1023806"/>
          </a:xfrm>
          <a:prstGeom prst="wedgeEllipseCallout">
            <a:avLst>
              <a:gd name="adj1" fmla="val -75500"/>
              <a:gd name="adj2" fmla="val -18092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Each element has different sub-elements, …</a:t>
            </a:r>
          </a:p>
        </p:txBody>
      </p:sp>
      <p:sp>
        <p:nvSpPr>
          <p:cNvPr id="6" name="Oval Callout 5"/>
          <p:cNvSpPr/>
          <p:nvPr/>
        </p:nvSpPr>
        <p:spPr>
          <a:xfrm>
            <a:off x="6113721" y="2296633"/>
            <a:ext cx="6078279" cy="4082902"/>
          </a:xfrm>
          <a:prstGeom prst="wedgeEllipseCallout">
            <a:avLst>
              <a:gd name="adj1" fmla="val -65770"/>
              <a:gd name="adj2" fmla="val -1378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7730535" y="2467992"/>
            <a:ext cx="2823166" cy="1192611"/>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6710479" y="3705225"/>
            <a:ext cx="4881446" cy="1943100"/>
          </a:xfrm>
          <a:prstGeom prst="rect">
            <a:avLst/>
          </a:prstGeom>
          <a:noFill/>
          <a:ln w="9525">
            <a:noFill/>
            <a:miter lim="800000"/>
            <a:headEnd/>
            <a:tailEnd/>
          </a:ln>
        </p:spPr>
      </p:pic>
      <p:sp>
        <p:nvSpPr>
          <p:cNvPr id="9" name="Oval 8"/>
          <p:cNvSpPr/>
          <p:nvPr/>
        </p:nvSpPr>
        <p:spPr>
          <a:xfrm>
            <a:off x="7620000" y="2411595"/>
            <a:ext cx="990600" cy="303029"/>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10" name="Straight Arrow Connector 9"/>
          <p:cNvCxnSpPr>
            <a:stCxn id="9" idx="3"/>
            <a:endCxn id="15" idx="1"/>
          </p:cNvCxnSpPr>
          <p:nvPr/>
        </p:nvCxnSpPr>
        <p:spPr>
          <a:xfrm flipH="1">
            <a:off x="7126670" y="2670246"/>
            <a:ext cx="638400" cy="107942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324600" y="3324225"/>
            <a:ext cx="5476875" cy="29051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repeatCount="500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1716272"/>
            <a:ext cx="1850066" cy="15948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157669"/>
            <a:ext cx="2757375" cy="1033331"/>
          </a:xfrm>
          <a:prstGeom prst="wedgeEllipseCallout">
            <a:avLst>
              <a:gd name="adj1" fmla="val -74463"/>
              <a:gd name="adj2" fmla="val -17849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Each element has different sub-elements, …</a:t>
            </a:r>
          </a:p>
        </p:txBody>
      </p:sp>
      <p:sp>
        <p:nvSpPr>
          <p:cNvPr id="6" name="Oval Callout 5"/>
          <p:cNvSpPr/>
          <p:nvPr/>
        </p:nvSpPr>
        <p:spPr>
          <a:xfrm>
            <a:off x="6113721" y="2296633"/>
            <a:ext cx="6078279" cy="4082902"/>
          </a:xfrm>
          <a:prstGeom prst="wedgeEllipseCallout">
            <a:avLst>
              <a:gd name="adj1" fmla="val -65770"/>
              <a:gd name="adj2" fmla="val -1378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7173" name="Picture 5"/>
          <p:cNvPicPr>
            <a:picLocks noChangeAspect="1" noChangeArrowheads="1"/>
          </p:cNvPicPr>
          <p:nvPr/>
        </p:nvPicPr>
        <p:blipFill>
          <a:blip r:embed="rId3" cstate="print"/>
          <a:srcRect/>
          <a:stretch>
            <a:fillRect/>
          </a:stretch>
        </p:blipFill>
        <p:spPr bwMode="auto">
          <a:xfrm>
            <a:off x="7515225" y="4094457"/>
            <a:ext cx="3505200" cy="1490900"/>
          </a:xfrm>
          <a:prstGeom prst="rect">
            <a:avLst/>
          </a:prstGeom>
          <a:noFill/>
          <a:ln w="9525">
            <a:noFill/>
            <a:miter lim="800000"/>
            <a:headEnd/>
            <a:tailEnd/>
          </a:ln>
        </p:spPr>
      </p:pic>
      <p:sp>
        <p:nvSpPr>
          <p:cNvPr id="15" name="Oval 14"/>
          <p:cNvSpPr/>
          <p:nvPr/>
        </p:nvSpPr>
        <p:spPr>
          <a:xfrm>
            <a:off x="6572250" y="3838575"/>
            <a:ext cx="5229225" cy="239077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10" name="Straight Arrow Connector 9"/>
          <p:cNvCxnSpPr>
            <a:stCxn id="9" idx="3"/>
          </p:cNvCxnSpPr>
          <p:nvPr/>
        </p:nvCxnSpPr>
        <p:spPr>
          <a:xfrm flipH="1">
            <a:off x="9324975" y="3691037"/>
            <a:ext cx="430820" cy="585688"/>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4" cstate="print"/>
          <a:srcRect/>
          <a:stretch>
            <a:fillRect/>
          </a:stretch>
        </p:blipFill>
        <p:spPr bwMode="auto">
          <a:xfrm>
            <a:off x="7711485" y="2534667"/>
            <a:ext cx="2823166" cy="1192611"/>
          </a:xfrm>
          <a:prstGeom prst="rect">
            <a:avLst/>
          </a:prstGeom>
          <a:noFill/>
          <a:ln w="9525">
            <a:noFill/>
            <a:miter lim="800000"/>
            <a:headEnd/>
            <a:tailEnd/>
          </a:ln>
        </p:spPr>
      </p:pic>
      <p:sp>
        <p:nvSpPr>
          <p:cNvPr id="9" name="Oval 8"/>
          <p:cNvSpPr/>
          <p:nvPr/>
        </p:nvSpPr>
        <p:spPr>
          <a:xfrm>
            <a:off x="9610725" y="3552825"/>
            <a:ext cx="990600" cy="1619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repeatCount="500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1716272"/>
            <a:ext cx="1850066" cy="15948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6" name="Oval Callout 5"/>
          <p:cNvSpPr/>
          <p:nvPr/>
        </p:nvSpPr>
        <p:spPr>
          <a:xfrm>
            <a:off x="6113721" y="2296633"/>
            <a:ext cx="6078279" cy="4082902"/>
          </a:xfrm>
          <a:prstGeom prst="wedgeEllipseCallout">
            <a:avLst>
              <a:gd name="adj1" fmla="val -65770"/>
              <a:gd name="adj2" fmla="val -1378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7173" name="Picture 5"/>
          <p:cNvPicPr>
            <a:picLocks noChangeAspect="1" noChangeArrowheads="1"/>
          </p:cNvPicPr>
          <p:nvPr/>
        </p:nvPicPr>
        <p:blipFill>
          <a:blip r:embed="rId3" cstate="print"/>
          <a:srcRect/>
          <a:stretch>
            <a:fillRect/>
          </a:stretch>
        </p:blipFill>
        <p:spPr bwMode="auto">
          <a:xfrm>
            <a:off x="7515225" y="4094457"/>
            <a:ext cx="3505200" cy="1490900"/>
          </a:xfrm>
          <a:prstGeom prst="rect">
            <a:avLst/>
          </a:prstGeom>
          <a:noFill/>
          <a:ln w="9525">
            <a:noFill/>
            <a:miter lim="800000"/>
            <a:headEnd/>
            <a:tailEnd/>
          </a:ln>
        </p:spPr>
      </p:pic>
      <p:grpSp>
        <p:nvGrpSpPr>
          <p:cNvPr id="2" name="Group 21"/>
          <p:cNvGrpSpPr/>
          <p:nvPr/>
        </p:nvGrpSpPr>
        <p:grpSpPr>
          <a:xfrm>
            <a:off x="9201150" y="2933700"/>
            <a:ext cx="1895475" cy="923925"/>
            <a:chOff x="3629025" y="4978220"/>
            <a:chExt cx="2819400" cy="1260655"/>
          </a:xfrm>
        </p:grpSpPr>
        <p:grpSp>
          <p:nvGrpSpPr>
            <p:cNvPr id="5" name="Group 15"/>
            <p:cNvGrpSpPr/>
            <p:nvPr/>
          </p:nvGrpSpPr>
          <p:grpSpPr>
            <a:xfrm>
              <a:off x="3638550" y="4978220"/>
              <a:ext cx="2809875" cy="1227318"/>
              <a:chOff x="3057525" y="5378270"/>
              <a:chExt cx="2809875" cy="1227318"/>
            </a:xfrm>
          </p:grpSpPr>
          <p:pic>
            <p:nvPicPr>
              <p:cNvPr id="7170" name="Picture 2"/>
              <p:cNvPicPr>
                <a:picLocks noChangeAspect="1" noChangeArrowheads="1"/>
              </p:cNvPicPr>
              <p:nvPr/>
            </p:nvPicPr>
            <p:blipFill>
              <a:blip r:embed="rId4" cstate="print"/>
              <a:srcRect/>
              <a:stretch>
                <a:fillRect/>
              </a:stretch>
            </p:blipFill>
            <p:spPr bwMode="auto">
              <a:xfrm>
                <a:off x="3057525" y="5378270"/>
                <a:ext cx="2781300" cy="1227318"/>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3733800" y="5391150"/>
                <a:ext cx="2133600" cy="175708"/>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4248150" y="5553074"/>
                <a:ext cx="1619250" cy="561975"/>
              </a:xfrm>
              <a:prstGeom prst="rect">
                <a:avLst/>
              </a:prstGeom>
              <a:noFill/>
              <a:ln w="9525">
                <a:noFill/>
                <a:miter lim="800000"/>
                <a:headEnd/>
                <a:tailEnd/>
              </a:ln>
            </p:spPr>
          </p:pic>
        </p:grpSp>
        <p:pic>
          <p:nvPicPr>
            <p:cNvPr id="7175" name="Picture 7"/>
            <p:cNvPicPr>
              <a:picLocks noChangeAspect="1" noChangeArrowheads="1"/>
            </p:cNvPicPr>
            <p:nvPr/>
          </p:nvPicPr>
          <p:blipFill>
            <a:blip r:embed="rId6" cstate="print"/>
            <a:srcRect/>
            <a:stretch>
              <a:fillRect/>
            </a:stretch>
          </p:blipFill>
          <p:spPr bwMode="auto">
            <a:xfrm>
              <a:off x="3629025" y="5815013"/>
              <a:ext cx="1219200" cy="423862"/>
            </a:xfrm>
            <a:prstGeom prst="rect">
              <a:avLst/>
            </a:prstGeom>
            <a:noFill/>
            <a:ln w="9525">
              <a:noFill/>
              <a:miter lim="800000"/>
              <a:headEnd/>
              <a:tailEnd/>
            </a:ln>
          </p:spPr>
        </p:pic>
      </p:grpSp>
      <p:sp>
        <p:nvSpPr>
          <p:cNvPr id="15" name="Oval 14"/>
          <p:cNvSpPr/>
          <p:nvPr/>
        </p:nvSpPr>
        <p:spPr>
          <a:xfrm>
            <a:off x="6572250" y="3838575"/>
            <a:ext cx="5229225" cy="239077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18" name="Oval Callout 17"/>
          <p:cNvSpPr/>
          <p:nvPr/>
        </p:nvSpPr>
        <p:spPr>
          <a:xfrm>
            <a:off x="2430204" y="3252919"/>
            <a:ext cx="2757375" cy="1176670"/>
          </a:xfrm>
          <a:prstGeom prst="wedgeEllipseCallout">
            <a:avLst>
              <a:gd name="adj1" fmla="val -101752"/>
              <a:gd name="adj2" fmla="val -1497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19" name="Oval Callout 18"/>
          <p:cNvSpPr/>
          <p:nvPr/>
        </p:nvSpPr>
        <p:spPr>
          <a:xfrm>
            <a:off x="2420679" y="3252919"/>
            <a:ext cx="2757375" cy="1176670"/>
          </a:xfrm>
          <a:prstGeom prst="wedgeEllipseCallout">
            <a:avLst>
              <a:gd name="adj1" fmla="val -76536"/>
              <a:gd name="adj2" fmla="val -17039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HSE MS can be accessed from both access points  and go to same place in system</a:t>
            </a:r>
          </a:p>
        </p:txBody>
      </p:sp>
      <p:pic>
        <p:nvPicPr>
          <p:cNvPr id="20" name="Picture 2"/>
          <p:cNvPicPr>
            <a:picLocks noChangeAspect="1" noChangeArrowheads="1"/>
          </p:cNvPicPr>
          <p:nvPr/>
        </p:nvPicPr>
        <p:blipFill>
          <a:blip r:embed="rId7" cstate="print"/>
          <a:srcRect/>
          <a:stretch>
            <a:fillRect/>
          </a:stretch>
        </p:blipFill>
        <p:spPr bwMode="auto">
          <a:xfrm>
            <a:off x="7029450" y="2918511"/>
            <a:ext cx="1914525" cy="808767"/>
          </a:xfrm>
          <a:prstGeom prst="rect">
            <a:avLst/>
          </a:prstGeom>
          <a:noFill/>
          <a:ln w="9525">
            <a:noFill/>
            <a:miter lim="800000"/>
            <a:headEnd/>
            <a:tailEnd/>
          </a:ln>
        </p:spPr>
      </p:pic>
      <p:sp>
        <p:nvSpPr>
          <p:cNvPr id="9" name="Oval 8"/>
          <p:cNvSpPr/>
          <p:nvPr/>
        </p:nvSpPr>
        <p:spPr>
          <a:xfrm>
            <a:off x="8267700" y="3581400"/>
            <a:ext cx="990600" cy="1619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24" name="Oval 23"/>
          <p:cNvSpPr/>
          <p:nvPr/>
        </p:nvSpPr>
        <p:spPr>
          <a:xfrm>
            <a:off x="9877425" y="3600450"/>
            <a:ext cx="990600" cy="1619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21" name="Oval 20"/>
          <p:cNvSpPr/>
          <p:nvPr/>
        </p:nvSpPr>
        <p:spPr>
          <a:xfrm>
            <a:off x="123826" y="3552825"/>
            <a:ext cx="876300" cy="2381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repeatCount="5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repeatCount="500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repeatCount="5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repeatCount="500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9" grpId="0" animBg="1"/>
      <p:bldP spid="24"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1722386"/>
            <a:ext cx="1850066" cy="18432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2998388"/>
            <a:ext cx="2757375" cy="1176670"/>
          </a:xfrm>
          <a:prstGeom prst="wedgeEllipseCallout">
            <a:avLst>
              <a:gd name="adj1" fmla="val -71475"/>
              <a:gd name="adj2" fmla="val -15019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Example : Incident nonconformity and corrective action PR-1418</a:t>
            </a:r>
          </a:p>
        </p:txBody>
      </p:sp>
      <p:sp>
        <p:nvSpPr>
          <p:cNvPr id="6" name="Oval Callout 5"/>
          <p:cNvSpPr/>
          <p:nvPr/>
        </p:nvSpPr>
        <p:spPr>
          <a:xfrm>
            <a:off x="6113721" y="2296633"/>
            <a:ext cx="6078279" cy="4082902"/>
          </a:xfrm>
          <a:prstGeom prst="wedgeEllipseCallout">
            <a:avLst>
              <a:gd name="adj1" fmla="val -65595"/>
              <a:gd name="adj2" fmla="val -19771"/>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8194" name="Picture 2"/>
          <p:cNvPicPr>
            <a:picLocks noChangeAspect="1" noChangeArrowheads="1"/>
          </p:cNvPicPr>
          <p:nvPr/>
        </p:nvPicPr>
        <p:blipFill>
          <a:blip r:embed="rId3" cstate="print"/>
          <a:srcRect/>
          <a:stretch>
            <a:fillRect/>
          </a:stretch>
        </p:blipFill>
        <p:spPr bwMode="auto">
          <a:xfrm>
            <a:off x="8305800" y="4141964"/>
            <a:ext cx="1920368" cy="2115961"/>
          </a:xfrm>
          <a:prstGeom prst="rect">
            <a:avLst/>
          </a:prstGeom>
          <a:noFill/>
          <a:ln w="9525">
            <a:noFill/>
            <a:miter lim="800000"/>
            <a:headEnd/>
            <a:tailEnd/>
          </a:ln>
        </p:spPr>
      </p:pic>
      <p:grpSp>
        <p:nvGrpSpPr>
          <p:cNvPr id="10" name="Group 21"/>
          <p:cNvGrpSpPr/>
          <p:nvPr/>
        </p:nvGrpSpPr>
        <p:grpSpPr>
          <a:xfrm>
            <a:off x="9201150" y="2895600"/>
            <a:ext cx="1895475" cy="923925"/>
            <a:chOff x="3629025" y="4978220"/>
            <a:chExt cx="2819400" cy="1260655"/>
          </a:xfrm>
        </p:grpSpPr>
        <p:grpSp>
          <p:nvGrpSpPr>
            <p:cNvPr id="11" name="Group 15"/>
            <p:cNvGrpSpPr/>
            <p:nvPr/>
          </p:nvGrpSpPr>
          <p:grpSpPr>
            <a:xfrm>
              <a:off x="3638550" y="4978220"/>
              <a:ext cx="2809875" cy="1227318"/>
              <a:chOff x="3057525" y="5378270"/>
              <a:chExt cx="2809875" cy="1227318"/>
            </a:xfrm>
          </p:grpSpPr>
          <p:pic>
            <p:nvPicPr>
              <p:cNvPr id="13" name="Picture 2"/>
              <p:cNvPicPr>
                <a:picLocks noChangeAspect="1" noChangeArrowheads="1"/>
              </p:cNvPicPr>
              <p:nvPr/>
            </p:nvPicPr>
            <p:blipFill>
              <a:blip r:embed="rId4" cstate="print"/>
              <a:srcRect/>
              <a:stretch>
                <a:fillRect/>
              </a:stretch>
            </p:blipFill>
            <p:spPr bwMode="auto">
              <a:xfrm>
                <a:off x="3057525" y="5378270"/>
                <a:ext cx="2781300" cy="1227318"/>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3733800" y="5391150"/>
                <a:ext cx="2133600" cy="175708"/>
              </a:xfrm>
              <a:prstGeom prst="rect">
                <a:avLst/>
              </a:prstGeom>
              <a:noFill/>
              <a:ln w="9525">
                <a:noFill/>
                <a:miter lim="800000"/>
                <a:headEnd/>
                <a:tailEnd/>
              </a:ln>
            </p:spPr>
          </p:pic>
          <p:pic>
            <p:nvPicPr>
              <p:cNvPr id="15" name="Picture 4"/>
              <p:cNvPicPr>
                <a:picLocks noChangeAspect="1" noChangeArrowheads="1"/>
              </p:cNvPicPr>
              <p:nvPr/>
            </p:nvPicPr>
            <p:blipFill>
              <a:blip r:embed="rId5" cstate="print"/>
              <a:srcRect/>
              <a:stretch>
                <a:fillRect/>
              </a:stretch>
            </p:blipFill>
            <p:spPr bwMode="auto">
              <a:xfrm>
                <a:off x="4248150" y="5553074"/>
                <a:ext cx="1619250" cy="561975"/>
              </a:xfrm>
              <a:prstGeom prst="rect">
                <a:avLst/>
              </a:prstGeom>
              <a:noFill/>
              <a:ln w="9525">
                <a:noFill/>
                <a:miter lim="800000"/>
                <a:headEnd/>
                <a:tailEnd/>
              </a:ln>
            </p:spPr>
          </p:pic>
        </p:grpSp>
        <p:pic>
          <p:nvPicPr>
            <p:cNvPr id="12" name="Picture 7"/>
            <p:cNvPicPr>
              <a:picLocks noChangeAspect="1" noChangeArrowheads="1"/>
            </p:cNvPicPr>
            <p:nvPr/>
          </p:nvPicPr>
          <p:blipFill>
            <a:blip r:embed="rId6" cstate="print"/>
            <a:srcRect/>
            <a:stretch>
              <a:fillRect/>
            </a:stretch>
          </p:blipFill>
          <p:spPr bwMode="auto">
            <a:xfrm>
              <a:off x="3629025" y="5815013"/>
              <a:ext cx="1219200" cy="423862"/>
            </a:xfrm>
            <a:prstGeom prst="rect">
              <a:avLst/>
            </a:prstGeom>
            <a:noFill/>
            <a:ln w="9525">
              <a:noFill/>
              <a:miter lim="800000"/>
              <a:headEnd/>
              <a:tailEnd/>
            </a:ln>
          </p:spPr>
        </p:pic>
      </p:grpSp>
      <p:pic>
        <p:nvPicPr>
          <p:cNvPr id="16" name="Picture 2"/>
          <p:cNvPicPr>
            <a:picLocks noChangeAspect="1" noChangeArrowheads="1"/>
          </p:cNvPicPr>
          <p:nvPr/>
        </p:nvPicPr>
        <p:blipFill>
          <a:blip r:embed="rId7" cstate="print"/>
          <a:srcRect/>
          <a:stretch>
            <a:fillRect/>
          </a:stretch>
        </p:blipFill>
        <p:spPr bwMode="auto">
          <a:xfrm>
            <a:off x="7029450" y="2880411"/>
            <a:ext cx="1914525" cy="808767"/>
          </a:xfrm>
          <a:prstGeom prst="rect">
            <a:avLst/>
          </a:prstGeom>
          <a:noFill/>
          <a:ln w="9525">
            <a:noFill/>
            <a:miter lim="800000"/>
            <a:headEnd/>
            <a:tailEnd/>
          </a:ln>
        </p:spPr>
      </p:pic>
      <p:sp>
        <p:nvSpPr>
          <p:cNvPr id="17" name="Oval 16"/>
          <p:cNvSpPr/>
          <p:nvPr/>
        </p:nvSpPr>
        <p:spPr>
          <a:xfrm>
            <a:off x="8267700" y="3543300"/>
            <a:ext cx="990600" cy="1619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18" name="Oval 17"/>
          <p:cNvSpPr/>
          <p:nvPr/>
        </p:nvSpPr>
        <p:spPr>
          <a:xfrm>
            <a:off x="9877425" y="3562350"/>
            <a:ext cx="990600" cy="1619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19" name="Straight Arrow Connector 18"/>
          <p:cNvCxnSpPr/>
          <p:nvPr/>
        </p:nvCxnSpPr>
        <p:spPr>
          <a:xfrm>
            <a:off x="8774720" y="3738662"/>
            <a:ext cx="54955" cy="385663"/>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448800" y="3729137"/>
            <a:ext cx="888020" cy="376138"/>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926" y="0"/>
            <a:ext cx="9190074" cy="838200"/>
          </a:xfrm>
        </p:spPr>
        <p:txBody>
          <a:bodyPr>
            <a:normAutofit fontScale="90000"/>
          </a:bodyPr>
          <a:lstStyle/>
          <a:p>
            <a:pPr fontAlgn="base"/>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Health, Safety &amp; Environmental Management System 2018</a:t>
            </a:r>
            <a:endParaRPr lang="en-US" sz="24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289523" y="917256"/>
            <a:ext cx="7392821" cy="5008494"/>
          </a:xfrm>
          <a:prstGeom prst="rect">
            <a:avLst/>
          </a:prstGeom>
          <a:noFill/>
          <a:ln w="9525">
            <a:noFill/>
            <a:miter lim="800000"/>
            <a:headEnd/>
            <a:tailEnd/>
          </a:ln>
        </p:spPr>
      </p:pic>
    </p:spTree>
    <p:extLst>
      <p:ext uri="{BB962C8B-B14F-4D97-AF65-F5344CB8AC3E}">
        <p14:creationId xmlns="" xmlns:p14="http://schemas.microsoft.com/office/powerpoint/2010/main" val="3125814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
            <a:ext cx="12192000" cy="4191799"/>
          </a:xfrm>
          <a:prstGeom prst="rect">
            <a:avLst/>
          </a:prstGeom>
          <a:noFill/>
          <a:ln w="9525">
            <a:noFill/>
            <a:miter lim="800000"/>
            <a:headEnd/>
            <a:tailEnd/>
          </a:ln>
        </p:spPr>
      </p:pic>
      <p:sp>
        <p:nvSpPr>
          <p:cNvPr id="4" name="Oval 3"/>
          <p:cNvSpPr/>
          <p:nvPr/>
        </p:nvSpPr>
        <p:spPr>
          <a:xfrm>
            <a:off x="6930434" y="907533"/>
            <a:ext cx="1261066" cy="46406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New System</a:t>
            </a:r>
            <a:endParaRPr lang="en-US" sz="1400" dirty="0">
              <a:solidFill>
                <a:srgbClr val="FF0000"/>
              </a:solidFill>
            </a:endParaRPr>
          </a:p>
        </p:txBody>
      </p:sp>
      <p:sp>
        <p:nvSpPr>
          <p:cNvPr id="5" name="Oval 4"/>
          <p:cNvSpPr/>
          <p:nvPr/>
        </p:nvSpPr>
        <p:spPr>
          <a:xfrm>
            <a:off x="5648324" y="3200400"/>
            <a:ext cx="1381125" cy="2667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181475" y="1352550"/>
            <a:ext cx="581026" cy="266700"/>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10242" name="Picture 2"/>
          <p:cNvPicPr>
            <a:picLocks noChangeAspect="1" noChangeArrowheads="1"/>
          </p:cNvPicPr>
          <p:nvPr/>
        </p:nvPicPr>
        <p:blipFill>
          <a:blip r:embed="rId2" cstate="print"/>
          <a:srcRect/>
          <a:stretch>
            <a:fillRect/>
          </a:stretch>
        </p:blipFill>
        <p:spPr bwMode="auto">
          <a:xfrm>
            <a:off x="2271713" y="952500"/>
            <a:ext cx="2943225" cy="4933950"/>
          </a:xfrm>
          <a:prstGeom prst="rect">
            <a:avLst/>
          </a:prstGeom>
          <a:noFill/>
          <a:ln w="9525">
            <a:noFill/>
            <a:miter lim="800000"/>
            <a:headEnd/>
            <a:tailEnd/>
          </a:ln>
        </p:spPr>
      </p:pic>
      <p:sp>
        <p:nvSpPr>
          <p:cNvPr id="6" name="Oval 5"/>
          <p:cNvSpPr/>
          <p:nvPr/>
        </p:nvSpPr>
        <p:spPr>
          <a:xfrm>
            <a:off x="4295775" y="1371600"/>
            <a:ext cx="323850" cy="2667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9" name="Oval 8"/>
          <p:cNvSpPr/>
          <p:nvPr/>
        </p:nvSpPr>
        <p:spPr>
          <a:xfrm>
            <a:off x="4305300" y="2762250"/>
            <a:ext cx="333375" cy="2667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11" name="Oval Callout 10"/>
          <p:cNvSpPr/>
          <p:nvPr/>
        </p:nvSpPr>
        <p:spPr>
          <a:xfrm>
            <a:off x="5221028" y="1028700"/>
            <a:ext cx="2903797" cy="685800"/>
          </a:xfrm>
          <a:prstGeom prst="wedgeEllipseCallout">
            <a:avLst>
              <a:gd name="adj1" fmla="val -73082"/>
              <a:gd name="adj2" fmla="val 7221"/>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Blank Terms of Reference template</a:t>
            </a:r>
          </a:p>
        </p:txBody>
      </p:sp>
      <p:sp>
        <p:nvSpPr>
          <p:cNvPr id="12" name="Oval Callout 11"/>
          <p:cNvSpPr/>
          <p:nvPr/>
        </p:nvSpPr>
        <p:spPr>
          <a:xfrm>
            <a:off x="5449630" y="2562225"/>
            <a:ext cx="2637096" cy="581025"/>
          </a:xfrm>
          <a:prstGeom prst="wedgeEllipseCallout">
            <a:avLst>
              <a:gd name="adj1" fmla="val -78609"/>
              <a:gd name="adj2" fmla="val 6964"/>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Checklist for competency</a:t>
            </a:r>
          </a:p>
        </p:txBody>
      </p:sp>
      <p:sp>
        <p:nvSpPr>
          <p:cNvPr id="13" name="Oval Callout 12"/>
          <p:cNvSpPr/>
          <p:nvPr/>
        </p:nvSpPr>
        <p:spPr>
          <a:xfrm>
            <a:off x="5306754" y="1862269"/>
            <a:ext cx="2732345" cy="518981"/>
          </a:xfrm>
          <a:prstGeom prst="wedgeEllipseCallout">
            <a:avLst>
              <a:gd name="adj1" fmla="val -100716"/>
              <a:gd name="adj2" fmla="val -5891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Who must do each activity</a:t>
            </a:r>
          </a:p>
        </p:txBody>
      </p:sp>
      <p:sp>
        <p:nvSpPr>
          <p:cNvPr id="14" name="Oval 13"/>
          <p:cNvSpPr/>
          <p:nvPr/>
        </p:nvSpPr>
        <p:spPr>
          <a:xfrm>
            <a:off x="2876549" y="1685925"/>
            <a:ext cx="1038225" cy="2667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15" name="Oval Callout 14"/>
          <p:cNvSpPr/>
          <p:nvPr/>
        </p:nvSpPr>
        <p:spPr>
          <a:xfrm>
            <a:off x="5230554" y="3291019"/>
            <a:ext cx="2865696" cy="518981"/>
          </a:xfrm>
          <a:prstGeom prst="wedgeEllipseCallout">
            <a:avLst>
              <a:gd name="adj1" fmla="val -86209"/>
              <a:gd name="adj2" fmla="val -24041"/>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What must be done</a:t>
            </a:r>
          </a:p>
        </p:txBody>
      </p:sp>
      <p:sp>
        <p:nvSpPr>
          <p:cNvPr id="16" name="Oval 15"/>
          <p:cNvSpPr/>
          <p:nvPr/>
        </p:nvSpPr>
        <p:spPr>
          <a:xfrm>
            <a:off x="2476499" y="3238499"/>
            <a:ext cx="1771651" cy="352426"/>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17" name="Title 1"/>
          <p:cNvSpPr>
            <a:spLocks noGrp="1"/>
          </p:cNvSpPr>
          <p:nvPr>
            <p:ph type="title"/>
          </p:nvPr>
        </p:nvSpPr>
        <p:spPr>
          <a:xfrm>
            <a:off x="101600" y="38100"/>
            <a:ext cx="10363200" cy="654596"/>
          </a:xfrm>
        </p:spPr>
        <p:txBody>
          <a:bodyPr anchor="ctr">
            <a:normAutofit/>
          </a:bodyPr>
          <a:lstStyle/>
          <a:p>
            <a:pPr algn="l">
              <a:spcBef>
                <a:spcPct val="50000"/>
              </a:spcBef>
            </a:pPr>
            <a:r>
              <a:rPr lang="en-US" sz="3200" kern="1200" dirty="0" smtClean="0">
                <a:solidFill>
                  <a:schemeClr val="bg1"/>
                </a:solidFill>
                <a:latin typeface="Calibri" pitchFamily="34" charset="0"/>
                <a:ea typeface="+mn-ea"/>
                <a:cs typeface="Calibri" pitchFamily="34" charset="0"/>
              </a:rPr>
              <a:t>PR-1418 Example 1:  Team selection</a:t>
            </a:r>
            <a:endParaRPr lang="en-US" sz="2700" kern="1200" dirty="0" smtClean="0">
              <a:solidFill>
                <a:schemeClr val="bg1"/>
              </a:solidFill>
              <a:latin typeface="Calibri" pitchFamily="34" charset="0"/>
              <a:ea typeface="+mn-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repeatCount="5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repeatCount="500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repeatCount="5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
            <a:ext cx="12192000" cy="4191799"/>
          </a:xfrm>
          <a:prstGeom prst="rect">
            <a:avLst/>
          </a:prstGeom>
          <a:noFill/>
          <a:ln w="9525">
            <a:noFill/>
            <a:miter lim="800000"/>
            <a:headEnd/>
            <a:tailEnd/>
          </a:ln>
        </p:spPr>
      </p:pic>
      <p:sp>
        <p:nvSpPr>
          <p:cNvPr id="4" name="Oval 3"/>
          <p:cNvSpPr/>
          <p:nvPr/>
        </p:nvSpPr>
        <p:spPr>
          <a:xfrm>
            <a:off x="6930434" y="907533"/>
            <a:ext cx="1261066" cy="46406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New System</a:t>
            </a:r>
            <a:endParaRPr lang="en-US" sz="1400" dirty="0">
              <a:solidFill>
                <a:srgbClr val="FF0000"/>
              </a:solidFill>
            </a:endParaRPr>
          </a:p>
        </p:txBody>
      </p:sp>
      <p:sp>
        <p:nvSpPr>
          <p:cNvPr id="5" name="Oval 4"/>
          <p:cNvSpPr/>
          <p:nvPr/>
        </p:nvSpPr>
        <p:spPr>
          <a:xfrm>
            <a:off x="5638799" y="3438525"/>
            <a:ext cx="1381125" cy="2667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919288" y="828675"/>
            <a:ext cx="3629025" cy="5276850"/>
          </a:xfrm>
          <a:prstGeom prst="rect">
            <a:avLst/>
          </a:prstGeom>
          <a:noFill/>
          <a:ln w="9525">
            <a:noFill/>
            <a:miter lim="800000"/>
            <a:headEnd/>
            <a:tailEnd/>
          </a:ln>
        </p:spPr>
      </p:pic>
      <p:sp>
        <p:nvSpPr>
          <p:cNvPr id="3" name="Oval Callout 2"/>
          <p:cNvSpPr/>
          <p:nvPr/>
        </p:nvSpPr>
        <p:spPr>
          <a:xfrm>
            <a:off x="6116379" y="804994"/>
            <a:ext cx="2757375" cy="842831"/>
          </a:xfrm>
          <a:prstGeom prst="wedgeEllipseCallout">
            <a:avLst>
              <a:gd name="adj1" fmla="val -96227"/>
              <a:gd name="adj2" fmla="val 4290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Steps to deliver investigation and who does what!</a:t>
            </a:r>
          </a:p>
        </p:txBody>
      </p:sp>
      <p:sp>
        <p:nvSpPr>
          <p:cNvPr id="4" name="Oval Callout 3"/>
          <p:cNvSpPr/>
          <p:nvPr/>
        </p:nvSpPr>
        <p:spPr>
          <a:xfrm>
            <a:off x="7773729" y="1833694"/>
            <a:ext cx="2757375" cy="852356"/>
          </a:xfrm>
          <a:prstGeom prst="wedgeEllipseCallout">
            <a:avLst>
              <a:gd name="adj1" fmla="val -128007"/>
              <a:gd name="adj2" fmla="val 13853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Immediate causes identification and evidence gathering</a:t>
            </a:r>
          </a:p>
        </p:txBody>
      </p:sp>
      <p:sp>
        <p:nvSpPr>
          <p:cNvPr id="5" name="Oval Callout 4"/>
          <p:cNvSpPr/>
          <p:nvPr/>
        </p:nvSpPr>
        <p:spPr>
          <a:xfrm>
            <a:off x="8164254" y="3181349"/>
            <a:ext cx="2757375" cy="752475"/>
          </a:xfrm>
          <a:prstGeom prst="wedgeEllipseCallout">
            <a:avLst>
              <a:gd name="adj1" fmla="val -156678"/>
              <a:gd name="adj2" fmla="val 15825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Root cause analysis ICAM Templates</a:t>
            </a:r>
          </a:p>
        </p:txBody>
      </p:sp>
      <p:sp>
        <p:nvSpPr>
          <p:cNvPr id="6" name="Oval Callout 5"/>
          <p:cNvSpPr/>
          <p:nvPr/>
        </p:nvSpPr>
        <p:spPr>
          <a:xfrm>
            <a:off x="6697404" y="5472244"/>
            <a:ext cx="2757375" cy="690431"/>
          </a:xfrm>
          <a:prstGeom prst="wedgeEllipseCallout">
            <a:avLst>
              <a:gd name="adj1" fmla="val -100372"/>
              <a:gd name="adj2" fmla="val -1299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MDIRC Reporting templates</a:t>
            </a:r>
          </a:p>
        </p:txBody>
      </p:sp>
      <p:sp>
        <p:nvSpPr>
          <p:cNvPr id="7" name="Right Brace 6"/>
          <p:cNvSpPr/>
          <p:nvPr/>
        </p:nvSpPr>
        <p:spPr>
          <a:xfrm>
            <a:off x="4457700" y="1143000"/>
            <a:ext cx="371475" cy="876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5219700" y="2733675"/>
            <a:ext cx="371475" cy="13906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4829175" y="4371975"/>
            <a:ext cx="371475"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Callout 9"/>
          <p:cNvSpPr/>
          <p:nvPr/>
        </p:nvSpPr>
        <p:spPr>
          <a:xfrm>
            <a:off x="8059479" y="4386394"/>
            <a:ext cx="2757375" cy="671381"/>
          </a:xfrm>
          <a:prstGeom prst="wedgeEllipseCallout">
            <a:avLst>
              <a:gd name="adj1" fmla="val -170495"/>
              <a:gd name="adj2" fmla="val 9439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System failure identification Templates</a:t>
            </a:r>
          </a:p>
        </p:txBody>
      </p:sp>
      <p:sp>
        <p:nvSpPr>
          <p:cNvPr id="11" name="Title 1"/>
          <p:cNvSpPr>
            <a:spLocks noGrp="1"/>
          </p:cNvSpPr>
          <p:nvPr>
            <p:ph type="title"/>
          </p:nvPr>
        </p:nvSpPr>
        <p:spPr>
          <a:xfrm>
            <a:off x="101600" y="38100"/>
            <a:ext cx="10363200" cy="654596"/>
          </a:xfrm>
        </p:spPr>
        <p:txBody>
          <a:bodyPr anchor="ctr">
            <a:normAutofit/>
          </a:bodyPr>
          <a:lstStyle/>
          <a:p>
            <a:pPr algn="l">
              <a:spcBef>
                <a:spcPct val="50000"/>
              </a:spcBef>
            </a:pPr>
            <a:r>
              <a:rPr lang="en-US" sz="3200" kern="1200" dirty="0" smtClean="0">
                <a:solidFill>
                  <a:schemeClr val="bg1"/>
                </a:solidFill>
                <a:latin typeface="Calibri" pitchFamily="34" charset="0"/>
                <a:ea typeface="+mn-ea"/>
                <a:cs typeface="Calibri" pitchFamily="34" charset="0"/>
              </a:rPr>
              <a:t>PR-1418 Example 2: Investigation</a:t>
            </a:r>
            <a:endParaRPr lang="en-US" sz="2700" kern="1200" dirty="0" smtClean="0">
              <a:solidFill>
                <a:schemeClr val="bg1"/>
              </a:solidFill>
              <a:latin typeface="Calibri" pitchFamily="34" charset="0"/>
              <a:ea typeface="+mn-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2126512" y="1701208"/>
            <a:ext cx="1850066" cy="184327"/>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534979" y="3426818"/>
            <a:ext cx="2757375" cy="1021357"/>
          </a:xfrm>
          <a:prstGeom prst="wedgeEllipseCallout">
            <a:avLst>
              <a:gd name="adj1" fmla="val -33686"/>
              <a:gd name="adj2" fmla="val -198994"/>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ISO 45001 </a:t>
            </a:r>
            <a:br>
              <a:rPr lang="en-US" sz="1400" dirty="0" smtClean="0">
                <a:solidFill>
                  <a:srgbClr val="FF0000"/>
                </a:solidFill>
              </a:rPr>
            </a:br>
            <a:r>
              <a:rPr lang="en-US" sz="1400" dirty="0" smtClean="0">
                <a:solidFill>
                  <a:srgbClr val="FF0000"/>
                </a:solidFill>
              </a:rPr>
              <a:t>(Previously OHSAS 18001)</a:t>
            </a:r>
            <a:br>
              <a:rPr lang="en-US" sz="1400" dirty="0" smtClean="0">
                <a:solidFill>
                  <a:srgbClr val="FF0000"/>
                </a:solidFill>
              </a:rPr>
            </a:br>
            <a:r>
              <a:rPr lang="en-US" sz="1400" dirty="0" smtClean="0">
                <a:solidFill>
                  <a:srgbClr val="FF0000"/>
                </a:solidFill>
              </a:rPr>
              <a:t>Elements</a:t>
            </a:r>
          </a:p>
        </p:txBody>
      </p:sp>
      <p:sp>
        <p:nvSpPr>
          <p:cNvPr id="6" name="Oval Callout 5"/>
          <p:cNvSpPr/>
          <p:nvPr/>
        </p:nvSpPr>
        <p:spPr>
          <a:xfrm>
            <a:off x="6113721" y="2296633"/>
            <a:ext cx="6078279" cy="4082902"/>
          </a:xfrm>
          <a:prstGeom prst="wedgeEllipseCallout">
            <a:avLst>
              <a:gd name="adj1" fmla="val -63733"/>
              <a:gd name="adj2" fmla="val -8866"/>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10242" name="Picture 2"/>
          <p:cNvPicPr>
            <a:picLocks noChangeAspect="1" noChangeArrowheads="1"/>
          </p:cNvPicPr>
          <p:nvPr/>
        </p:nvPicPr>
        <p:blipFill>
          <a:blip r:embed="rId3" cstate="print"/>
          <a:srcRect/>
          <a:stretch>
            <a:fillRect/>
          </a:stretch>
        </p:blipFill>
        <p:spPr bwMode="auto">
          <a:xfrm>
            <a:off x="6934983" y="3051545"/>
            <a:ext cx="4592481" cy="21008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 y="733425"/>
            <a:ext cx="6188636" cy="481012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324600" y="714375"/>
            <a:ext cx="5867400" cy="4282888"/>
          </a:xfrm>
          <a:prstGeom prst="rect">
            <a:avLst/>
          </a:prstGeom>
          <a:noFill/>
          <a:ln w="9525">
            <a:noFill/>
            <a:miter lim="800000"/>
            <a:headEnd/>
            <a:tailEnd/>
          </a:ln>
        </p:spPr>
      </p:pic>
      <p:sp>
        <p:nvSpPr>
          <p:cNvPr id="6" name="Title 1"/>
          <p:cNvSpPr>
            <a:spLocks noGrp="1"/>
          </p:cNvSpPr>
          <p:nvPr>
            <p:ph type="title"/>
          </p:nvPr>
        </p:nvSpPr>
        <p:spPr>
          <a:xfrm>
            <a:off x="101600" y="38100"/>
            <a:ext cx="10363200" cy="654596"/>
          </a:xfrm>
        </p:spPr>
        <p:txBody>
          <a:bodyPr anchor="ctr">
            <a:normAutofit fontScale="90000"/>
          </a:bodyPr>
          <a:lstStyle/>
          <a:p>
            <a:pPr algn="l">
              <a:spcBef>
                <a:spcPct val="50000"/>
              </a:spcBef>
            </a:pPr>
            <a:r>
              <a:rPr lang="en-US" sz="3200" kern="1200" dirty="0" smtClean="0">
                <a:solidFill>
                  <a:schemeClr val="bg1"/>
                </a:solidFill>
                <a:latin typeface="Calibri" pitchFamily="34" charset="0"/>
                <a:ea typeface="+mn-ea"/>
                <a:cs typeface="Calibri" pitchFamily="34" charset="0"/>
              </a:rPr>
              <a:t>ISO 45001: 2017 Elements </a:t>
            </a:r>
            <a:r>
              <a:rPr lang="en-US" sz="2700" kern="1200" dirty="0" smtClean="0">
                <a:solidFill>
                  <a:schemeClr val="bg1"/>
                </a:solidFill>
                <a:latin typeface="Calibri" pitchFamily="34" charset="0"/>
                <a:ea typeface="+mn-ea"/>
                <a:cs typeface="Calibri" pitchFamily="34" charset="0"/>
              </a:rPr>
              <a:t>(</a:t>
            </a:r>
            <a:r>
              <a:rPr lang="en-US" sz="2700" dirty="0" smtClean="0">
                <a:solidFill>
                  <a:schemeClr val="bg1"/>
                </a:solidFill>
                <a:latin typeface="Calibri" pitchFamily="34" charset="0"/>
                <a:ea typeface="+mn-ea"/>
                <a:cs typeface="Calibri" pitchFamily="34" charset="0"/>
              </a:rPr>
              <a:t>Occupational Health &amp; Safety </a:t>
            </a:r>
            <a:r>
              <a:rPr lang="en-US" sz="2700" kern="1200" dirty="0" smtClean="0">
                <a:solidFill>
                  <a:schemeClr val="bg1"/>
                </a:solidFill>
                <a:latin typeface="Calibri" pitchFamily="34" charset="0"/>
                <a:ea typeface="+mn-ea"/>
                <a:cs typeface="Calibri" pitchFamily="34" charset="0"/>
              </a:rPr>
              <a:t>Environment)</a:t>
            </a:r>
          </a:p>
        </p:txBody>
      </p:sp>
      <p:sp>
        <p:nvSpPr>
          <p:cNvPr id="5" name="Oval 4"/>
          <p:cNvSpPr/>
          <p:nvPr/>
        </p:nvSpPr>
        <p:spPr>
          <a:xfrm>
            <a:off x="6153150" y="4657725"/>
            <a:ext cx="2647950" cy="40005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7" name="Oval Callout 6"/>
          <p:cNvSpPr/>
          <p:nvPr/>
        </p:nvSpPr>
        <p:spPr>
          <a:xfrm>
            <a:off x="8954829" y="5357944"/>
            <a:ext cx="2757375" cy="1176670"/>
          </a:xfrm>
          <a:prstGeom prst="wedgeEllipseCallout">
            <a:avLst>
              <a:gd name="adj1" fmla="val -94499"/>
              <a:gd name="adj2" fmla="val -7649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ISO 45001 Requires incident nonconformity reporting and investigation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
            <a:ext cx="12192000" cy="4191799"/>
          </a:xfrm>
          <a:prstGeom prst="rect">
            <a:avLst/>
          </a:prstGeom>
          <a:noFill/>
          <a:ln w="9525">
            <a:noFill/>
            <a:miter lim="800000"/>
            <a:headEnd/>
            <a:tailEnd/>
          </a:ln>
        </p:spPr>
      </p:pic>
      <p:sp>
        <p:nvSpPr>
          <p:cNvPr id="4" name="Oval 3"/>
          <p:cNvSpPr/>
          <p:nvPr/>
        </p:nvSpPr>
        <p:spPr>
          <a:xfrm>
            <a:off x="6930434" y="907533"/>
            <a:ext cx="1261066" cy="46406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New System</a:t>
            </a:r>
            <a:endParaRPr lang="en-US" sz="1400" dirty="0">
              <a:solidFill>
                <a:srgbClr val="FF0000"/>
              </a:solidFill>
            </a:endParaRPr>
          </a:p>
        </p:txBody>
      </p:sp>
      <p:sp>
        <p:nvSpPr>
          <p:cNvPr id="5" name="Oval 4"/>
          <p:cNvSpPr/>
          <p:nvPr/>
        </p:nvSpPr>
        <p:spPr>
          <a:xfrm>
            <a:off x="5648324" y="3190875"/>
            <a:ext cx="1381125" cy="2667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6" name="Oval Callout 5"/>
          <p:cNvSpPr/>
          <p:nvPr/>
        </p:nvSpPr>
        <p:spPr>
          <a:xfrm>
            <a:off x="6649779" y="2238374"/>
            <a:ext cx="2379921" cy="886289"/>
          </a:xfrm>
          <a:prstGeom prst="wedgeEllipseCallout">
            <a:avLst>
              <a:gd name="adj1" fmla="val -46419"/>
              <a:gd name="adj2" fmla="val 5706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Arrive at same processes as Enterprise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3190874" y="1692791"/>
            <a:ext cx="1466851" cy="202683"/>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636368"/>
            <a:ext cx="2757375" cy="1176670"/>
          </a:xfrm>
          <a:prstGeom prst="wedgeEllipseCallout">
            <a:avLst>
              <a:gd name="adj1" fmla="val 1404"/>
              <a:gd name="adj2" fmla="val -19989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ISO 14001 </a:t>
            </a:r>
            <a:br>
              <a:rPr lang="en-US" sz="1400" dirty="0" smtClean="0">
                <a:solidFill>
                  <a:srgbClr val="FF0000"/>
                </a:solidFill>
              </a:rPr>
            </a:br>
            <a:r>
              <a:rPr lang="en-US" sz="1400" dirty="0" smtClean="0">
                <a:solidFill>
                  <a:srgbClr val="FF0000"/>
                </a:solidFill>
              </a:rPr>
              <a:t>Elements</a:t>
            </a:r>
          </a:p>
        </p:txBody>
      </p:sp>
      <p:sp>
        <p:nvSpPr>
          <p:cNvPr id="6" name="Oval Callout 5"/>
          <p:cNvSpPr/>
          <p:nvPr/>
        </p:nvSpPr>
        <p:spPr>
          <a:xfrm>
            <a:off x="6113721" y="2296633"/>
            <a:ext cx="6078279" cy="4082902"/>
          </a:xfrm>
          <a:prstGeom prst="wedgeEllipseCallout">
            <a:avLst>
              <a:gd name="adj1" fmla="val -65770"/>
              <a:gd name="adj2" fmla="val -466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6613451" y="3246708"/>
            <a:ext cx="5051139" cy="15060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160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ISO 14001: 2015 Elements (Environment)</a:t>
            </a:r>
          </a:p>
        </p:txBody>
      </p:sp>
      <p:pic>
        <p:nvPicPr>
          <p:cNvPr id="2050" name="Picture 2"/>
          <p:cNvPicPr>
            <a:picLocks noChangeAspect="1" noChangeArrowheads="1"/>
          </p:cNvPicPr>
          <p:nvPr/>
        </p:nvPicPr>
        <p:blipFill>
          <a:blip r:embed="rId2" cstate="print"/>
          <a:srcRect/>
          <a:stretch>
            <a:fillRect/>
          </a:stretch>
        </p:blipFill>
        <p:spPr bwMode="auto">
          <a:xfrm>
            <a:off x="0" y="714375"/>
            <a:ext cx="6278834" cy="360045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6269151" y="704850"/>
            <a:ext cx="5403737" cy="3776663"/>
          </a:xfrm>
          <a:prstGeom prst="rect">
            <a:avLst/>
          </a:prstGeom>
          <a:noFill/>
          <a:ln w="9525">
            <a:noFill/>
            <a:miter lim="800000"/>
            <a:headEnd/>
            <a:tailEnd/>
          </a:ln>
        </p:spPr>
      </p:pic>
      <p:sp>
        <p:nvSpPr>
          <p:cNvPr id="5" name="Oval 4"/>
          <p:cNvSpPr/>
          <p:nvPr/>
        </p:nvSpPr>
        <p:spPr>
          <a:xfrm>
            <a:off x="6343649" y="4171950"/>
            <a:ext cx="2076451" cy="32385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7" name="Oval Callout 6"/>
          <p:cNvSpPr/>
          <p:nvPr/>
        </p:nvSpPr>
        <p:spPr>
          <a:xfrm>
            <a:off x="8878629" y="4824544"/>
            <a:ext cx="2757375" cy="1176670"/>
          </a:xfrm>
          <a:prstGeom prst="wedgeEllipseCallout">
            <a:avLst>
              <a:gd name="adj1" fmla="val -94499"/>
              <a:gd name="adj2" fmla="val -7649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ISO 14001 Requires incident nonconformity reporting and investigation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
            <a:ext cx="12192000" cy="4191799"/>
          </a:xfrm>
          <a:prstGeom prst="rect">
            <a:avLst/>
          </a:prstGeom>
          <a:noFill/>
          <a:ln w="9525">
            <a:noFill/>
            <a:miter lim="800000"/>
            <a:headEnd/>
            <a:tailEnd/>
          </a:ln>
        </p:spPr>
      </p:pic>
      <p:sp>
        <p:nvSpPr>
          <p:cNvPr id="4" name="Oval 3"/>
          <p:cNvSpPr/>
          <p:nvPr/>
        </p:nvSpPr>
        <p:spPr>
          <a:xfrm>
            <a:off x="6930434" y="907533"/>
            <a:ext cx="1261066" cy="46406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New System</a:t>
            </a:r>
            <a:endParaRPr lang="en-US" sz="1400" dirty="0">
              <a:solidFill>
                <a:srgbClr val="FF0000"/>
              </a:solidFill>
            </a:endParaRPr>
          </a:p>
        </p:txBody>
      </p:sp>
      <p:sp>
        <p:nvSpPr>
          <p:cNvPr id="5" name="Oval 4"/>
          <p:cNvSpPr/>
          <p:nvPr/>
        </p:nvSpPr>
        <p:spPr>
          <a:xfrm>
            <a:off x="5648324" y="3200400"/>
            <a:ext cx="1381125" cy="2667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6" name="Oval Callout 5"/>
          <p:cNvSpPr/>
          <p:nvPr/>
        </p:nvSpPr>
        <p:spPr>
          <a:xfrm>
            <a:off x="6649779" y="2238374"/>
            <a:ext cx="2379921" cy="886289"/>
          </a:xfrm>
          <a:prstGeom prst="wedgeEllipseCallout">
            <a:avLst>
              <a:gd name="adj1" fmla="val -46419"/>
              <a:gd name="adj2" fmla="val 5706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Arrive at same processes as Enterprise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908721"/>
            <a:ext cx="11233248" cy="4893647"/>
          </a:xfrm>
          <a:prstGeom prst="rect">
            <a:avLst/>
          </a:prstGeom>
          <a:noFill/>
        </p:spPr>
        <p:txBody>
          <a:bodyPr wrap="square" rtlCol="0">
            <a:spAutoFit/>
          </a:bodyPr>
          <a:lstStyle/>
          <a:p>
            <a:r>
              <a:rPr lang="en-US" sz="3600" b="1" dirty="0" smtClean="0">
                <a:latin typeface="Calibri" pitchFamily="34" charset="0"/>
                <a:cs typeface="Calibri" pitchFamily="34" charset="0"/>
              </a:rPr>
              <a:t>Welcome to PDO’s HSE MS.  </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This presentation will explain:</a:t>
            </a:r>
          </a:p>
          <a:p>
            <a:endParaRPr lang="en-US" dirty="0">
              <a:latin typeface="Calibri" pitchFamily="34" charset="0"/>
              <a:cs typeface="Calibri" pitchFamily="34" charset="0"/>
            </a:endParaRPr>
          </a:p>
          <a:p>
            <a:r>
              <a:rPr lang="en-US" dirty="0" smtClean="0">
                <a:latin typeface="Calibri" pitchFamily="34" charset="0"/>
                <a:cs typeface="Calibri" pitchFamily="34" charset="0"/>
              </a:rPr>
              <a:t>What the HSE-MS is.</a:t>
            </a:r>
          </a:p>
          <a:p>
            <a:r>
              <a:rPr lang="en-US" dirty="0" smtClean="0">
                <a:latin typeface="Calibri" pitchFamily="34" charset="0"/>
                <a:cs typeface="Calibri" pitchFamily="34" charset="0"/>
              </a:rPr>
              <a:t>Why was it simplified.</a:t>
            </a:r>
          </a:p>
          <a:p>
            <a:r>
              <a:rPr lang="en-US" dirty="0" smtClean="0">
                <a:latin typeface="Calibri" pitchFamily="34" charset="0"/>
                <a:cs typeface="Calibri" pitchFamily="34" charset="0"/>
              </a:rPr>
              <a:t>What’s in and what’s out of the HSE-MS.</a:t>
            </a:r>
          </a:p>
          <a:p>
            <a:r>
              <a:rPr lang="en-US" dirty="0" smtClean="0">
                <a:latin typeface="Calibri" pitchFamily="34" charset="0"/>
                <a:cs typeface="Calibri" pitchFamily="34" charset="0"/>
              </a:rPr>
              <a:t>How it is controlled.</a:t>
            </a:r>
          </a:p>
          <a:p>
            <a:r>
              <a:rPr lang="en-US" dirty="0" smtClean="0">
                <a:latin typeface="Calibri" pitchFamily="34" charset="0"/>
                <a:cs typeface="Calibri" pitchFamily="34" charset="0"/>
              </a:rPr>
              <a:t>Where do you find it.</a:t>
            </a:r>
          </a:p>
          <a:p>
            <a:r>
              <a:rPr lang="en-US" dirty="0" smtClean="0">
                <a:latin typeface="Calibri" pitchFamily="34" charset="0"/>
                <a:cs typeface="Calibri" pitchFamily="34" charset="0"/>
              </a:rPr>
              <a:t>And provide some examples of the simplified HSE-MS Processes.</a:t>
            </a:r>
          </a:p>
          <a:p>
            <a:endParaRPr lang="en-US" dirty="0" smtClean="0">
              <a:latin typeface="Calibri" pitchFamily="34" charset="0"/>
              <a:cs typeface="Calibri" pitchFamily="34" charset="0"/>
            </a:endParaRPr>
          </a:p>
          <a:p>
            <a:r>
              <a:rPr lang="en-US" sz="2400" b="1" dirty="0" smtClean="0">
                <a:latin typeface="Calibri" pitchFamily="34" charset="0"/>
                <a:cs typeface="Calibri" pitchFamily="34" charset="0"/>
              </a:rPr>
              <a:t>So let’s get started!!</a:t>
            </a:r>
          </a:p>
          <a:p>
            <a:pPr algn="ctr">
              <a:buFont typeface="Arial" pitchFamily="34" charset="0"/>
              <a:buChar char="•"/>
            </a:pP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GB" dirty="0">
              <a:latin typeface="Calibri" pitchFamily="34" charset="0"/>
              <a:cs typeface="Calibri" pitchFamily="34" charset="0"/>
            </a:endParaRPr>
          </a:p>
        </p:txBody>
      </p:sp>
      <p:sp>
        <p:nvSpPr>
          <p:cNvPr id="3" name="Title 1"/>
          <p:cNvSpPr>
            <a:spLocks noGrp="1"/>
          </p:cNvSpPr>
          <p:nvPr>
            <p:ph type="title"/>
          </p:nvPr>
        </p:nvSpPr>
        <p:spPr>
          <a:xfrm>
            <a:off x="101600" y="38100"/>
            <a:ext cx="10363200" cy="654596"/>
          </a:xfrm>
        </p:spPr>
        <p:txBody>
          <a:bodyPr anchor="ctr">
            <a:normAutofit fontScale="90000"/>
          </a:bodyPr>
          <a:lstStyle/>
          <a:p>
            <a:pPr algn="l"/>
            <a:r>
              <a:rPr lang="en-US" sz="25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Health, Safety &amp; Environmental Management System (HSE MS) Guide</a:t>
            </a:r>
            <a:endParaRPr lang="en-US" sz="2500" dirty="0" smtClean="0">
              <a:solidFill>
                <a:schemeClr val="bg1"/>
              </a:solidFill>
              <a:latin typeface="Calibri" pitchFamily="34" charset="0"/>
              <a:cs typeface="Calibri" pitchFamily="34" charset="0"/>
            </a:endParaRPr>
          </a:p>
        </p:txBody>
      </p:sp>
      <p:pic>
        <p:nvPicPr>
          <p:cNvPr id="242689" name="Picture 1"/>
          <p:cNvPicPr>
            <a:picLocks noChangeAspect="1" noChangeArrowheads="1"/>
          </p:cNvPicPr>
          <p:nvPr/>
        </p:nvPicPr>
        <p:blipFill>
          <a:blip r:embed="rId3" cstate="print"/>
          <a:srcRect/>
          <a:stretch>
            <a:fillRect/>
          </a:stretch>
        </p:blipFill>
        <p:spPr bwMode="auto">
          <a:xfrm>
            <a:off x="7536160" y="3284984"/>
            <a:ext cx="4564461" cy="19442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blinds(horizontal)">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10229407" y="1722473"/>
            <a:ext cx="1381568" cy="16347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3043348" cy="1176670"/>
          </a:xfrm>
          <a:prstGeom prst="wedgeEllipseCallout">
            <a:avLst>
              <a:gd name="adj1" fmla="val 65407"/>
              <a:gd name="adj2" fmla="val -13707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2 other ways to find documents</a:t>
            </a:r>
          </a:p>
          <a:p>
            <a:pPr algn="ctr"/>
            <a:r>
              <a:rPr lang="en-US" sz="1400" dirty="0" smtClean="0">
                <a:solidFill>
                  <a:srgbClr val="FF0000"/>
                </a:solidFill>
              </a:rPr>
              <a:t>“Search” for a document  or </a:t>
            </a:r>
          </a:p>
          <a:p>
            <a:pPr algn="ctr"/>
            <a:r>
              <a:rPr lang="en-US" sz="1400" dirty="0" smtClean="0">
                <a:solidFill>
                  <a:srgbClr val="FF0000"/>
                </a:solidFill>
              </a:rPr>
              <a:t>Lists all HSE MS doc’s</a:t>
            </a: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sp>
        <p:nvSpPr>
          <p:cNvPr id="7" name="Oval Callout 6"/>
          <p:cNvSpPr/>
          <p:nvPr/>
        </p:nvSpPr>
        <p:spPr>
          <a:xfrm>
            <a:off x="1180214" y="2703771"/>
            <a:ext cx="6078279" cy="4082902"/>
          </a:xfrm>
          <a:prstGeom prst="wedgeEllipseCallout">
            <a:avLst>
              <a:gd name="adj1" fmla="val 46184"/>
              <a:gd name="adj2" fmla="val -3591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pic>
        <p:nvPicPr>
          <p:cNvPr id="6147" name="Picture 3"/>
          <p:cNvPicPr>
            <a:picLocks noChangeAspect="1" noChangeArrowheads="1"/>
          </p:cNvPicPr>
          <p:nvPr/>
        </p:nvPicPr>
        <p:blipFill>
          <a:blip r:embed="rId3" cstate="print"/>
          <a:srcRect/>
          <a:stretch>
            <a:fillRect/>
          </a:stretch>
        </p:blipFill>
        <p:spPr bwMode="auto">
          <a:xfrm>
            <a:off x="2257425" y="3347269"/>
            <a:ext cx="4128898" cy="26820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12192000" cy="6668800"/>
          </a:xfrm>
          <a:prstGeom prst="rect">
            <a:avLst/>
          </a:prstGeom>
          <a:noFill/>
          <a:ln w="9525">
            <a:noFill/>
            <a:miter lim="800000"/>
            <a:headEnd/>
            <a:tailEnd/>
          </a:ln>
        </p:spPr>
      </p:pic>
      <p:sp>
        <p:nvSpPr>
          <p:cNvPr id="3" name="Oval Callout 2"/>
          <p:cNvSpPr/>
          <p:nvPr/>
        </p:nvSpPr>
        <p:spPr>
          <a:xfrm>
            <a:off x="5602029" y="2445743"/>
            <a:ext cx="2757375" cy="764182"/>
          </a:xfrm>
          <a:prstGeom prst="wedgeEllipseCallout">
            <a:avLst>
              <a:gd name="adj1" fmla="val -199166"/>
              <a:gd name="adj2" fmla="val -6840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Either type in what you are looking for</a:t>
            </a:r>
          </a:p>
        </p:txBody>
      </p:sp>
      <p:sp>
        <p:nvSpPr>
          <p:cNvPr id="4" name="Oval Callout 3"/>
          <p:cNvSpPr/>
          <p:nvPr/>
        </p:nvSpPr>
        <p:spPr>
          <a:xfrm>
            <a:off x="6716454" y="4207868"/>
            <a:ext cx="2757375" cy="764182"/>
          </a:xfrm>
          <a:prstGeom prst="wedgeEllipseCallout">
            <a:avLst>
              <a:gd name="adj1" fmla="val -162550"/>
              <a:gd name="adj2" fmla="val 6516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Or scroll down until you find what you are looking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19050">
            <a:solidFill>
              <a:schemeClr val="tx1"/>
            </a:solidFill>
            <a:miter lim="800000"/>
            <a:headEnd/>
            <a:tailEnd/>
          </a:ln>
        </p:spPr>
      </p:pic>
      <p:sp>
        <p:nvSpPr>
          <p:cNvPr id="3" name="Oval 2"/>
          <p:cNvSpPr/>
          <p:nvPr/>
        </p:nvSpPr>
        <p:spPr>
          <a:xfrm>
            <a:off x="4284921" y="1701208"/>
            <a:ext cx="1850066" cy="18432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544504" y="3283943"/>
            <a:ext cx="2757375" cy="1176670"/>
          </a:xfrm>
          <a:prstGeom prst="wedgeEllipseCallout">
            <a:avLst>
              <a:gd name="adj1" fmla="val 39041"/>
              <a:gd name="adj2" fmla="val -17056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Quick access to </a:t>
            </a:r>
            <a:br>
              <a:rPr lang="en-US" sz="1400" dirty="0" smtClean="0">
                <a:solidFill>
                  <a:srgbClr val="FF0000"/>
                </a:solidFill>
              </a:rPr>
            </a:br>
            <a:r>
              <a:rPr lang="en-US" sz="1400" dirty="0" smtClean="0">
                <a:solidFill>
                  <a:srgbClr val="FF0000"/>
                </a:solidFill>
              </a:rPr>
              <a:t>HSE Related forms, checklists &amp; templates </a:t>
            </a: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6775599" y="3148013"/>
            <a:ext cx="5121126" cy="180498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734175" y="4167188"/>
            <a:ext cx="2128838" cy="1119991"/>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9201149" y="3162300"/>
            <a:ext cx="2733675" cy="296079"/>
          </a:xfrm>
          <a:prstGeom prst="rect">
            <a:avLst/>
          </a:prstGeom>
          <a:noFill/>
          <a:ln w="9525">
            <a:noFill/>
            <a:miter lim="800000"/>
            <a:headEnd/>
            <a:tailEnd/>
          </a:ln>
        </p:spPr>
      </p:pic>
      <p:sp>
        <p:nvSpPr>
          <p:cNvPr id="6" name="Oval Callout 5"/>
          <p:cNvSpPr/>
          <p:nvPr/>
        </p:nvSpPr>
        <p:spPr>
          <a:xfrm>
            <a:off x="6113721" y="2296633"/>
            <a:ext cx="6078279" cy="4082902"/>
          </a:xfrm>
          <a:prstGeom prst="wedgeEllipseCallout">
            <a:avLst>
              <a:gd name="adj1" fmla="val -63263"/>
              <a:gd name="adj2" fmla="val -1119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
            <a:ext cx="5076825" cy="688739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689870" y="0"/>
            <a:ext cx="6292580" cy="6858000"/>
          </a:xfrm>
          <a:prstGeom prst="rect">
            <a:avLst/>
          </a:prstGeom>
          <a:noFill/>
          <a:ln w="9525">
            <a:noFill/>
            <a:miter lim="800000"/>
            <a:headEnd/>
            <a:tailEnd/>
          </a:ln>
        </p:spPr>
      </p:pic>
      <p:sp>
        <p:nvSpPr>
          <p:cNvPr id="4" name="Oval 3"/>
          <p:cNvSpPr/>
          <p:nvPr/>
        </p:nvSpPr>
        <p:spPr>
          <a:xfrm>
            <a:off x="2438399" y="3192645"/>
            <a:ext cx="1933575" cy="303029"/>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5" name="Straight Arrow Connector 4"/>
          <p:cNvCxnSpPr>
            <a:stCxn id="4" idx="6"/>
          </p:cNvCxnSpPr>
          <p:nvPr/>
        </p:nvCxnSpPr>
        <p:spPr>
          <a:xfrm flipV="1">
            <a:off x="4371974" y="485776"/>
            <a:ext cx="3333751" cy="285838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2500"/>
                            </p:stCondLst>
                            <p:childTnLst>
                              <p:par>
                                <p:cTn id="9" presetID="3" presetClass="entr" presetSubtype="10" fill="hold" nodeType="afterEffect">
                                  <p:stCondLst>
                                    <p:cond delay="2000"/>
                                  </p:stCondLst>
                                  <p:childTnLst>
                                    <p:set>
                                      <p:cBhvr>
                                        <p:cTn id="10" dur="1" fill="hold">
                                          <p:stCondLst>
                                            <p:cond delay="0"/>
                                          </p:stCondLst>
                                        </p:cTn>
                                        <p:tgtEl>
                                          <p:spTgt spid="4099"/>
                                        </p:tgtEl>
                                        <p:attrNameLst>
                                          <p:attrName>style.visibility</p:attrName>
                                        </p:attrNameLst>
                                      </p:cBhvr>
                                      <p:to>
                                        <p:strVal val="visible"/>
                                      </p:to>
                                    </p:set>
                                    <p:animEffect transition="in" filter="blinds(horizontal)">
                                      <p:cBhvr>
                                        <p:cTn id="11" dur="500"/>
                                        <p:tgtEl>
                                          <p:spTgt spid="4099"/>
                                        </p:tgtEl>
                                      </p:cBhvr>
                                    </p:animEffect>
                                  </p:childTnLst>
                                </p:cTn>
                              </p:par>
                              <p:par>
                                <p:cTn id="12" presetID="3" presetClass="entr" presetSubtype="10" repeatCount="5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11828942" y="1648046"/>
            <a:ext cx="467833" cy="297712"/>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2163942"/>
          </a:xfrm>
          <a:prstGeom prst="wedgeEllipseCallout">
            <a:avLst>
              <a:gd name="adj1" fmla="val 125746"/>
              <a:gd name="adj2" fmla="val -94665"/>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This opens the Corporate management System (CMS) where Specifications are maintained.</a:t>
            </a:r>
            <a:br>
              <a:rPr lang="en-US" sz="1400" dirty="0" smtClean="0">
                <a:solidFill>
                  <a:srgbClr val="FF0000"/>
                </a:solidFill>
              </a:rPr>
            </a:br>
            <a:r>
              <a:rPr lang="en-US" sz="1400" b="1" dirty="0" smtClean="0">
                <a:solidFill>
                  <a:srgbClr val="FF0000"/>
                </a:solidFill>
              </a:rPr>
              <a:t>NOTE  This is not available to contractors</a:t>
            </a: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sp>
        <p:nvSpPr>
          <p:cNvPr id="7" name="Oval Callout 6"/>
          <p:cNvSpPr/>
          <p:nvPr/>
        </p:nvSpPr>
        <p:spPr>
          <a:xfrm>
            <a:off x="946298" y="2646621"/>
            <a:ext cx="6078279" cy="4082902"/>
          </a:xfrm>
          <a:prstGeom prst="wedgeEllipseCallout">
            <a:avLst>
              <a:gd name="adj1" fmla="val 49945"/>
              <a:gd name="adj2" fmla="val -32184"/>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990724" y="3222379"/>
            <a:ext cx="4072809" cy="29307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10037135" y="2030818"/>
            <a:ext cx="1850066" cy="37214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1176670"/>
          </a:xfrm>
          <a:prstGeom prst="wedgeEllipseCallout">
            <a:avLst>
              <a:gd name="adj1" fmla="val 59245"/>
              <a:gd name="adj2" fmla="val -9778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Opens a list of the more important Codes of practice</a:t>
            </a:r>
          </a:p>
        </p:txBody>
      </p:sp>
      <p:sp>
        <p:nvSpPr>
          <p:cNvPr id="6" name="Oval Callout 5"/>
          <p:cNvSpPr/>
          <p:nvPr/>
        </p:nvSpPr>
        <p:spPr>
          <a:xfrm>
            <a:off x="1180214" y="2700667"/>
            <a:ext cx="6078279" cy="4082902"/>
          </a:xfrm>
          <a:prstGeom prst="wedgeEllipseCallout">
            <a:avLst>
              <a:gd name="adj1" fmla="val 46009"/>
              <a:gd name="adj2" fmla="val -3357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2324101" y="3295651"/>
            <a:ext cx="4097454" cy="27622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9867014" y="2658139"/>
            <a:ext cx="1850066" cy="37214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1176670"/>
          </a:xfrm>
          <a:prstGeom prst="wedgeEllipseCallout">
            <a:avLst>
              <a:gd name="adj1" fmla="val 54232"/>
              <a:gd name="adj2" fmla="val -4718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This provides an in-house definition of the various HSE terms used</a:t>
            </a:r>
          </a:p>
        </p:txBody>
      </p:sp>
      <p:sp>
        <p:nvSpPr>
          <p:cNvPr id="6" name="Oval Callout 5"/>
          <p:cNvSpPr/>
          <p:nvPr/>
        </p:nvSpPr>
        <p:spPr>
          <a:xfrm>
            <a:off x="1180214" y="2700667"/>
            <a:ext cx="6078279" cy="4082902"/>
          </a:xfrm>
          <a:prstGeom prst="wedgeEllipseCallout">
            <a:avLst>
              <a:gd name="adj1" fmla="val 46009"/>
              <a:gd name="adj2" fmla="val -3357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1985964" y="3438525"/>
            <a:ext cx="4576761" cy="2545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9867015" y="3359887"/>
            <a:ext cx="1424764" cy="255183"/>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1176670"/>
          </a:xfrm>
          <a:prstGeom prst="wedgeEllipseCallout">
            <a:avLst>
              <a:gd name="adj1" fmla="val 54618"/>
              <a:gd name="adj2" fmla="val 431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This is where you make suggestions or report errors</a:t>
            </a:r>
          </a:p>
        </p:txBody>
      </p:sp>
      <p:sp>
        <p:nvSpPr>
          <p:cNvPr id="6" name="Oval Callout 5"/>
          <p:cNvSpPr/>
          <p:nvPr/>
        </p:nvSpPr>
        <p:spPr>
          <a:xfrm>
            <a:off x="1180214" y="2700667"/>
            <a:ext cx="6078279" cy="4082902"/>
          </a:xfrm>
          <a:prstGeom prst="wedgeEllipseCallout">
            <a:avLst>
              <a:gd name="adj1" fmla="val 46009"/>
              <a:gd name="adj2" fmla="val -3357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4098" name="Picture 2"/>
          <p:cNvPicPr>
            <a:picLocks noChangeAspect="1" noChangeArrowheads="1"/>
          </p:cNvPicPr>
          <p:nvPr/>
        </p:nvPicPr>
        <p:blipFill>
          <a:blip r:embed="rId3" cstate="print"/>
          <a:srcRect/>
          <a:stretch>
            <a:fillRect/>
          </a:stretch>
        </p:blipFill>
        <p:spPr bwMode="auto">
          <a:xfrm>
            <a:off x="2076450" y="3313938"/>
            <a:ext cx="4471988" cy="2748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9803220" y="3540640"/>
            <a:ext cx="1424764" cy="43593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1176670"/>
          </a:xfrm>
          <a:prstGeom prst="wedgeEllipseCallout">
            <a:avLst>
              <a:gd name="adj1" fmla="val 53076"/>
              <a:gd name="adj2" fmla="val 2148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Provides details for reporting or requesting support</a:t>
            </a:r>
          </a:p>
        </p:txBody>
      </p:sp>
      <p:sp>
        <p:nvSpPr>
          <p:cNvPr id="6" name="Oval Callout 5"/>
          <p:cNvSpPr/>
          <p:nvPr/>
        </p:nvSpPr>
        <p:spPr>
          <a:xfrm>
            <a:off x="1180214" y="2700667"/>
            <a:ext cx="6078279" cy="4082902"/>
          </a:xfrm>
          <a:prstGeom prst="wedgeEllipseCallout">
            <a:avLst>
              <a:gd name="adj1" fmla="val 46009"/>
              <a:gd name="adj2" fmla="val -3357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2457450" y="3727299"/>
            <a:ext cx="3676650" cy="16924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9771322" y="3902148"/>
            <a:ext cx="723013" cy="22328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1176670"/>
          </a:xfrm>
          <a:prstGeom prst="wedgeEllipseCallout">
            <a:avLst>
              <a:gd name="adj1" fmla="val 52304"/>
              <a:gd name="adj2" fmla="val 4769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A series of “Frequently asked questions” with answers</a:t>
            </a:r>
          </a:p>
        </p:txBody>
      </p:sp>
      <p:sp>
        <p:nvSpPr>
          <p:cNvPr id="6" name="Oval Callout 5"/>
          <p:cNvSpPr/>
          <p:nvPr/>
        </p:nvSpPr>
        <p:spPr>
          <a:xfrm>
            <a:off x="1180214" y="2700667"/>
            <a:ext cx="6078279" cy="4082902"/>
          </a:xfrm>
          <a:prstGeom prst="wedgeEllipseCallout">
            <a:avLst>
              <a:gd name="adj1" fmla="val 46009"/>
              <a:gd name="adj2" fmla="val -3357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6146" name="Picture 2"/>
          <p:cNvPicPr>
            <a:picLocks noChangeAspect="1" noChangeArrowheads="1"/>
          </p:cNvPicPr>
          <p:nvPr/>
        </p:nvPicPr>
        <p:blipFill>
          <a:blip r:embed="rId3" cstate="print"/>
          <a:srcRect/>
          <a:stretch>
            <a:fillRect/>
          </a:stretch>
        </p:blipFill>
        <p:spPr bwMode="auto">
          <a:xfrm>
            <a:off x="2790825" y="2959525"/>
            <a:ext cx="2852738" cy="364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349" y="821234"/>
            <a:ext cx="11952651" cy="5355312"/>
          </a:xfrm>
          <a:prstGeom prst="rect">
            <a:avLst/>
          </a:prstGeom>
          <a:noFill/>
        </p:spPr>
        <p:txBody>
          <a:bodyPr wrap="square" rtlCol="0">
            <a:spAutoFit/>
          </a:bodyPr>
          <a:lstStyle/>
          <a:p>
            <a:r>
              <a:rPr lang="en-US" dirty="0" smtClean="0">
                <a:latin typeface="Calibri" pitchFamily="34" charset="0"/>
              </a:rPr>
              <a:t>PDO obeys the laws of Oman, as well as requirements of its shareholders an stakeholders. It does this by identifying what these requirements are, and then captures these in the form of the business policies and practices of the PDO Control Framework.</a:t>
            </a:r>
          </a:p>
          <a:p>
            <a:endParaRPr lang="en-US" dirty="0" smtClean="0">
              <a:latin typeface="Calibri" pitchFamily="34" charset="0"/>
            </a:endParaRPr>
          </a:p>
          <a:p>
            <a:r>
              <a:rPr lang="en-US" dirty="0" smtClean="0">
                <a:latin typeface="Calibri" pitchFamily="34" charset="0"/>
              </a:rPr>
              <a:t>These consist of different documents (Policies, Code of practice, Procedures and Specifications, which direct  how work is done within PDO. The HSE MS is thus the collection of  these requirements  that are needed to manage health, safety and environment activities and it;</a:t>
            </a:r>
          </a:p>
          <a:p>
            <a:endParaRPr lang="en-US" dirty="0" smtClean="0">
              <a:latin typeface="Calibri" pitchFamily="34" charset="0"/>
            </a:endParaRPr>
          </a:p>
          <a:p>
            <a:pPr>
              <a:buFont typeface="Arial" pitchFamily="34" charset="0"/>
              <a:buChar char="•"/>
            </a:pPr>
            <a:r>
              <a:rPr lang="en-US" dirty="0" smtClean="0">
                <a:latin typeface="Calibri" pitchFamily="34" charset="0"/>
              </a:rPr>
              <a:t>Ensures compliance with Oman legal requirements</a:t>
            </a:r>
          </a:p>
          <a:p>
            <a:pPr>
              <a:buFont typeface="Arial" pitchFamily="34" charset="0"/>
              <a:buChar char="•"/>
            </a:pPr>
            <a:r>
              <a:rPr lang="en-US" dirty="0" smtClean="0">
                <a:latin typeface="Calibri" pitchFamily="34" charset="0"/>
              </a:rPr>
              <a:t>Helps protect employees </a:t>
            </a:r>
          </a:p>
          <a:p>
            <a:pPr>
              <a:buFont typeface="Arial" pitchFamily="34" charset="0"/>
              <a:buChar char="•"/>
            </a:pPr>
            <a:r>
              <a:rPr lang="en-US" dirty="0" smtClean="0">
                <a:latin typeface="Calibri" pitchFamily="34" charset="0"/>
              </a:rPr>
              <a:t>Includes ISO 14001:2015 requirements (Environmental management)</a:t>
            </a:r>
          </a:p>
          <a:p>
            <a:pPr>
              <a:buFont typeface="Arial" pitchFamily="34" charset="0"/>
              <a:buChar char="•"/>
            </a:pPr>
            <a:r>
              <a:rPr lang="en-US" dirty="0" smtClean="0">
                <a:latin typeface="Calibri" pitchFamily="34" charset="0"/>
              </a:rPr>
              <a:t>Includes ISO 45001:2018 requirements (Occupational Health &amp; Safety)</a:t>
            </a:r>
          </a:p>
          <a:p>
            <a:pPr>
              <a:buFont typeface="Arial" pitchFamily="34" charset="0"/>
              <a:buChar char="•"/>
            </a:pPr>
            <a:r>
              <a:rPr lang="en-US" dirty="0" smtClean="0">
                <a:latin typeface="Calibri" pitchFamily="34" charset="0"/>
              </a:rPr>
              <a:t> is a process based system. (Each activity has inputs and outputs) </a:t>
            </a:r>
          </a:p>
          <a:p>
            <a:pPr>
              <a:buFont typeface="Arial" pitchFamily="34" charset="0"/>
              <a:buChar char="•"/>
            </a:pPr>
            <a:r>
              <a:rPr lang="en-US" dirty="0" smtClean="0">
                <a:latin typeface="Calibri" pitchFamily="34" charset="0"/>
              </a:rPr>
              <a:t>Includes core operational requirements.</a:t>
            </a:r>
          </a:p>
          <a:p>
            <a:pPr>
              <a:buFont typeface="Arial" pitchFamily="34" charset="0"/>
              <a:buChar char="•"/>
            </a:pPr>
            <a:r>
              <a:rPr lang="en-US" dirty="0" smtClean="0">
                <a:latin typeface="Calibri" pitchFamily="34" charset="0"/>
              </a:rPr>
              <a:t>Presents activities on as 1 page processes</a:t>
            </a:r>
          </a:p>
          <a:p>
            <a:pPr>
              <a:buFont typeface="Arial" pitchFamily="34" charset="0"/>
              <a:buChar char="•"/>
            </a:pPr>
            <a:r>
              <a:rPr lang="en-US" dirty="0" smtClean="0">
                <a:latin typeface="Calibri" pitchFamily="34" charset="0"/>
              </a:rPr>
              <a:t>Links activities where required.</a:t>
            </a:r>
          </a:p>
          <a:p>
            <a:pPr>
              <a:buFont typeface="Arial" pitchFamily="34" charset="0"/>
              <a:buChar char="•"/>
            </a:pPr>
            <a:r>
              <a:rPr lang="en-US" dirty="0" smtClean="0">
                <a:latin typeface="Calibri" pitchFamily="34" charset="0"/>
              </a:rPr>
              <a:t>Eliminates duplication</a:t>
            </a:r>
            <a:endParaRPr lang="en-US" dirty="0" smtClean="0">
              <a:latin typeface="Calibri" pitchFamily="34" charset="0"/>
              <a:cs typeface="Calibri" pitchFamily="34" charset="0"/>
            </a:endParaRPr>
          </a:p>
          <a:p>
            <a:pPr>
              <a:buFont typeface="Arial" pitchFamily="34" charset="0"/>
              <a:buChar char="•"/>
            </a:pPr>
            <a:r>
              <a:rPr lang="en-US" dirty="0" smtClean="0">
                <a:latin typeface="Calibri" pitchFamily="34" charset="0"/>
                <a:cs typeface="Calibri" pitchFamily="34" charset="0"/>
              </a:rPr>
              <a:t> Is easy to use and access</a:t>
            </a:r>
          </a:p>
          <a:p>
            <a:endParaRPr lang="en-GB" dirty="0">
              <a:latin typeface="Calibri" pitchFamily="34" charset="0"/>
              <a:cs typeface="Calibri" pitchFamily="34" charset="0"/>
            </a:endParaRPr>
          </a:p>
        </p:txBody>
      </p:sp>
      <p:sp>
        <p:nvSpPr>
          <p:cNvPr id="5" name="Title 1"/>
          <p:cNvSpPr>
            <a:spLocks noGrp="1"/>
          </p:cNvSpPr>
          <p:nvPr>
            <p:ph type="title"/>
          </p:nvPr>
        </p:nvSpPr>
        <p:spPr>
          <a:xfrm>
            <a:off x="101600" y="38100"/>
            <a:ext cx="11178976"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What is PDO’s HSE-MS?  </a:t>
            </a:r>
            <a:endParaRPr lang="en-US" sz="3200" kern="1200" dirty="0">
              <a:solidFill>
                <a:schemeClr val="bg1"/>
              </a:solidFill>
              <a:latin typeface="Calibri" pitchFamily="34" charset="0"/>
              <a:ea typeface="+mn-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checkerboard(across)">
                                      <p:cBhvr>
                                        <p:cTn id="7" dur="500"/>
                                        <p:tgtEl>
                                          <p:spTgt spid="4">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checkerboard(across)">
                                      <p:cBhvr>
                                        <p:cTn id="10" dur="500"/>
                                        <p:tgtEl>
                                          <p:spTgt spid="4">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checkerboard(across)">
                                      <p:cBhvr>
                                        <p:cTn id="13" dur="500"/>
                                        <p:tgtEl>
                                          <p:spTgt spid="4">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checkerboard(across)">
                                      <p:cBhvr>
                                        <p:cTn id="16" dur="500"/>
                                        <p:tgtEl>
                                          <p:spTgt spid="4">
                                            <p:txEl>
                                              <p:pRg st="7" end="7"/>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checkerboard(across)">
                                      <p:cBhvr>
                                        <p:cTn id="19" dur="500"/>
                                        <p:tgtEl>
                                          <p:spTgt spid="4">
                                            <p:txEl>
                                              <p:pRg st="8" end="8"/>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checkerboard(across)">
                                      <p:cBhvr>
                                        <p:cTn id="22" dur="500"/>
                                        <p:tgtEl>
                                          <p:spTgt spid="4">
                                            <p:txEl>
                                              <p:pRg st="9" end="9"/>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25" dur="500"/>
                                        <p:tgtEl>
                                          <p:spTgt spid="4">
                                            <p:txEl>
                                              <p:pRg st="10" end="1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28" dur="500"/>
                                        <p:tgtEl>
                                          <p:spTgt spid="4">
                                            <p:txEl>
                                              <p:pRg st="11" end="1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31" dur="500"/>
                                        <p:tgtEl>
                                          <p:spTgt spid="4">
                                            <p:txEl>
                                              <p:pRg st="12" end="12"/>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3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640" y="0"/>
            <a:ext cx="12153939" cy="4572000"/>
          </a:xfrm>
          <a:prstGeom prst="rect">
            <a:avLst/>
          </a:prstGeom>
          <a:noFill/>
          <a:ln w="9525">
            <a:noFill/>
            <a:miter lim="800000"/>
            <a:headEnd/>
            <a:tailEnd/>
          </a:ln>
        </p:spPr>
      </p:pic>
      <p:sp>
        <p:nvSpPr>
          <p:cNvPr id="4" name="Oval 3"/>
          <p:cNvSpPr/>
          <p:nvPr/>
        </p:nvSpPr>
        <p:spPr>
          <a:xfrm>
            <a:off x="0" y="3005692"/>
            <a:ext cx="1850066" cy="105195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5" name="Oval Callout 4"/>
          <p:cNvSpPr/>
          <p:nvPr/>
        </p:nvSpPr>
        <p:spPr>
          <a:xfrm>
            <a:off x="2378149" y="3136605"/>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Useful system information but </a:t>
            </a:r>
            <a:br>
              <a:rPr lang="en-US" sz="1400" dirty="0" smtClean="0">
                <a:solidFill>
                  <a:srgbClr val="FF0000"/>
                </a:solidFill>
              </a:rPr>
            </a:br>
            <a:r>
              <a:rPr lang="en-US" sz="1400" dirty="0" smtClean="0">
                <a:solidFill>
                  <a:srgbClr val="FF0000"/>
                </a:solidFill>
              </a:rPr>
              <a:t>not essential </a:t>
            </a:r>
            <a:br>
              <a:rPr lang="en-US" sz="1400" dirty="0" smtClean="0">
                <a:solidFill>
                  <a:srgbClr val="FF0000"/>
                </a:solidFill>
              </a:rPr>
            </a:br>
            <a:r>
              <a:rPr lang="en-US" sz="1400" dirty="0" smtClean="0">
                <a:solidFill>
                  <a:srgbClr val="FF0000"/>
                </a:solidFill>
              </a:rPr>
              <a:t>reading!</a:t>
            </a:r>
            <a:endParaRPr lang="en-US" sz="1400" dirty="0">
              <a:solidFill>
                <a:srgbClr val="FF0000"/>
              </a:solidFill>
            </a:endParaRPr>
          </a:p>
        </p:txBody>
      </p:sp>
      <p:sp>
        <p:nvSpPr>
          <p:cNvPr id="6" name="Oval 5"/>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19050">
            <a:solidFill>
              <a:schemeClr val="tx1"/>
            </a:solidFill>
            <a:miter lim="800000"/>
            <a:headEnd/>
            <a:tailEnd/>
          </a:ln>
        </p:spPr>
      </p:pic>
      <p:sp>
        <p:nvSpPr>
          <p:cNvPr id="3" name="Oval 2"/>
          <p:cNvSpPr/>
          <p:nvPr/>
        </p:nvSpPr>
        <p:spPr>
          <a:xfrm>
            <a:off x="0" y="3072809"/>
            <a:ext cx="1850066" cy="22682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2849526"/>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Select to see what definitions are used in system</a:t>
            </a:r>
          </a:p>
        </p:txBody>
      </p:sp>
      <p:pic>
        <p:nvPicPr>
          <p:cNvPr id="1026" name="Picture 2"/>
          <p:cNvPicPr>
            <a:picLocks noChangeAspect="1" noChangeArrowheads="1"/>
          </p:cNvPicPr>
          <p:nvPr/>
        </p:nvPicPr>
        <p:blipFill>
          <a:blip r:embed="rId3" cstate="print"/>
          <a:srcRect/>
          <a:stretch>
            <a:fillRect/>
          </a:stretch>
        </p:blipFill>
        <p:spPr bwMode="auto">
          <a:xfrm>
            <a:off x="6530605" y="3369082"/>
            <a:ext cx="5308305" cy="1871327"/>
          </a:xfrm>
          <a:prstGeom prst="rect">
            <a:avLst/>
          </a:prstGeom>
          <a:noFill/>
          <a:ln w="9525">
            <a:noFill/>
            <a:miter lim="800000"/>
            <a:headEnd/>
            <a:tailEnd/>
          </a:ln>
        </p:spPr>
      </p:pic>
      <p:sp>
        <p:nvSpPr>
          <p:cNvPr id="6" name="Oval Callout 5"/>
          <p:cNvSpPr/>
          <p:nvPr/>
        </p:nvSpPr>
        <p:spPr>
          <a:xfrm>
            <a:off x="6113721" y="2296633"/>
            <a:ext cx="6078279" cy="4082902"/>
          </a:xfrm>
          <a:prstGeom prst="wedgeEllipseCallout">
            <a:avLst>
              <a:gd name="adj1" fmla="val -65595"/>
              <a:gd name="adj2" fmla="val -2471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r>
              <a:rPr lang="en-US" b="1" dirty="0" smtClean="0">
                <a:solidFill>
                  <a:srgbClr val="FF0000"/>
                </a:solidFill>
              </a:rPr>
              <a:t>See next slide for screen shot </a:t>
            </a: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12192000" cy="6458327"/>
          </a:xfrm>
          <a:prstGeom prst="rect">
            <a:avLst/>
          </a:prstGeom>
          <a:noFill/>
          <a:ln w="9525">
            <a:noFill/>
            <a:miter lim="800000"/>
            <a:headEnd/>
            <a:tailEnd/>
          </a:ln>
        </p:spPr>
      </p:pic>
      <p:sp>
        <p:nvSpPr>
          <p:cNvPr id="3" name="Oval 2"/>
          <p:cNvSpPr/>
          <p:nvPr/>
        </p:nvSpPr>
        <p:spPr>
          <a:xfrm>
            <a:off x="5054008" y="1621908"/>
            <a:ext cx="2470741"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 Definitions</a:t>
            </a:r>
            <a:endParaRPr lang="en-US" dirty="0">
              <a:solidFill>
                <a:schemeClr val="bg1"/>
              </a:solidFill>
            </a:endParaRPr>
          </a:p>
        </p:txBody>
      </p:sp>
      <p:sp>
        <p:nvSpPr>
          <p:cNvPr id="4" name="Oval 3"/>
          <p:cNvSpPr/>
          <p:nvPr/>
        </p:nvSpPr>
        <p:spPr>
          <a:xfrm>
            <a:off x="-114301" y="2686050"/>
            <a:ext cx="2905125" cy="30480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3200400"/>
            <a:ext cx="1850066" cy="191386"/>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019654"/>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Explains the parts of the system</a:t>
            </a: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6925755" y="3028950"/>
            <a:ext cx="4756671" cy="2537858"/>
          </a:xfrm>
          <a:prstGeom prst="rect">
            <a:avLst/>
          </a:prstGeom>
          <a:noFill/>
          <a:ln w="9525">
            <a:noFill/>
            <a:miter lim="800000"/>
            <a:headEnd/>
            <a:tailEnd/>
          </a:ln>
        </p:spPr>
      </p:pic>
      <p:sp>
        <p:nvSpPr>
          <p:cNvPr id="9" name="Oval Callout 8"/>
          <p:cNvSpPr/>
          <p:nvPr/>
        </p:nvSpPr>
        <p:spPr>
          <a:xfrm>
            <a:off x="6113721" y="2296633"/>
            <a:ext cx="6078279" cy="4082902"/>
          </a:xfrm>
          <a:prstGeom prst="wedgeEllipseCallout">
            <a:avLst>
              <a:gd name="adj1" fmla="val -66065"/>
              <a:gd name="adj2" fmla="val -2052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r>
              <a:rPr lang="en-US" dirty="0" smtClean="0">
                <a:solidFill>
                  <a:srgbClr val="FF0000"/>
                </a:solidFill>
              </a:rPr>
              <a:t>   See next slide for screen shot</a:t>
            </a:r>
          </a:p>
          <a:p>
            <a:endParaRPr lang="en-US" dirty="0" smtClean="0">
              <a:solidFill>
                <a:srgbClr val="FF0000"/>
              </a:solidFill>
            </a:endParaRPr>
          </a:p>
          <a:p>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linds(horizont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
            <a:ext cx="12218340" cy="6010275"/>
          </a:xfrm>
          <a:prstGeom prst="rect">
            <a:avLst/>
          </a:prstGeom>
          <a:noFill/>
          <a:ln w="9525">
            <a:noFill/>
            <a:miter lim="800000"/>
            <a:headEnd/>
            <a:tailEnd/>
          </a:ln>
        </p:spPr>
      </p:pic>
      <p:sp>
        <p:nvSpPr>
          <p:cNvPr id="4" name="Oval 3"/>
          <p:cNvSpPr/>
          <p:nvPr/>
        </p:nvSpPr>
        <p:spPr>
          <a:xfrm>
            <a:off x="5054008" y="1621908"/>
            <a:ext cx="2470741"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 Introduction</a:t>
            </a:r>
            <a:endParaRPr lang="en-US" dirty="0">
              <a:solidFill>
                <a:schemeClr val="bg1"/>
              </a:solidFill>
            </a:endParaRPr>
          </a:p>
        </p:txBody>
      </p:sp>
      <p:sp>
        <p:nvSpPr>
          <p:cNvPr id="5" name="Oval 4"/>
          <p:cNvSpPr/>
          <p:nvPr/>
        </p:nvSpPr>
        <p:spPr>
          <a:xfrm>
            <a:off x="-9525" y="2714625"/>
            <a:ext cx="1104900" cy="25717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3327991"/>
            <a:ext cx="1850066" cy="191386"/>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136617"/>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Describes all the different boxes, buttons &amp;symbols used in system</a:t>
            </a:r>
          </a:p>
        </p:txBody>
      </p:sp>
      <p:sp>
        <p:nvSpPr>
          <p:cNvPr id="6" name="Oval Callout 5"/>
          <p:cNvSpPr/>
          <p:nvPr/>
        </p:nvSpPr>
        <p:spPr>
          <a:xfrm>
            <a:off x="6113721" y="2073350"/>
            <a:ext cx="6078279" cy="4784650"/>
          </a:xfrm>
          <a:prstGeom prst="wedgeEllipseCallout">
            <a:avLst>
              <a:gd name="adj1" fmla="val -65070"/>
              <a:gd name="adj2" fmla="val -15344"/>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7208875" y="2662563"/>
            <a:ext cx="4021433" cy="34715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463346"/>
            <a:ext cx="12192000" cy="6626501"/>
          </a:xfrm>
          <a:prstGeom prst="rect">
            <a:avLst/>
          </a:prstGeom>
          <a:noFill/>
          <a:ln w="15875">
            <a:solidFill>
              <a:srgbClr val="FF0000"/>
            </a:solidFill>
          </a:ln>
          <a:effectLst/>
        </p:spPr>
      </p:pic>
      <p:sp>
        <p:nvSpPr>
          <p:cNvPr id="3" name="Oval 2"/>
          <p:cNvSpPr/>
          <p:nvPr/>
        </p:nvSpPr>
        <p:spPr>
          <a:xfrm>
            <a:off x="1" y="2228850"/>
            <a:ext cx="1409700" cy="266700"/>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3316030" y="2707992"/>
            <a:ext cx="3208596" cy="368583"/>
          </a:xfrm>
          <a:prstGeom prst="wedgeEllipseCallout">
            <a:avLst>
              <a:gd name="adj1" fmla="val -89343"/>
              <a:gd name="adj2" fmla="val 4962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Activity done by Supervisor</a:t>
            </a:r>
          </a:p>
        </p:txBody>
      </p:sp>
      <p:sp>
        <p:nvSpPr>
          <p:cNvPr id="5" name="Oval Callout 4"/>
          <p:cNvSpPr/>
          <p:nvPr/>
        </p:nvSpPr>
        <p:spPr>
          <a:xfrm>
            <a:off x="4954329" y="3698591"/>
            <a:ext cx="3970595" cy="406683"/>
          </a:xfrm>
          <a:prstGeom prst="wedgeEllipseCallout">
            <a:avLst>
              <a:gd name="adj1" fmla="val -74179"/>
              <a:gd name="adj2" fmla="val 17685"/>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Document not available in HSE MS</a:t>
            </a:r>
          </a:p>
        </p:txBody>
      </p:sp>
      <p:sp>
        <p:nvSpPr>
          <p:cNvPr id="6" name="Oval Callout 5"/>
          <p:cNvSpPr/>
          <p:nvPr/>
        </p:nvSpPr>
        <p:spPr>
          <a:xfrm>
            <a:off x="2515929" y="5108292"/>
            <a:ext cx="4103946" cy="387633"/>
          </a:xfrm>
          <a:prstGeom prst="wedgeEllipseCallout">
            <a:avLst>
              <a:gd name="adj1" fmla="val -104247"/>
              <a:gd name="adj2" fmla="val 485"/>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Checklist needed to do activity, etc..</a:t>
            </a:r>
          </a:p>
        </p:txBody>
      </p:sp>
      <p:sp>
        <p:nvSpPr>
          <p:cNvPr id="7" name="Oval Callout 6"/>
          <p:cNvSpPr/>
          <p:nvPr/>
        </p:nvSpPr>
        <p:spPr>
          <a:xfrm>
            <a:off x="3516055" y="4374868"/>
            <a:ext cx="2503746" cy="340008"/>
          </a:xfrm>
          <a:prstGeom prst="wedgeEllipseCallout">
            <a:avLst>
              <a:gd name="adj1" fmla="val -92278"/>
              <a:gd name="adj2" fmla="val -688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Decision required</a:t>
            </a:r>
          </a:p>
        </p:txBody>
      </p:sp>
      <p:sp>
        <p:nvSpPr>
          <p:cNvPr id="8" name="Oval 7"/>
          <p:cNvSpPr/>
          <p:nvPr/>
        </p:nvSpPr>
        <p:spPr>
          <a:xfrm>
            <a:off x="4863508" y="1231383"/>
            <a:ext cx="2937467"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 On-screen symbols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2500"/>
                            </p:stCondLst>
                            <p:childTnLst>
                              <p:par>
                                <p:cTn id="9" presetID="3" presetClass="entr" presetSubtype="10" fill="hold" grpId="0" nodeType="afterEffect">
                                  <p:stCondLst>
                                    <p:cond delay="2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5500"/>
                            </p:stCondLst>
                            <p:childTnLst>
                              <p:par>
                                <p:cTn id="13" presetID="3" presetClass="entr" presetSubtype="10" fill="hold" grpId="0" nodeType="afterEffect">
                                  <p:stCondLst>
                                    <p:cond delay="250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8500"/>
                            </p:stCondLst>
                            <p:childTnLst>
                              <p:par>
                                <p:cTn id="17" presetID="3" presetClass="entr" presetSubtype="10" fill="hold" grpId="0" nodeType="afterEffect">
                                  <p:stCondLst>
                                    <p:cond delay="250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11500"/>
                            </p:stCondLst>
                            <p:childTnLst>
                              <p:par>
                                <p:cTn id="21" presetID="3" presetClass="entr" presetSubtype="10" fill="hold" grpId="0" nodeType="afterEffect">
                                  <p:stCondLst>
                                    <p:cond delay="250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3455581"/>
            <a:ext cx="1850066" cy="159490"/>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253580"/>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Explains how to move around in system</a:t>
            </a:r>
          </a:p>
        </p:txBody>
      </p:sp>
      <p:sp>
        <p:nvSpPr>
          <p:cNvPr id="6" name="Oval Callout 5"/>
          <p:cNvSpPr/>
          <p:nvPr/>
        </p:nvSpPr>
        <p:spPr>
          <a:xfrm>
            <a:off x="6113721" y="2296633"/>
            <a:ext cx="6078279" cy="4082902"/>
          </a:xfrm>
          <a:prstGeom prst="wedgeEllipseCallout">
            <a:avLst>
              <a:gd name="adj1" fmla="val -65420"/>
              <a:gd name="adj2" fmla="val -1195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4098" name="Picture 2"/>
          <p:cNvPicPr>
            <a:picLocks noChangeAspect="1" noChangeArrowheads="1"/>
          </p:cNvPicPr>
          <p:nvPr/>
        </p:nvPicPr>
        <p:blipFill>
          <a:blip r:embed="rId3" cstate="print"/>
          <a:srcRect/>
          <a:stretch>
            <a:fillRect/>
          </a:stretch>
        </p:blipFill>
        <p:spPr bwMode="auto">
          <a:xfrm>
            <a:off x="6638816" y="3293998"/>
            <a:ext cx="4945090" cy="2096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11525692" y="1637414"/>
            <a:ext cx="467833" cy="297712"/>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1176670"/>
          </a:xfrm>
          <a:prstGeom prst="wedgeEllipseCallout">
            <a:avLst>
              <a:gd name="adj1" fmla="val 113615"/>
              <a:gd name="adj2" fmla="val -136644"/>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This button is a quick way to “Move” back 1 page only</a:t>
            </a: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sp>
        <p:nvSpPr>
          <p:cNvPr id="9" name="Oval Callout 8"/>
          <p:cNvSpPr/>
          <p:nvPr/>
        </p:nvSpPr>
        <p:spPr>
          <a:xfrm>
            <a:off x="2671652" y="3017658"/>
            <a:ext cx="2757375" cy="1176670"/>
          </a:xfrm>
          <a:prstGeom prst="wedgeEllipseCallout">
            <a:avLst>
              <a:gd name="adj1" fmla="val -119210"/>
              <a:gd name="adj2" fmla="val -22164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Clicking in “</a:t>
            </a:r>
            <a:r>
              <a:rPr lang="en-US" sz="1400" dirty="0" err="1" smtClean="0">
                <a:solidFill>
                  <a:srgbClr val="FF0000"/>
                </a:solidFill>
              </a:rPr>
              <a:t>hsepoc</a:t>
            </a:r>
            <a:r>
              <a:rPr lang="en-US" sz="1400" dirty="0" smtClean="0">
                <a:solidFill>
                  <a:srgbClr val="FF0000"/>
                </a:solidFill>
              </a:rPr>
              <a:t>” will open home page</a:t>
            </a:r>
          </a:p>
        </p:txBody>
      </p:sp>
      <p:sp>
        <p:nvSpPr>
          <p:cNvPr id="10" name="Oval 9"/>
          <p:cNvSpPr/>
          <p:nvPr/>
        </p:nvSpPr>
        <p:spPr>
          <a:xfrm>
            <a:off x="305242" y="837314"/>
            <a:ext cx="467833" cy="297712"/>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3583172"/>
            <a:ext cx="1850066" cy="15948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338644"/>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HSE MS Now has  6 “NEW” elements</a:t>
            </a:r>
          </a:p>
        </p:txBody>
      </p:sp>
      <p:sp>
        <p:nvSpPr>
          <p:cNvPr id="6" name="Oval Callout 5"/>
          <p:cNvSpPr/>
          <p:nvPr/>
        </p:nvSpPr>
        <p:spPr>
          <a:xfrm>
            <a:off x="6113721" y="2296633"/>
            <a:ext cx="6078279" cy="4082902"/>
          </a:xfrm>
          <a:prstGeom prst="wedgeEllipseCallout">
            <a:avLst>
              <a:gd name="adj1" fmla="val -65770"/>
              <a:gd name="adj2" fmla="val -1378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6730409" y="3210941"/>
            <a:ext cx="4986670" cy="21065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8100"/>
            <a:ext cx="10363200" cy="654596"/>
          </a:xfrm>
        </p:spPr>
        <p:txBody>
          <a:bodyPr anchor="ctr"/>
          <a:lstStyle/>
          <a:p>
            <a:pPr algn="l"/>
            <a:r>
              <a:rPr lang="en-US" sz="3200" dirty="0" smtClean="0">
                <a:solidFill>
                  <a:schemeClr val="bg1"/>
                </a:solidFill>
                <a:latin typeface="Calibri" pitchFamily="34" charset="0"/>
                <a:cs typeface="Calibri" pitchFamily="34" charset="0"/>
              </a:rPr>
              <a:t>Why was the HSE-MS simplified?</a:t>
            </a:r>
          </a:p>
        </p:txBody>
      </p:sp>
      <p:sp>
        <p:nvSpPr>
          <p:cNvPr id="3" name="Content Placeholder 2"/>
          <p:cNvSpPr>
            <a:spLocks noGrp="1"/>
          </p:cNvSpPr>
          <p:nvPr>
            <p:ph idx="1"/>
          </p:nvPr>
        </p:nvSpPr>
        <p:spPr>
          <a:xfrm>
            <a:off x="335360" y="980728"/>
            <a:ext cx="11277600" cy="5334000"/>
          </a:xfrm>
        </p:spPr>
        <p:txBody>
          <a:bodyPr>
            <a:normAutofit/>
          </a:bodyPr>
          <a:lstStyle/>
          <a:p>
            <a:pPr marL="0" indent="0">
              <a:buNone/>
            </a:pPr>
            <a:r>
              <a:rPr lang="en-US" sz="1800" dirty="0" smtClean="0"/>
              <a:t>Audits consistently found non-compliance to HSE MS requirements, evidenced by Procedures and Specifications which had;</a:t>
            </a:r>
          </a:p>
          <a:p>
            <a:pPr marL="0" indent="0">
              <a:buNone/>
            </a:pPr>
            <a:endParaRPr lang="en-US" sz="1800" dirty="0" smtClean="0"/>
          </a:p>
          <a:p>
            <a:r>
              <a:rPr lang="en-US" sz="1800" dirty="0" smtClean="0"/>
              <a:t>Technically incorrect information</a:t>
            </a:r>
          </a:p>
          <a:p>
            <a:r>
              <a:rPr lang="en-US" sz="1800" dirty="0" smtClean="0"/>
              <a:t>Procedures written as Specifications and vise versa</a:t>
            </a:r>
          </a:p>
          <a:p>
            <a:r>
              <a:rPr lang="en-US" sz="1800" dirty="0" smtClean="0"/>
              <a:t>Guideline were used for compliance purposes</a:t>
            </a:r>
          </a:p>
          <a:p>
            <a:r>
              <a:rPr lang="en-US" sz="1800" dirty="0" smtClean="0"/>
              <a:t>Documents were long </a:t>
            </a:r>
          </a:p>
          <a:p>
            <a:r>
              <a:rPr lang="en-US" sz="1800" dirty="0" smtClean="0"/>
              <a:t>Sequence were often wrong</a:t>
            </a:r>
          </a:p>
          <a:p>
            <a:r>
              <a:rPr lang="en-US" sz="1800" dirty="0" smtClean="0"/>
              <a:t>Roles and responsibilities unclear </a:t>
            </a:r>
          </a:p>
          <a:p>
            <a:r>
              <a:rPr lang="en-US" sz="1800" dirty="0" smtClean="0"/>
              <a:t>Requirements were not clear </a:t>
            </a:r>
          </a:p>
          <a:p>
            <a:r>
              <a:rPr lang="en-US" sz="1800" dirty="0" smtClean="0"/>
              <a:t>Contradicting information, etc.</a:t>
            </a:r>
          </a:p>
        </p:txBody>
      </p:sp>
      <p:pic>
        <p:nvPicPr>
          <p:cNvPr id="4" name="Picture 2"/>
          <p:cNvPicPr>
            <a:picLocks noChangeAspect="1" noChangeArrowheads="1"/>
          </p:cNvPicPr>
          <p:nvPr/>
        </p:nvPicPr>
        <p:blipFill>
          <a:blip r:embed="rId3" cstate="print"/>
          <a:srcRect/>
          <a:stretch>
            <a:fillRect/>
          </a:stretch>
        </p:blipFill>
        <p:spPr bwMode="auto">
          <a:xfrm>
            <a:off x="7403486" y="4707444"/>
            <a:ext cx="4078459" cy="160728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20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20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20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20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20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20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20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3583172"/>
            <a:ext cx="1850066" cy="15948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338644"/>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Each element has different sub-elements, …</a:t>
            </a:r>
          </a:p>
        </p:txBody>
      </p:sp>
      <p:sp>
        <p:nvSpPr>
          <p:cNvPr id="6" name="Oval Callout 5"/>
          <p:cNvSpPr/>
          <p:nvPr/>
        </p:nvSpPr>
        <p:spPr>
          <a:xfrm>
            <a:off x="6113721" y="2296633"/>
            <a:ext cx="6078279" cy="4082902"/>
          </a:xfrm>
          <a:prstGeom prst="wedgeEllipseCallout">
            <a:avLst>
              <a:gd name="adj1" fmla="val -65770"/>
              <a:gd name="adj2" fmla="val -1378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7730535" y="2467992"/>
            <a:ext cx="2823166" cy="1192611"/>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6710479" y="3705225"/>
            <a:ext cx="4881446" cy="1943100"/>
          </a:xfrm>
          <a:prstGeom prst="rect">
            <a:avLst/>
          </a:prstGeom>
          <a:noFill/>
          <a:ln w="9525">
            <a:noFill/>
            <a:miter lim="800000"/>
            <a:headEnd/>
            <a:tailEnd/>
          </a:ln>
        </p:spPr>
      </p:pic>
      <p:sp>
        <p:nvSpPr>
          <p:cNvPr id="9" name="Oval 8"/>
          <p:cNvSpPr/>
          <p:nvPr/>
        </p:nvSpPr>
        <p:spPr>
          <a:xfrm>
            <a:off x="7620000" y="2411595"/>
            <a:ext cx="990600" cy="303029"/>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10" name="Straight Arrow Connector 9"/>
          <p:cNvCxnSpPr>
            <a:stCxn id="9" idx="3"/>
            <a:endCxn id="15" idx="1"/>
          </p:cNvCxnSpPr>
          <p:nvPr/>
        </p:nvCxnSpPr>
        <p:spPr>
          <a:xfrm flipH="1">
            <a:off x="7126670" y="2670246"/>
            <a:ext cx="638400" cy="10794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324600" y="3324225"/>
            <a:ext cx="5476875" cy="2905125"/>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repeatCount="500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1725797"/>
            <a:ext cx="1850066" cy="159488"/>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338644"/>
            <a:ext cx="2757375" cy="1176670"/>
          </a:xfrm>
          <a:prstGeom prst="wedgeEllipseCallout">
            <a:avLst>
              <a:gd name="adj1" fmla="val -84826"/>
              <a:gd name="adj2" fmla="val -174446"/>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The HSE MS can also be accessed from here!</a:t>
            </a:r>
          </a:p>
        </p:txBody>
      </p:sp>
      <p:sp>
        <p:nvSpPr>
          <p:cNvPr id="6" name="Oval Callout 5"/>
          <p:cNvSpPr/>
          <p:nvPr/>
        </p:nvSpPr>
        <p:spPr>
          <a:xfrm>
            <a:off x="6113721" y="2296633"/>
            <a:ext cx="6078279" cy="4082902"/>
          </a:xfrm>
          <a:prstGeom prst="wedgeEllipseCallout">
            <a:avLst>
              <a:gd name="adj1" fmla="val -65770"/>
              <a:gd name="adj2" fmla="val -1378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r>
              <a:rPr lang="en-US" dirty="0" smtClean="0">
                <a:solidFill>
                  <a:srgbClr val="FF0000"/>
                </a:solidFill>
              </a:rPr>
              <a:t>      Both points display HSE </a:t>
            </a:r>
            <a:br>
              <a:rPr lang="en-US" dirty="0" smtClean="0">
                <a:solidFill>
                  <a:srgbClr val="FF0000"/>
                </a:solidFill>
              </a:rPr>
            </a:br>
            <a:r>
              <a:rPr lang="en-US" dirty="0" smtClean="0">
                <a:solidFill>
                  <a:srgbClr val="FF0000"/>
                </a:solidFill>
              </a:rPr>
              <a:t>             MS elements</a:t>
            </a: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7435259" y="4430142"/>
            <a:ext cx="3318465" cy="1401844"/>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6805613" y="3200400"/>
            <a:ext cx="4559727" cy="1181100"/>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7667625" y="3190874"/>
            <a:ext cx="3752850" cy="245573"/>
          </a:xfrm>
          <a:prstGeom prst="rect">
            <a:avLst/>
          </a:prstGeom>
          <a:noFill/>
          <a:ln w="9525">
            <a:noFill/>
            <a:miter lim="800000"/>
            <a:headEnd/>
            <a:tailEnd/>
          </a:ln>
        </p:spPr>
      </p:pic>
      <p:sp>
        <p:nvSpPr>
          <p:cNvPr id="10" name="Oval Callout 9"/>
          <p:cNvSpPr/>
          <p:nvPr/>
        </p:nvSpPr>
        <p:spPr>
          <a:xfrm>
            <a:off x="2420679" y="3338644"/>
            <a:ext cx="2757375" cy="1176670"/>
          </a:xfrm>
          <a:prstGeom prst="wedgeEllipseCallout">
            <a:avLst>
              <a:gd name="adj1" fmla="val -103825"/>
              <a:gd name="adj2" fmla="val -23072"/>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sz="1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1722386"/>
            <a:ext cx="1850066" cy="184327"/>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2998388"/>
            <a:ext cx="2757375" cy="1176670"/>
          </a:xfrm>
          <a:prstGeom prst="wedgeEllipseCallout">
            <a:avLst>
              <a:gd name="adj1" fmla="val -71475"/>
              <a:gd name="adj2" fmla="val -150199"/>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Enterprise  View</a:t>
            </a:r>
            <a:br>
              <a:rPr lang="en-US" sz="1400" dirty="0" smtClean="0">
                <a:solidFill>
                  <a:srgbClr val="FF0000"/>
                </a:solidFill>
              </a:rPr>
            </a:br>
            <a:r>
              <a:rPr lang="en-US" sz="1400" dirty="0" smtClean="0">
                <a:solidFill>
                  <a:srgbClr val="FF0000"/>
                </a:solidFill>
              </a:rPr>
              <a:t>(HSE MS Elements)</a:t>
            </a:r>
          </a:p>
          <a:p>
            <a:pPr algn="ctr"/>
            <a:r>
              <a:rPr lang="en-US" sz="1400" dirty="0" smtClean="0">
                <a:solidFill>
                  <a:srgbClr val="FF0000"/>
                </a:solidFill>
              </a:rPr>
              <a:t>&amp; sub-elements</a:t>
            </a:r>
          </a:p>
        </p:txBody>
      </p:sp>
      <p:sp>
        <p:nvSpPr>
          <p:cNvPr id="6" name="Oval Callout 5"/>
          <p:cNvSpPr/>
          <p:nvPr/>
        </p:nvSpPr>
        <p:spPr>
          <a:xfrm>
            <a:off x="6113721" y="2296633"/>
            <a:ext cx="6078279" cy="4082902"/>
          </a:xfrm>
          <a:prstGeom prst="wedgeEllipseCallout">
            <a:avLst>
              <a:gd name="adj1" fmla="val -65595"/>
              <a:gd name="adj2" fmla="val -19771"/>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9218" name="Picture 2"/>
          <p:cNvPicPr>
            <a:picLocks noChangeAspect="1" noChangeArrowheads="1"/>
          </p:cNvPicPr>
          <p:nvPr/>
        </p:nvPicPr>
        <p:blipFill>
          <a:blip r:embed="rId3" cstate="print"/>
          <a:srcRect/>
          <a:stretch>
            <a:fillRect/>
          </a:stretch>
        </p:blipFill>
        <p:spPr bwMode="auto">
          <a:xfrm>
            <a:off x="7025684" y="2890396"/>
            <a:ext cx="2106838" cy="1543381"/>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7723889" y="4401104"/>
            <a:ext cx="3856112" cy="1064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1" y="0"/>
            <a:ext cx="12185651" cy="4572000"/>
          </a:xfrm>
          <a:prstGeom prst="rect">
            <a:avLst/>
          </a:prstGeom>
          <a:noFill/>
          <a:ln w="9525">
            <a:noFill/>
            <a:miter lim="800000"/>
            <a:headEnd/>
            <a:tailEnd/>
          </a:ln>
        </p:spPr>
      </p:pic>
      <p:sp>
        <p:nvSpPr>
          <p:cNvPr id="4" name="Oval 3"/>
          <p:cNvSpPr/>
          <p:nvPr/>
        </p:nvSpPr>
        <p:spPr>
          <a:xfrm>
            <a:off x="7492409" y="1450458"/>
            <a:ext cx="1261066" cy="46406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chemeClr val="bg1"/>
                </a:solidFill>
              </a:rPr>
              <a:t>New System</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3678864"/>
            <a:ext cx="1850066" cy="18432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498139"/>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This is how HSE  Corporate supports line</a:t>
            </a:r>
          </a:p>
        </p:txBody>
      </p:sp>
      <p:sp>
        <p:nvSpPr>
          <p:cNvPr id="6" name="Oval Callout 5"/>
          <p:cNvSpPr/>
          <p:nvPr/>
        </p:nvSpPr>
        <p:spPr>
          <a:xfrm>
            <a:off x="6113721" y="2296633"/>
            <a:ext cx="6078279" cy="4082902"/>
          </a:xfrm>
          <a:prstGeom prst="wedgeEllipseCallout">
            <a:avLst>
              <a:gd name="adj1" fmla="val -65595"/>
              <a:gd name="adj2" fmla="val -831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6146" name="Picture 2"/>
          <p:cNvPicPr>
            <a:picLocks noChangeAspect="1" noChangeArrowheads="1"/>
          </p:cNvPicPr>
          <p:nvPr/>
        </p:nvPicPr>
        <p:blipFill>
          <a:blip r:embed="rId3" cstate="print"/>
          <a:srcRect/>
          <a:stretch>
            <a:fillRect/>
          </a:stretch>
        </p:blipFill>
        <p:spPr bwMode="auto">
          <a:xfrm>
            <a:off x="6858187" y="3036259"/>
            <a:ext cx="4732852" cy="24297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256442" y="238125"/>
            <a:ext cx="6944708" cy="6619875"/>
          </a:xfrm>
          <a:prstGeom prst="rect">
            <a:avLst/>
          </a:prstGeom>
          <a:noFill/>
          <a:ln w="9525">
            <a:noFill/>
            <a:miter lim="800000"/>
            <a:headEnd/>
            <a:tailEnd/>
          </a:ln>
        </p:spPr>
      </p:pic>
      <p:sp>
        <p:nvSpPr>
          <p:cNvPr id="3" name="Oval Callout 2"/>
          <p:cNvSpPr/>
          <p:nvPr/>
        </p:nvSpPr>
        <p:spPr>
          <a:xfrm>
            <a:off x="0" y="1064618"/>
            <a:ext cx="1751271" cy="1176670"/>
          </a:xfrm>
          <a:prstGeom prst="wedgeEllipseCallout">
            <a:avLst>
              <a:gd name="adj1" fmla="val 78708"/>
              <a:gd name="adj2" fmla="val -67593"/>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MSE1 Activities: Overall</a:t>
            </a:r>
          </a:p>
        </p:txBody>
      </p:sp>
      <p:sp>
        <p:nvSpPr>
          <p:cNvPr id="5" name="Oval Callout 4"/>
          <p:cNvSpPr/>
          <p:nvPr/>
        </p:nvSpPr>
        <p:spPr>
          <a:xfrm>
            <a:off x="0" y="2921994"/>
            <a:ext cx="2214450" cy="1621432"/>
          </a:xfrm>
          <a:prstGeom prst="wedgeEllipseCallout">
            <a:avLst>
              <a:gd name="adj1" fmla="val 99086"/>
              <a:gd name="adj2" fmla="val -10656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MSE3 activities: </a:t>
            </a:r>
            <a:br>
              <a:rPr lang="en-US" sz="1400" dirty="0" smtClean="0">
                <a:solidFill>
                  <a:srgbClr val="FF0000"/>
                </a:solidFill>
              </a:rPr>
            </a:br>
            <a:r>
              <a:rPr lang="en-US" sz="1400" dirty="0" smtClean="0">
                <a:solidFill>
                  <a:srgbClr val="FF0000"/>
                </a:solidFill>
              </a:rPr>
              <a:t>PR-1418 Notification, reporting &amp; follow-up procedure</a:t>
            </a:r>
          </a:p>
        </p:txBody>
      </p:sp>
      <p:sp>
        <p:nvSpPr>
          <p:cNvPr id="6" name="Oval Callout 5"/>
          <p:cNvSpPr/>
          <p:nvPr/>
        </p:nvSpPr>
        <p:spPr>
          <a:xfrm>
            <a:off x="9458325" y="2779118"/>
            <a:ext cx="2295525" cy="1176670"/>
          </a:xfrm>
          <a:prstGeom prst="wedgeEllipseCallout">
            <a:avLst>
              <a:gd name="adj1" fmla="val -132960"/>
              <a:gd name="adj2" fmla="val -4492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MSE4 Activities:</a:t>
            </a:r>
            <a:br>
              <a:rPr lang="en-US" sz="1400" dirty="0" smtClean="0">
                <a:solidFill>
                  <a:srgbClr val="FF0000"/>
                </a:solidFill>
              </a:rPr>
            </a:br>
            <a:r>
              <a:rPr lang="en-US" sz="1400" dirty="0" smtClean="0">
                <a:solidFill>
                  <a:srgbClr val="FF0000"/>
                </a:solidFill>
              </a:rPr>
              <a:t>PR-2160 Pre-start up audits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250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par>
                          <p:cTn id="11" fill="hold">
                            <p:stCondLst>
                              <p:cond delay="3000"/>
                            </p:stCondLst>
                            <p:childTnLst>
                              <p:par>
                                <p:cTn id="12" presetID="3"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0" y="3817087"/>
            <a:ext cx="1850066" cy="18432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2420679" y="3636368"/>
            <a:ext cx="2757375" cy="1176670"/>
          </a:xfrm>
          <a:prstGeom prst="wedgeEllipseCallout">
            <a:avLst>
              <a:gd name="adj1" fmla="val -70318"/>
              <a:gd name="adj2" fmla="val -25500"/>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This is how the HSE Policy is developed</a:t>
            </a:r>
          </a:p>
        </p:txBody>
      </p:sp>
      <p:sp>
        <p:nvSpPr>
          <p:cNvPr id="6" name="Oval Callout 5"/>
          <p:cNvSpPr/>
          <p:nvPr/>
        </p:nvSpPr>
        <p:spPr>
          <a:xfrm>
            <a:off x="6113721" y="2296633"/>
            <a:ext cx="6078279" cy="4082902"/>
          </a:xfrm>
          <a:prstGeom prst="wedgeEllipseCallout">
            <a:avLst>
              <a:gd name="adj1" fmla="val -65770"/>
              <a:gd name="adj2" fmla="val -466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7170" name="Picture 2"/>
          <p:cNvPicPr>
            <a:picLocks noChangeAspect="1" noChangeArrowheads="1"/>
          </p:cNvPicPr>
          <p:nvPr/>
        </p:nvPicPr>
        <p:blipFill>
          <a:blip r:embed="rId3" cstate="print"/>
          <a:srcRect/>
          <a:stretch>
            <a:fillRect/>
          </a:stretch>
        </p:blipFill>
        <p:spPr bwMode="auto">
          <a:xfrm>
            <a:off x="7285837" y="2724824"/>
            <a:ext cx="2425640" cy="3218786"/>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9719776" y="3505200"/>
            <a:ext cx="2326625" cy="14724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061" y="0"/>
            <a:ext cx="12153939" cy="4572000"/>
          </a:xfrm>
          <a:prstGeom prst="rect">
            <a:avLst/>
          </a:prstGeom>
          <a:noFill/>
          <a:ln w="9525">
            <a:noFill/>
            <a:miter lim="800000"/>
            <a:headEnd/>
            <a:tailEnd/>
          </a:ln>
        </p:spPr>
      </p:pic>
      <p:sp>
        <p:nvSpPr>
          <p:cNvPr id="3" name="Oval 2"/>
          <p:cNvSpPr/>
          <p:nvPr/>
        </p:nvSpPr>
        <p:spPr>
          <a:xfrm>
            <a:off x="8931349" y="1701208"/>
            <a:ext cx="1850066" cy="184327"/>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4" name="Oval Callout 3"/>
          <p:cNvSpPr/>
          <p:nvPr/>
        </p:nvSpPr>
        <p:spPr>
          <a:xfrm>
            <a:off x="7024577" y="2817633"/>
            <a:ext cx="2757375" cy="1176670"/>
          </a:xfrm>
          <a:prstGeom prst="wedgeEllipseCallout">
            <a:avLst>
              <a:gd name="adj1" fmla="val 49219"/>
              <a:gd name="adj2" fmla="val -127608"/>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1400" dirty="0" smtClean="0">
                <a:solidFill>
                  <a:srgbClr val="FF0000"/>
                </a:solidFill>
              </a:rPr>
              <a:t>Explains how to create a “Hard copy” of a screen</a:t>
            </a:r>
          </a:p>
        </p:txBody>
      </p:sp>
      <p:sp>
        <p:nvSpPr>
          <p:cNvPr id="6" name="Oval Callout 5"/>
          <p:cNvSpPr/>
          <p:nvPr/>
        </p:nvSpPr>
        <p:spPr>
          <a:xfrm>
            <a:off x="1180214" y="2703771"/>
            <a:ext cx="6078279" cy="4082902"/>
          </a:xfrm>
          <a:prstGeom prst="wedgeEllipseCallout">
            <a:avLst>
              <a:gd name="adj1" fmla="val 46184"/>
              <a:gd name="adj2" fmla="val -35917"/>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dirty="0" smtClean="0">
              <a:solidFill>
                <a:srgbClr val="FF0000"/>
              </a:solidFill>
            </a:endParaRPr>
          </a:p>
        </p:txBody>
      </p:sp>
      <p:sp>
        <p:nvSpPr>
          <p:cNvPr id="8" name="Oval 7"/>
          <p:cNvSpPr/>
          <p:nvPr/>
        </p:nvSpPr>
        <p:spPr>
          <a:xfrm>
            <a:off x="5054009" y="1031358"/>
            <a:ext cx="1850066" cy="669851"/>
          </a:xfrm>
          <a:prstGeom prst="ellipse">
            <a:avLst/>
          </a:prstGeom>
          <a:noFill/>
          <a:ln w="19050">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dirty="0" smtClean="0">
                <a:solidFill>
                  <a:schemeClr val="bg1"/>
                </a:solidFill>
              </a:rPr>
              <a:t>New System</a:t>
            </a:r>
            <a:endParaRPr lang="en-US"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2371725" y="3264755"/>
            <a:ext cx="4133850" cy="27740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repeatCount="5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371" y="836713"/>
            <a:ext cx="11329259" cy="6740307"/>
          </a:xfrm>
          <a:prstGeom prst="rect">
            <a:avLst/>
          </a:prstGeom>
        </p:spPr>
        <p:txBody>
          <a:bodyPr wrap="square">
            <a:spAutoFit/>
          </a:bodyPr>
          <a:lstStyle/>
          <a:p>
            <a:pPr>
              <a:lnSpc>
                <a:spcPct val="150000"/>
              </a:lnSpc>
              <a:buFont typeface="Arial" pitchFamily="34" charset="0"/>
              <a:buChar char="•"/>
            </a:pPr>
            <a:r>
              <a:rPr lang="en-GB" sz="1800" dirty="0" smtClean="0">
                <a:latin typeface="Calibri" pitchFamily="34" charset="0"/>
                <a:cs typeface="Calibri" pitchFamily="34" charset="0"/>
              </a:rPr>
              <a:t> HSE-MS reduced to 6 management system elements (Called an Enterprise view)</a:t>
            </a:r>
          </a:p>
          <a:p>
            <a:pPr>
              <a:lnSpc>
                <a:spcPct val="150000"/>
              </a:lnSpc>
              <a:buFont typeface="Arial" pitchFamily="34" charset="0"/>
              <a:buChar char="•"/>
            </a:pPr>
            <a:r>
              <a:rPr lang="en-GB" sz="1800" dirty="0" smtClean="0">
                <a:latin typeface="Calibri" pitchFamily="34" charset="0"/>
                <a:cs typeface="Calibri" pitchFamily="34" charset="0"/>
              </a:rPr>
              <a:t>Includes requirements of ISO 45001:2018 (H&amp;S) and ISO 14001:2015 (</a:t>
            </a:r>
            <a:r>
              <a:rPr lang="en-GB" sz="1800" dirty="0" err="1" smtClean="0">
                <a:latin typeface="Calibri" pitchFamily="34" charset="0"/>
                <a:cs typeface="Calibri" pitchFamily="34" charset="0"/>
              </a:rPr>
              <a:t>Env</a:t>
            </a:r>
            <a:r>
              <a:rPr lang="en-GB" sz="1800" dirty="0" smtClean="0">
                <a:latin typeface="Calibri" pitchFamily="34" charset="0"/>
                <a:cs typeface="Calibri" pitchFamily="34" charset="0"/>
              </a:rPr>
              <a:t>).</a:t>
            </a:r>
          </a:p>
          <a:p>
            <a:pPr>
              <a:lnSpc>
                <a:spcPct val="150000"/>
              </a:lnSpc>
              <a:buFont typeface="Arial" pitchFamily="34" charset="0"/>
              <a:buChar char="•"/>
            </a:pPr>
            <a:r>
              <a:rPr lang="en-GB" sz="1800" dirty="0" smtClean="0">
                <a:latin typeface="Calibri" pitchFamily="34" charset="0"/>
                <a:cs typeface="Calibri" pitchFamily="34" charset="0"/>
              </a:rPr>
              <a:t>HSE procedures revised into processes (Each process consists of an input, the actual activities for the process itself, and delivers an output.</a:t>
            </a:r>
          </a:p>
          <a:p>
            <a:pPr>
              <a:lnSpc>
                <a:spcPct val="150000"/>
              </a:lnSpc>
              <a:buFont typeface="Arial" pitchFamily="34" charset="0"/>
              <a:buChar char="•"/>
            </a:pPr>
            <a:r>
              <a:rPr lang="en-GB" sz="1800" dirty="0" smtClean="0">
                <a:latin typeface="Calibri" pitchFamily="34" charset="0"/>
                <a:cs typeface="Calibri" pitchFamily="34" charset="0"/>
              </a:rPr>
              <a:t>Input and approval obtained from process owners (Content owners)</a:t>
            </a:r>
          </a:p>
          <a:p>
            <a:pPr>
              <a:lnSpc>
                <a:spcPct val="150000"/>
              </a:lnSpc>
              <a:buFont typeface="Arial" pitchFamily="34" charset="0"/>
              <a:buChar char="•"/>
            </a:pPr>
            <a:r>
              <a:rPr lang="en-GB" sz="1800" dirty="0" smtClean="0">
                <a:latin typeface="Calibri" pitchFamily="34" charset="0"/>
                <a:cs typeface="Calibri" pitchFamily="34" charset="0"/>
              </a:rPr>
              <a:t>Each process fits on 1 page.</a:t>
            </a:r>
          </a:p>
          <a:p>
            <a:pPr>
              <a:lnSpc>
                <a:spcPct val="150000"/>
              </a:lnSpc>
              <a:buFont typeface="Arial" pitchFamily="34" charset="0"/>
              <a:buChar char="•"/>
            </a:pPr>
            <a:r>
              <a:rPr lang="en-GB" sz="1800" dirty="0" smtClean="0">
                <a:latin typeface="Calibri" pitchFamily="34" charset="0"/>
                <a:cs typeface="Calibri" pitchFamily="34" charset="0"/>
              </a:rPr>
              <a:t>Each process limited to 16 activity blocks.</a:t>
            </a:r>
          </a:p>
          <a:p>
            <a:pPr>
              <a:lnSpc>
                <a:spcPct val="150000"/>
              </a:lnSpc>
              <a:buFont typeface="Arial" pitchFamily="34" charset="0"/>
              <a:buChar char="•"/>
            </a:pPr>
            <a:r>
              <a:rPr lang="en-GB" sz="1800" dirty="0" smtClean="0">
                <a:latin typeface="Calibri" pitchFamily="34" charset="0"/>
                <a:cs typeface="Calibri" pitchFamily="34" charset="0"/>
              </a:rPr>
              <a:t>Activity wording per block limited to 12 words, including responsible person title.</a:t>
            </a:r>
          </a:p>
          <a:p>
            <a:pPr>
              <a:lnSpc>
                <a:spcPct val="150000"/>
              </a:lnSpc>
              <a:buFont typeface="Arial" pitchFamily="34" charset="0"/>
              <a:buChar char="•"/>
            </a:pPr>
            <a:r>
              <a:rPr lang="en-GB" sz="1800" dirty="0" smtClean="0">
                <a:latin typeface="Calibri" pitchFamily="34" charset="0"/>
                <a:cs typeface="Calibri" pitchFamily="34" charset="0"/>
              </a:rPr>
              <a:t>Responsibility for each activity defined</a:t>
            </a:r>
          </a:p>
          <a:p>
            <a:pPr>
              <a:lnSpc>
                <a:spcPct val="150000"/>
              </a:lnSpc>
              <a:buFont typeface="Arial" pitchFamily="34" charset="0"/>
              <a:buChar char="•"/>
            </a:pPr>
            <a:r>
              <a:rPr lang="en-GB" sz="1800" dirty="0" smtClean="0">
                <a:latin typeface="Calibri" pitchFamily="34" charset="0"/>
                <a:cs typeface="Calibri" pitchFamily="34" charset="0"/>
              </a:rPr>
              <a:t>Each activity block starts with an action verb</a:t>
            </a:r>
          </a:p>
          <a:p>
            <a:pPr>
              <a:lnSpc>
                <a:spcPct val="150000"/>
              </a:lnSpc>
              <a:buFont typeface="Arial" pitchFamily="34" charset="0"/>
              <a:buChar char="•"/>
            </a:pPr>
            <a:r>
              <a:rPr lang="en-GB" sz="1800" dirty="0" smtClean="0">
                <a:latin typeface="Calibri" pitchFamily="34" charset="0"/>
                <a:cs typeface="Calibri" pitchFamily="34" charset="0"/>
              </a:rPr>
              <a:t>Processes converted to web data</a:t>
            </a:r>
          </a:p>
          <a:p>
            <a:pPr>
              <a:lnSpc>
                <a:spcPct val="150000"/>
              </a:lnSpc>
              <a:buFont typeface="Arial" pitchFamily="34" charset="0"/>
              <a:buChar char="•"/>
            </a:pPr>
            <a:r>
              <a:rPr lang="en-GB" sz="1800" dirty="0" smtClean="0">
                <a:latin typeface="Calibri" pitchFamily="34" charset="0"/>
                <a:cs typeface="Calibri" pitchFamily="34" charset="0"/>
              </a:rPr>
              <a:t>Published on website</a:t>
            </a:r>
          </a:p>
          <a:p>
            <a:endParaRPr lang="en-US" sz="1800" i="1" dirty="0" smtClean="0">
              <a:latin typeface="Calibri" pitchFamily="34" charset="0"/>
              <a:cs typeface="Calibri" pitchFamily="34" charset="0"/>
            </a:endParaRPr>
          </a:p>
          <a:p>
            <a:endParaRPr lang="en-US" sz="1800" i="1" dirty="0" smtClean="0">
              <a:latin typeface="Calibri" pitchFamily="34" charset="0"/>
              <a:cs typeface="Calibri" pitchFamily="34" charset="0"/>
            </a:endParaRPr>
          </a:p>
          <a:p>
            <a:endParaRPr lang="en-US" sz="1800" i="1" dirty="0" smtClean="0">
              <a:latin typeface="Calibri" pitchFamily="34" charset="0"/>
              <a:cs typeface="Calibri" pitchFamily="34" charset="0"/>
            </a:endParaRPr>
          </a:p>
          <a:p>
            <a:endParaRPr lang="en-US" sz="1800" dirty="0" smtClean="0"/>
          </a:p>
          <a:p>
            <a:pPr lvl="0"/>
            <a:endParaRPr lang="en-GB" sz="1800" i="1" dirty="0" smtClean="0">
              <a:solidFill>
                <a:srgbClr val="3333CC"/>
              </a:solidFill>
              <a:latin typeface="Calibri" pitchFamily="34" charset="0"/>
              <a:cs typeface="Calibri" pitchFamily="34" charset="0"/>
            </a:endParaRPr>
          </a:p>
          <a:p>
            <a:endParaRPr lang="en-AU" sz="1800" dirty="0" smtClean="0">
              <a:solidFill>
                <a:srgbClr val="3333CC"/>
              </a:solidFill>
              <a:latin typeface="Calibri" pitchFamily="34" charset="0"/>
              <a:cs typeface="Calibri" pitchFamily="34" charset="0"/>
            </a:endParaRPr>
          </a:p>
        </p:txBody>
      </p:sp>
      <p:sp>
        <p:nvSpPr>
          <p:cNvPr id="4" name="Rectangle 3"/>
          <p:cNvSpPr/>
          <p:nvPr/>
        </p:nvSpPr>
        <p:spPr>
          <a:xfrm>
            <a:off x="0" y="0"/>
            <a:ext cx="12192000" cy="584775"/>
          </a:xfrm>
          <a:prstGeom prst="rect">
            <a:avLst/>
          </a:prstGeom>
        </p:spPr>
        <p:txBody>
          <a:bodyPr wrap="square">
            <a:spAutoFit/>
          </a:bodyPr>
          <a:lstStyle/>
          <a:p>
            <a:pPr>
              <a:spcBef>
                <a:spcPct val="50000"/>
              </a:spcBef>
            </a:pPr>
            <a:r>
              <a:rPr lang="en-AU" sz="3200" dirty="0" smtClean="0">
                <a:solidFill>
                  <a:schemeClr val="bg1"/>
                </a:solidFill>
                <a:latin typeface="Calibri" pitchFamily="34" charset="0"/>
                <a:cs typeface="Calibri" pitchFamily="34" charset="0"/>
              </a:rPr>
              <a:t>The Simplification Process</a:t>
            </a:r>
          </a:p>
        </p:txBody>
      </p:sp>
      <p:pic>
        <p:nvPicPr>
          <p:cNvPr id="233474" name="Picture 2"/>
          <p:cNvPicPr>
            <a:picLocks noChangeAspect="1" noChangeArrowheads="1"/>
          </p:cNvPicPr>
          <p:nvPr/>
        </p:nvPicPr>
        <p:blipFill>
          <a:blip r:embed="rId2" cstate="print"/>
          <a:srcRect/>
          <a:stretch>
            <a:fillRect/>
          </a:stretch>
        </p:blipFill>
        <p:spPr bwMode="auto">
          <a:xfrm>
            <a:off x="7440150" y="4437112"/>
            <a:ext cx="3957836" cy="1434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371" y="836713"/>
            <a:ext cx="11329259" cy="6740307"/>
          </a:xfrm>
          <a:prstGeom prst="rect">
            <a:avLst/>
          </a:prstGeom>
        </p:spPr>
        <p:txBody>
          <a:bodyPr wrap="square">
            <a:spAutoFit/>
          </a:bodyPr>
          <a:lstStyle/>
          <a:p>
            <a:r>
              <a:rPr lang="en-US" sz="1800" dirty="0" smtClean="0">
                <a:latin typeface="Calibri" pitchFamily="34" charset="0"/>
              </a:rPr>
              <a:t>Navigation</a:t>
            </a:r>
          </a:p>
          <a:p>
            <a:pPr>
              <a:buFont typeface="Arial" pitchFamily="34" charset="0"/>
              <a:buChar char="•"/>
            </a:pPr>
            <a:r>
              <a:rPr lang="en-US" sz="1800" dirty="0" smtClean="0">
                <a:latin typeface="Calibri" pitchFamily="34" charset="0"/>
              </a:rPr>
              <a:t>To access any part of the HSE MS, move the mouse cursor over the menu at the top. </a:t>
            </a:r>
          </a:p>
          <a:p>
            <a:pPr lvl="1">
              <a:buFont typeface="Arial" pitchFamily="34" charset="0"/>
              <a:buChar char="•"/>
            </a:pPr>
            <a:r>
              <a:rPr lang="en-US" sz="1800" dirty="0" smtClean="0">
                <a:latin typeface="Calibri" pitchFamily="34" charset="0"/>
              </a:rPr>
              <a:t>If a menu item contains a sub-menu, moving the mouse over the item will immediately expand the menu displaying the sub-items. </a:t>
            </a:r>
          </a:p>
          <a:p>
            <a:pPr lvl="1">
              <a:buFont typeface="Arial" pitchFamily="34" charset="0"/>
              <a:buChar char="•"/>
            </a:pPr>
            <a:r>
              <a:rPr lang="en-US" sz="1800" dirty="0" smtClean="0">
                <a:latin typeface="Calibri" pitchFamily="34" charset="0"/>
              </a:rPr>
              <a:t>Any sub-item can then be selected. </a:t>
            </a:r>
          </a:p>
          <a:p>
            <a:endParaRPr lang="en-US" sz="1800" dirty="0" smtClean="0">
              <a:latin typeface="Calibri" pitchFamily="34" charset="0"/>
            </a:endParaRPr>
          </a:p>
          <a:p>
            <a:pPr>
              <a:buFont typeface="Arial" pitchFamily="34" charset="0"/>
              <a:buChar char="•"/>
            </a:pPr>
            <a:r>
              <a:rPr lang="en-US" sz="1800" dirty="0" smtClean="0">
                <a:latin typeface="Calibri" pitchFamily="34" charset="0"/>
              </a:rPr>
              <a:t>When the cursor arrow becomes a </a:t>
            </a:r>
            <a:r>
              <a:rPr lang="en-US" sz="1800" b="1" dirty="0" smtClean="0">
                <a:latin typeface="Calibri" pitchFamily="34" charset="0"/>
              </a:rPr>
              <a:t>HAND then you can click on it</a:t>
            </a:r>
          </a:p>
          <a:p>
            <a:pPr>
              <a:buFont typeface="Arial" pitchFamily="34" charset="0"/>
              <a:buChar char="•"/>
            </a:pPr>
            <a:endParaRPr lang="en-US" sz="1800" b="1" dirty="0" smtClean="0">
              <a:latin typeface="Calibri" pitchFamily="34" charset="0"/>
            </a:endParaRPr>
          </a:p>
          <a:p>
            <a:pPr>
              <a:buFont typeface="Arial" pitchFamily="34" charset="0"/>
              <a:buChar char="•"/>
            </a:pPr>
            <a:r>
              <a:rPr lang="en-US" sz="1800" dirty="0" smtClean="0">
                <a:latin typeface="Calibri" pitchFamily="34" charset="0"/>
              </a:rPr>
              <a:t>The </a:t>
            </a:r>
            <a:r>
              <a:rPr lang="en-US" sz="1800" b="1" dirty="0" smtClean="0">
                <a:latin typeface="Calibri" pitchFamily="34" charset="0"/>
              </a:rPr>
              <a:t>BACK button on the menu bar will take you back to the previous screen</a:t>
            </a:r>
          </a:p>
          <a:p>
            <a:pPr>
              <a:buFont typeface="Arial" pitchFamily="34" charset="0"/>
              <a:buChar char="•"/>
            </a:pPr>
            <a:endParaRPr lang="en-US" sz="1800" b="1" dirty="0" smtClean="0">
              <a:latin typeface="Calibri" pitchFamily="34" charset="0"/>
            </a:endParaRPr>
          </a:p>
          <a:p>
            <a:pPr>
              <a:buFont typeface="Arial" pitchFamily="34" charset="0"/>
              <a:buChar char="•"/>
            </a:pPr>
            <a:r>
              <a:rPr lang="en-US" sz="1800" dirty="0" smtClean="0">
                <a:latin typeface="Calibri" pitchFamily="34" charset="0"/>
              </a:rPr>
              <a:t>To search for any specific top click on the </a:t>
            </a:r>
            <a:r>
              <a:rPr lang="en-US" sz="1800" b="1" dirty="0" smtClean="0">
                <a:latin typeface="Calibri" pitchFamily="34" charset="0"/>
              </a:rPr>
              <a:t>INDEX button in the side menu bar </a:t>
            </a:r>
          </a:p>
          <a:p>
            <a:pPr>
              <a:buFont typeface="Arial" pitchFamily="34" charset="0"/>
              <a:buChar char="•"/>
            </a:pPr>
            <a:endParaRPr lang="en-US" sz="1800" b="1" dirty="0" smtClean="0">
              <a:latin typeface="Calibri" pitchFamily="34" charset="0"/>
            </a:endParaRPr>
          </a:p>
          <a:p>
            <a:pPr>
              <a:buFont typeface="Arial" pitchFamily="34" charset="0"/>
              <a:buChar char="•"/>
            </a:pPr>
            <a:r>
              <a:rPr lang="en-US" sz="1800" dirty="0" smtClean="0">
                <a:latin typeface="Calibri" pitchFamily="34" charset="0"/>
              </a:rPr>
              <a:t>To get to the </a:t>
            </a:r>
            <a:r>
              <a:rPr lang="en-US" sz="1800" b="1" dirty="0" smtClean="0">
                <a:latin typeface="Calibri" pitchFamily="34" charset="0"/>
              </a:rPr>
              <a:t>MAIN SCREEN click on the HOME button in the side menu bar</a:t>
            </a:r>
          </a:p>
          <a:p>
            <a:pPr>
              <a:buFont typeface="Arial" pitchFamily="34" charset="0"/>
              <a:buChar char="•"/>
            </a:pPr>
            <a:endParaRPr lang="en-US" sz="1800" b="1" dirty="0" smtClean="0">
              <a:latin typeface="Calibri" pitchFamily="34" charset="0"/>
            </a:endParaRPr>
          </a:p>
          <a:p>
            <a:pPr>
              <a:buFont typeface="Arial" pitchFamily="34" charset="0"/>
              <a:buChar char="•"/>
            </a:pPr>
            <a:r>
              <a:rPr lang="en-US" sz="1800" dirty="0" smtClean="0">
                <a:latin typeface="Calibri" pitchFamily="34" charset="0"/>
              </a:rPr>
              <a:t>To see more detail on a process flow diagram, click on the </a:t>
            </a:r>
            <a:r>
              <a:rPr lang="en-US" sz="1800" b="1" dirty="0" smtClean="0">
                <a:latin typeface="Calibri" pitchFamily="34" charset="0"/>
              </a:rPr>
              <a:t>BUTTONS alongside the process blocks and text will pop up. Click outside the popup to CLOSE it.</a:t>
            </a:r>
          </a:p>
          <a:p>
            <a:pPr>
              <a:buFont typeface="Arial" pitchFamily="34" charset="0"/>
              <a:buChar char="•"/>
            </a:pPr>
            <a:endParaRPr lang="en-US" sz="1800" b="1" dirty="0" smtClean="0">
              <a:latin typeface="Calibri" pitchFamily="34" charset="0"/>
            </a:endParaRPr>
          </a:p>
          <a:p>
            <a:pPr>
              <a:buFont typeface="Arial" pitchFamily="34" charset="0"/>
              <a:buChar char="•"/>
            </a:pPr>
            <a:r>
              <a:rPr lang="en-US" sz="1800" dirty="0" smtClean="0">
                <a:latin typeface="Calibri" pitchFamily="34" charset="0"/>
              </a:rPr>
              <a:t>To </a:t>
            </a:r>
            <a:r>
              <a:rPr lang="en-US" sz="1800" b="1" dirty="0" smtClean="0">
                <a:latin typeface="Calibri" pitchFamily="34" charset="0"/>
              </a:rPr>
              <a:t>EXIT the system click on FILE and EXIT</a:t>
            </a:r>
            <a:endParaRPr lang="en-GB" sz="1800" dirty="0" smtClean="0">
              <a:latin typeface="Calibri" pitchFamily="34" charset="0"/>
              <a:cs typeface="Calibri" pitchFamily="34" charset="0"/>
            </a:endParaRPr>
          </a:p>
          <a:p>
            <a:endParaRPr lang="en-US" sz="1800" i="1" dirty="0" smtClean="0">
              <a:latin typeface="Calibri" pitchFamily="34" charset="0"/>
              <a:cs typeface="Calibri" pitchFamily="34" charset="0"/>
            </a:endParaRPr>
          </a:p>
          <a:p>
            <a:endParaRPr lang="en-US" sz="1800" i="1" dirty="0" smtClean="0">
              <a:latin typeface="Calibri" pitchFamily="34" charset="0"/>
              <a:cs typeface="Calibri" pitchFamily="34" charset="0"/>
            </a:endParaRPr>
          </a:p>
          <a:p>
            <a:endParaRPr lang="en-US" sz="1800" i="1" dirty="0" smtClean="0">
              <a:latin typeface="Calibri" pitchFamily="34" charset="0"/>
              <a:cs typeface="Calibri" pitchFamily="34" charset="0"/>
            </a:endParaRPr>
          </a:p>
          <a:p>
            <a:endParaRPr lang="en-US" sz="1800" dirty="0" smtClean="0">
              <a:latin typeface="Calibri" pitchFamily="34" charset="0"/>
            </a:endParaRPr>
          </a:p>
          <a:p>
            <a:pPr lvl="0"/>
            <a:endParaRPr lang="en-GB" sz="1800" i="1" dirty="0" smtClean="0">
              <a:solidFill>
                <a:srgbClr val="3333CC"/>
              </a:solidFill>
              <a:latin typeface="Calibri" pitchFamily="34" charset="0"/>
              <a:cs typeface="Calibri" pitchFamily="34" charset="0"/>
            </a:endParaRPr>
          </a:p>
          <a:p>
            <a:endParaRPr lang="en-AU" sz="1800" dirty="0" smtClean="0">
              <a:solidFill>
                <a:srgbClr val="3333CC"/>
              </a:solidFill>
              <a:latin typeface="Calibri" pitchFamily="34" charset="0"/>
              <a:cs typeface="Calibri" pitchFamily="34" charset="0"/>
            </a:endParaRPr>
          </a:p>
        </p:txBody>
      </p:sp>
      <p:sp>
        <p:nvSpPr>
          <p:cNvPr id="4" name="Rectangle 3"/>
          <p:cNvSpPr/>
          <p:nvPr/>
        </p:nvSpPr>
        <p:spPr>
          <a:xfrm>
            <a:off x="0" y="0"/>
            <a:ext cx="12192000" cy="584775"/>
          </a:xfrm>
          <a:prstGeom prst="rect">
            <a:avLst/>
          </a:prstGeom>
        </p:spPr>
        <p:txBody>
          <a:bodyPr wrap="square">
            <a:spAutoFit/>
          </a:bodyPr>
          <a:lstStyle/>
          <a:p>
            <a:pPr>
              <a:spcBef>
                <a:spcPct val="50000"/>
              </a:spcBef>
            </a:pPr>
            <a:r>
              <a:rPr lang="en-AU" sz="3200" dirty="0" smtClean="0">
                <a:solidFill>
                  <a:schemeClr val="bg1"/>
                </a:solidFill>
                <a:latin typeface="Calibri" pitchFamily="34" charset="0"/>
                <a:cs typeface="Calibri" pitchFamily="34" charset="0"/>
              </a:rPr>
              <a:t>How to use the HSE-MS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What’s in and what’s out of the HSE-MS?</a:t>
            </a:r>
          </a:p>
        </p:txBody>
      </p:sp>
      <p:sp>
        <p:nvSpPr>
          <p:cNvPr id="6" name="Rectangle 5"/>
          <p:cNvSpPr/>
          <p:nvPr/>
        </p:nvSpPr>
        <p:spPr>
          <a:xfrm>
            <a:off x="431371" y="980729"/>
            <a:ext cx="11329259" cy="6186309"/>
          </a:xfrm>
          <a:prstGeom prst="rect">
            <a:avLst/>
          </a:prstGeom>
        </p:spPr>
        <p:txBody>
          <a:bodyPr wrap="square">
            <a:spAutoFit/>
          </a:bodyPr>
          <a:lstStyle/>
          <a:p>
            <a:endParaRPr lang="en-AU" i="1" dirty="0" smtClean="0">
              <a:solidFill>
                <a:srgbClr val="3333CC"/>
              </a:solidFill>
              <a:latin typeface="Calibri" pitchFamily="34" charset="0"/>
              <a:cs typeface="Calibri" pitchFamily="34" charset="0"/>
            </a:endParaRPr>
          </a:p>
          <a:p>
            <a:r>
              <a:rPr lang="en-AU" i="1" dirty="0" smtClean="0">
                <a:solidFill>
                  <a:srgbClr val="3333CC"/>
                </a:solidFill>
                <a:latin typeface="Calibri" pitchFamily="34" charset="0"/>
                <a:cs typeface="Calibri" pitchFamily="34" charset="0"/>
              </a:rPr>
              <a:t>In the HSE MS</a:t>
            </a:r>
          </a:p>
          <a:p>
            <a:endParaRPr lang="en-AU" i="1" dirty="0" smtClean="0">
              <a:solidFill>
                <a:srgbClr val="3333CC"/>
              </a:solidFill>
              <a:latin typeface="Calibri" pitchFamily="34" charset="0"/>
              <a:cs typeface="Calibri" pitchFamily="34" charset="0"/>
            </a:endParaRPr>
          </a:p>
          <a:p>
            <a:endParaRPr lang="en-AU" dirty="0" smtClean="0">
              <a:latin typeface="Calibri" pitchFamily="34" charset="0"/>
              <a:cs typeface="Calibri" pitchFamily="34" charset="0"/>
            </a:endParaRPr>
          </a:p>
          <a:p>
            <a:r>
              <a:rPr lang="en-AU" dirty="0" smtClean="0">
                <a:latin typeface="Calibri" pitchFamily="34" charset="0"/>
                <a:cs typeface="Calibri" pitchFamily="34" charset="0"/>
              </a:rPr>
              <a:t>1. </a:t>
            </a:r>
            <a:r>
              <a:rPr lang="en-AU" dirty="0" smtClean="0">
                <a:solidFill>
                  <a:srgbClr val="FF0000"/>
                </a:solidFill>
                <a:latin typeface="Calibri" pitchFamily="34" charset="0"/>
                <a:cs typeface="Calibri" pitchFamily="34" charset="0"/>
              </a:rPr>
              <a:t>Process flow diagrams  replace</a:t>
            </a:r>
            <a:r>
              <a:rPr lang="en-AU" dirty="0" smtClean="0">
                <a:latin typeface="Calibri" pitchFamily="34" charset="0"/>
                <a:cs typeface="Calibri" pitchFamily="34" charset="0"/>
              </a:rPr>
              <a:t> procedures. These define </a:t>
            </a:r>
            <a:r>
              <a:rPr lang="en-US" dirty="0" smtClean="0">
                <a:latin typeface="Calibri" pitchFamily="34" charset="0"/>
                <a:cs typeface="Calibri" pitchFamily="34" charset="0"/>
              </a:rPr>
              <a:t>the steps of an </a:t>
            </a:r>
            <a:r>
              <a:rPr lang="en-US" dirty="0" smtClean="0">
                <a:solidFill>
                  <a:srgbClr val="C00000"/>
                </a:solidFill>
                <a:latin typeface="Calibri" pitchFamily="34" charset="0"/>
                <a:cs typeface="Calibri" pitchFamily="34" charset="0"/>
              </a:rPr>
              <a:t>act</a:t>
            </a:r>
            <a:r>
              <a:rPr lang="en-US" i="1" dirty="0" smtClean="0">
                <a:solidFill>
                  <a:srgbClr val="C00000"/>
                </a:solidFill>
                <a:latin typeface="Calibri" pitchFamily="34" charset="0"/>
                <a:cs typeface="Calibri" pitchFamily="34" charset="0"/>
              </a:rPr>
              <a:t>ivity or task. They define the </a:t>
            </a:r>
            <a:r>
              <a:rPr lang="en-US" i="1" dirty="0" smtClean="0">
                <a:latin typeface="Calibri" pitchFamily="34" charset="0"/>
                <a:cs typeface="Calibri" pitchFamily="34" charset="0"/>
              </a:rPr>
              <a:t>Why, What Who, Where When and How. </a:t>
            </a:r>
            <a:r>
              <a:rPr lang="en-US" i="1" dirty="0" smtClean="0">
                <a:solidFill>
                  <a:srgbClr val="3333CC"/>
                </a:solidFill>
                <a:latin typeface="Calibri" pitchFamily="34" charset="0"/>
                <a:cs typeface="Calibri" pitchFamily="34" charset="0"/>
              </a:rPr>
              <a:t>Example: The Steps to be followed in getting PTW approval for welding a pipeline</a:t>
            </a:r>
          </a:p>
          <a:p>
            <a:endParaRPr lang="en-AU" dirty="0" smtClean="0">
              <a:latin typeface="Calibri" pitchFamily="34" charset="0"/>
              <a:cs typeface="Calibri" pitchFamily="34" charset="0"/>
            </a:endParaRPr>
          </a:p>
          <a:p>
            <a:r>
              <a:rPr lang="en-AU" dirty="0" smtClean="0">
                <a:latin typeface="Calibri" pitchFamily="34" charset="0"/>
                <a:cs typeface="Calibri" pitchFamily="34" charset="0"/>
              </a:rPr>
              <a:t>2. </a:t>
            </a:r>
            <a:r>
              <a:rPr lang="en-AU" dirty="0" smtClean="0">
                <a:solidFill>
                  <a:srgbClr val="FF0000"/>
                </a:solidFill>
                <a:latin typeface="Calibri" pitchFamily="34" charset="0"/>
                <a:cs typeface="Calibri" pitchFamily="34" charset="0"/>
              </a:rPr>
              <a:t>Specifications</a:t>
            </a:r>
            <a:r>
              <a:rPr lang="en-AU" dirty="0" smtClean="0">
                <a:latin typeface="Calibri" pitchFamily="34" charset="0"/>
                <a:cs typeface="Calibri" pitchFamily="34" charset="0"/>
              </a:rPr>
              <a:t> are kept in the Corporate Management System (CMS) and are linked where required. Specifications  describe </a:t>
            </a:r>
            <a:r>
              <a:rPr lang="en-US" i="1" dirty="0" smtClean="0">
                <a:latin typeface="Calibri" pitchFamily="34" charset="0"/>
                <a:cs typeface="Calibri" pitchFamily="34" charset="0"/>
              </a:rPr>
              <a:t>measurable  criteria </a:t>
            </a:r>
            <a:r>
              <a:rPr lang="en-US" i="1" dirty="0" smtClean="0">
                <a:solidFill>
                  <a:srgbClr val="C00000"/>
                </a:solidFill>
                <a:latin typeface="Calibri" pitchFamily="34" charset="0"/>
                <a:cs typeface="Calibri" pitchFamily="34" charset="0"/>
              </a:rPr>
              <a:t>(how many / how much) </a:t>
            </a:r>
            <a:r>
              <a:rPr lang="en-US" i="1" dirty="0" smtClean="0">
                <a:solidFill>
                  <a:srgbClr val="3333CC"/>
                </a:solidFill>
                <a:latin typeface="Calibri" pitchFamily="34" charset="0"/>
                <a:cs typeface="Calibri" pitchFamily="34" charset="0"/>
              </a:rPr>
              <a:t>Example: SP-2000  vehicle requirements</a:t>
            </a:r>
            <a:endParaRPr lang="en-US" i="1" dirty="0" smtClean="0">
              <a:latin typeface="Calibri" pitchFamily="34" charset="0"/>
              <a:cs typeface="Calibri" pitchFamily="34" charset="0"/>
            </a:endParaRPr>
          </a:p>
          <a:p>
            <a:endParaRPr lang="en-US" i="1" dirty="0" smtClean="0">
              <a:solidFill>
                <a:srgbClr val="3333CC"/>
              </a:solidFill>
              <a:latin typeface="Calibri" pitchFamily="34" charset="0"/>
              <a:cs typeface="Calibri" pitchFamily="34" charset="0"/>
            </a:endParaRPr>
          </a:p>
          <a:p>
            <a:r>
              <a:rPr lang="en-US" dirty="0" smtClean="0">
                <a:latin typeface="Calibri" pitchFamily="34" charset="0"/>
                <a:cs typeface="Calibri" pitchFamily="34" charset="0"/>
              </a:rPr>
              <a:t>3. Supporting documentation. </a:t>
            </a:r>
            <a:r>
              <a:rPr lang="en-US" i="1" dirty="0" smtClean="0">
                <a:solidFill>
                  <a:srgbClr val="3333CC"/>
                </a:solidFill>
                <a:latin typeface="Calibri" pitchFamily="34" charset="0"/>
                <a:cs typeface="Calibri" pitchFamily="34" charset="0"/>
              </a:rPr>
              <a:t>Example:  Checklists, templates, Reference documents,  Legal requirements, Forms.</a:t>
            </a:r>
          </a:p>
          <a:p>
            <a:endParaRPr lang="en-US" i="1" dirty="0" smtClean="0">
              <a:solidFill>
                <a:srgbClr val="3333CC"/>
              </a:solidFill>
              <a:latin typeface="Calibri" pitchFamily="34" charset="0"/>
              <a:cs typeface="Calibri" pitchFamily="34" charset="0"/>
            </a:endParaRPr>
          </a:p>
          <a:p>
            <a:endParaRPr lang="en-US" i="1" dirty="0" smtClean="0">
              <a:solidFill>
                <a:srgbClr val="3333CC"/>
              </a:solidFill>
              <a:latin typeface="Calibri" pitchFamily="34" charset="0"/>
              <a:cs typeface="Calibri" pitchFamily="34" charset="0"/>
            </a:endParaRPr>
          </a:p>
          <a:p>
            <a:r>
              <a:rPr lang="en-US" i="1" dirty="0" smtClean="0">
                <a:solidFill>
                  <a:srgbClr val="3333CC"/>
                </a:solidFill>
                <a:latin typeface="Calibri" pitchFamily="34" charset="0"/>
                <a:cs typeface="Calibri" pitchFamily="34" charset="0"/>
              </a:rPr>
              <a:t>OUT of the HSE MS</a:t>
            </a:r>
          </a:p>
          <a:p>
            <a:endParaRPr lang="en-US" i="1" dirty="0" smtClean="0">
              <a:solidFill>
                <a:srgbClr val="3333CC"/>
              </a:solidFill>
              <a:latin typeface="Calibri" pitchFamily="34" charset="0"/>
              <a:cs typeface="Calibri" pitchFamily="34" charset="0"/>
            </a:endParaRPr>
          </a:p>
          <a:p>
            <a:endParaRPr lang="en-US" i="1" dirty="0" smtClean="0">
              <a:solidFill>
                <a:srgbClr val="3333CC"/>
              </a:solidFill>
              <a:latin typeface="Calibri" pitchFamily="34" charset="0"/>
              <a:cs typeface="Calibri" pitchFamily="34" charset="0"/>
            </a:endParaRPr>
          </a:p>
          <a:p>
            <a:pPr marL="342900" indent="-342900">
              <a:buAutoNum type="arabicPeriod" startAt="4"/>
            </a:pPr>
            <a:r>
              <a:rPr lang="en-AU" dirty="0" smtClean="0">
                <a:latin typeface="Calibri" pitchFamily="34" charset="0"/>
                <a:cs typeface="Calibri" pitchFamily="34" charset="0"/>
              </a:rPr>
              <a:t>Old style Procedures.  These are replaced by Process Flow Diagrams </a:t>
            </a:r>
          </a:p>
          <a:p>
            <a:pPr marL="342900" indent="-342900">
              <a:buAutoNum type="arabicPeriod" startAt="4"/>
            </a:pPr>
            <a:endParaRPr lang="en-AU" dirty="0" smtClean="0">
              <a:latin typeface="Calibri" pitchFamily="34" charset="0"/>
              <a:cs typeface="Calibri" pitchFamily="34" charset="0"/>
            </a:endParaRPr>
          </a:p>
          <a:p>
            <a:pPr marL="342900" indent="-342900">
              <a:buAutoNum type="arabicPeriod" startAt="4"/>
            </a:pPr>
            <a:r>
              <a:rPr lang="en-AU" dirty="0" smtClean="0">
                <a:latin typeface="Calibri" pitchFamily="34" charset="0"/>
                <a:cs typeface="Calibri" pitchFamily="34" charset="0"/>
              </a:rPr>
              <a:t>Guidelines:  Process flows are clear enough. There is no longer a need for guidelines.  </a:t>
            </a:r>
          </a:p>
          <a:p>
            <a:endParaRPr lang="en-US" i="1" dirty="0" smtClean="0">
              <a:solidFill>
                <a:srgbClr val="3333CC"/>
              </a:solidFill>
              <a:latin typeface="Calibri" pitchFamily="34" charset="0"/>
              <a:cs typeface="Calibri" pitchFamily="34" charset="0"/>
            </a:endParaRPr>
          </a:p>
          <a:p>
            <a:endParaRPr lang="en-AU" dirty="0" smtClean="0">
              <a:solidFill>
                <a:srgbClr val="3333CC"/>
              </a:solidFill>
              <a:latin typeface="Calibri" pitchFamily="34" charset="0"/>
              <a:cs typeface="Calibri" pitchFamily="34" charset="0"/>
            </a:endParaRPr>
          </a:p>
          <a:p>
            <a:endParaRPr lang="en-US" dirty="0" smtClean="0">
              <a:latin typeface="Arial Narrow" pitchFamily="34" charset="0"/>
            </a:endParaRPr>
          </a:p>
        </p:txBody>
      </p:sp>
      <p:sp>
        <p:nvSpPr>
          <p:cNvPr id="7" name="Left Arrow 6"/>
          <p:cNvSpPr/>
          <p:nvPr/>
        </p:nvSpPr>
        <p:spPr bwMode="auto">
          <a:xfrm flipH="1">
            <a:off x="2360427" y="4008483"/>
            <a:ext cx="4561367" cy="1329070"/>
          </a:xfrm>
          <a:prstGeom prst="leftArrow">
            <a:avLst/>
          </a:prstGeom>
          <a:solidFill>
            <a:srgbClr val="FF0000"/>
          </a:solidFill>
          <a:ln w="9525"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1" hangingPunct="1"/>
            <a:endParaRPr lang="en-US" sz="1400" b="1" i="1" dirty="0" smtClean="0">
              <a:solidFill>
                <a:schemeClr val="bg1"/>
              </a:solidFill>
              <a:latin typeface="Univers 45 Light" pitchFamily="2" charset="0"/>
              <a:cs typeface="Arial" charset="0"/>
            </a:endParaRPr>
          </a:p>
          <a:p>
            <a:pPr algn="r" eaLnBrk="1" hangingPunct="1"/>
            <a:r>
              <a:rPr lang="en-US" sz="1400" b="1" i="1" dirty="0" smtClean="0">
                <a:solidFill>
                  <a:schemeClr val="bg1"/>
                </a:solidFill>
                <a:latin typeface="Univers 45 Light" pitchFamily="2" charset="0"/>
                <a:cs typeface="Arial" charset="0"/>
              </a:rPr>
              <a:t>70 - 80 % of the document </a:t>
            </a:r>
          </a:p>
          <a:p>
            <a:pPr algn="r" eaLnBrk="1" hangingPunct="1"/>
            <a:r>
              <a:rPr lang="en-US" sz="1400" b="1" i="1" dirty="0" smtClean="0">
                <a:solidFill>
                  <a:schemeClr val="bg1"/>
                </a:solidFill>
                <a:latin typeface="Univers 45 Light" pitchFamily="2" charset="0"/>
                <a:cs typeface="Arial" charset="0"/>
              </a:rPr>
              <a:t>was not addressing the activities </a:t>
            </a:r>
            <a:br>
              <a:rPr lang="en-US" sz="1400" b="1" i="1" dirty="0" smtClean="0">
                <a:solidFill>
                  <a:schemeClr val="bg1"/>
                </a:solidFill>
                <a:latin typeface="Univers 45 Light" pitchFamily="2" charset="0"/>
                <a:cs typeface="Arial" charset="0"/>
              </a:rPr>
            </a:br>
            <a:r>
              <a:rPr lang="en-US" sz="1400" b="1" i="1" dirty="0" smtClean="0">
                <a:solidFill>
                  <a:schemeClr val="bg1"/>
                </a:solidFill>
                <a:latin typeface="Univers 45 Light" pitchFamily="2" charset="0"/>
                <a:cs typeface="Arial" charset="0"/>
              </a:rPr>
              <a:t>involved NOT IN HSE-MS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rgbClr val="007833"/>
              </a:solidFill>
              <a:effectLst/>
              <a:latin typeface="Univers 45 Light" pitchFamily="2" charset="0"/>
              <a:cs typeface="Arial" charset="0"/>
            </a:endParaRPr>
          </a:p>
        </p:txBody>
      </p:sp>
      <p:sp>
        <p:nvSpPr>
          <p:cNvPr id="8" name="Left Arrow 7"/>
          <p:cNvSpPr/>
          <p:nvPr/>
        </p:nvSpPr>
        <p:spPr bwMode="auto">
          <a:xfrm>
            <a:off x="2042705" y="723010"/>
            <a:ext cx="4900288" cy="1231283"/>
          </a:xfrm>
          <a:prstGeom prst="leftArrow">
            <a:avLst/>
          </a:prstGeom>
          <a:solidFill>
            <a:schemeClr val="tx2"/>
          </a:solidFill>
          <a:ln w="9525" cap="flat" cmpd="sng" algn="ctr">
            <a:solidFill>
              <a:schemeClr val="bg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1" hangingPunct="1"/>
            <a:endParaRPr lang="en-US" sz="1400" b="1" i="1" dirty="0" smtClean="0">
              <a:solidFill>
                <a:schemeClr val="bg1"/>
              </a:solidFill>
              <a:latin typeface="Univers 45 Light" pitchFamily="2" charset="0"/>
              <a:cs typeface="Arial" charset="0"/>
            </a:endParaRPr>
          </a:p>
          <a:p>
            <a:pPr algn="ctr" eaLnBrk="1" hangingPunct="1"/>
            <a:r>
              <a:rPr lang="en-US" sz="1400" b="1" i="1" dirty="0" smtClean="0">
                <a:solidFill>
                  <a:schemeClr val="bg1"/>
                </a:solidFill>
                <a:latin typeface="Univers 45 Light" pitchFamily="2" charset="0"/>
                <a:cs typeface="Arial" charset="0"/>
              </a:rPr>
              <a:t>20-30% </a:t>
            </a:r>
          </a:p>
          <a:p>
            <a:pPr algn="ctr" eaLnBrk="1" hangingPunct="1"/>
            <a:r>
              <a:rPr lang="en-US" sz="1400" b="1" i="1" dirty="0" smtClean="0">
                <a:solidFill>
                  <a:schemeClr val="bg1"/>
                </a:solidFill>
                <a:latin typeface="Univers 45 Light" pitchFamily="2" charset="0"/>
                <a:cs typeface="Arial" charset="0"/>
              </a:rPr>
              <a:t>This is the part that matters!!!</a:t>
            </a:r>
          </a:p>
          <a:p>
            <a:pPr algn="ctr" eaLnBrk="1" hangingPunct="1"/>
            <a:r>
              <a:rPr lang="en-US" sz="1400" b="1" i="1" dirty="0" smtClean="0">
                <a:solidFill>
                  <a:schemeClr val="bg1"/>
                </a:solidFill>
                <a:latin typeface="Univers 45 Light" pitchFamily="2" charset="0"/>
                <a:cs typeface="Arial" charset="0"/>
              </a:rPr>
              <a:t>In HSE_MS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rgbClr val="007833"/>
              </a:solidFill>
              <a:effectLst/>
              <a:latin typeface="Univers 45 Light" pitchFamily="2" charset="0"/>
              <a:cs typeface="Arial" charset="0"/>
            </a:endParaRPr>
          </a:p>
        </p:txBody>
      </p:sp>
      <p:pic>
        <p:nvPicPr>
          <p:cNvPr id="6147" name="Picture 3"/>
          <p:cNvPicPr>
            <a:picLocks noChangeAspect="1" noChangeArrowheads="1"/>
          </p:cNvPicPr>
          <p:nvPr/>
        </p:nvPicPr>
        <p:blipFill>
          <a:blip r:embed="rId3" cstate="print"/>
          <a:srcRect/>
          <a:stretch>
            <a:fillRect/>
          </a:stretch>
        </p:blipFill>
        <p:spPr bwMode="auto">
          <a:xfrm>
            <a:off x="7581901" y="776938"/>
            <a:ext cx="2628899" cy="12333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blinds(horizontal)">
                                      <p:cBhvr>
                                        <p:cTn id="10" dur="500"/>
                                        <p:tgtEl>
                                          <p:spTgt spid="6">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blinds(horizontal)">
                                      <p:cBhvr>
                                        <p:cTn id="13" dur="500"/>
                                        <p:tgtEl>
                                          <p:spTgt spid="6">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11" end="11"/>
                                            </p:txEl>
                                          </p:spTgt>
                                        </p:tgtEl>
                                        <p:attrNameLst>
                                          <p:attrName>style.visibility</p:attrName>
                                        </p:attrNameLst>
                                      </p:cBhvr>
                                      <p:to>
                                        <p:strVal val="visible"/>
                                      </p:to>
                                    </p:set>
                                    <p:animEffect transition="in" filter="blinds(horizontal)">
                                      <p:cBhvr>
                                        <p:cTn id="18" dur="500"/>
                                        <p:tgtEl>
                                          <p:spTgt spid="6">
                                            <p:txEl>
                                              <p:pRg st="11" end="1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14" end="14"/>
                                            </p:txEl>
                                          </p:spTgt>
                                        </p:tgtEl>
                                        <p:attrNameLst>
                                          <p:attrName>style.visibility</p:attrName>
                                        </p:attrNameLst>
                                      </p:cBhvr>
                                      <p:to>
                                        <p:strVal val="visible"/>
                                      </p:to>
                                    </p:set>
                                    <p:animEffect transition="in" filter="blinds(horizontal)">
                                      <p:cBhvr>
                                        <p:cTn id="24" dur="500"/>
                                        <p:tgtEl>
                                          <p:spTgt spid="6">
                                            <p:txEl>
                                              <p:pRg st="14" end="1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16" end="16"/>
                                            </p:txEl>
                                          </p:spTgt>
                                        </p:tgtEl>
                                        <p:attrNameLst>
                                          <p:attrName>style.visibility</p:attrName>
                                        </p:attrNameLst>
                                      </p:cBhvr>
                                      <p:to>
                                        <p:strVal val="visible"/>
                                      </p:to>
                                    </p:set>
                                    <p:animEffect transition="in" filter="blinds(horizontal)">
                                      <p:cBhvr>
                                        <p:cTn id="27"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908720"/>
            <a:ext cx="11233248" cy="3170099"/>
          </a:xfrm>
          <a:prstGeom prst="rect">
            <a:avLst/>
          </a:prstGeom>
          <a:noFill/>
        </p:spPr>
        <p:txBody>
          <a:bodyPr wrap="square" rtlCol="0">
            <a:spAutoFit/>
          </a:bodyPr>
          <a:lstStyle/>
          <a:p>
            <a:pPr>
              <a:buFont typeface="Arial" pitchFamily="34" charset="0"/>
              <a:buChar char="•"/>
            </a:pPr>
            <a:r>
              <a:rPr lang="en-US" sz="2000" dirty="0" smtClean="0">
                <a:latin typeface="Calibri" pitchFamily="34" charset="0"/>
                <a:cs typeface="Calibri" pitchFamily="34" charset="0"/>
              </a:rPr>
              <a:t>PDO personnel access from the Intranet. Intranet users have direct access to all documents.</a:t>
            </a:r>
          </a:p>
          <a:p>
            <a:pPr>
              <a:buFont typeface="Arial" pitchFamily="34" charset="0"/>
              <a:buChar char="•"/>
            </a:pPr>
            <a:endParaRPr lang="en-US" sz="2000" dirty="0" smtClean="0">
              <a:latin typeface="Calibri" pitchFamily="34" charset="0"/>
              <a:cs typeface="Calibri" pitchFamily="34" charset="0"/>
            </a:endParaRPr>
          </a:p>
          <a:p>
            <a:pPr>
              <a:buFont typeface="Arial" pitchFamily="34" charset="0"/>
              <a:buChar char="•"/>
            </a:pPr>
            <a:r>
              <a:rPr lang="en-US" sz="2000" dirty="0" smtClean="0">
                <a:latin typeface="Calibri" pitchFamily="34" charset="0"/>
                <a:cs typeface="Calibri" pitchFamily="34" charset="0"/>
              </a:rPr>
              <a:t>Contractors access from the internet. If a document is “Restricted” </a:t>
            </a:r>
            <a:r>
              <a:rPr lang="en-US" sz="2000" i="1" dirty="0" smtClean="0">
                <a:solidFill>
                  <a:srgbClr val="FF0000"/>
                </a:solidFill>
                <a:latin typeface="Calibri" pitchFamily="34" charset="0"/>
                <a:cs typeface="Calibri" pitchFamily="34" charset="0"/>
              </a:rPr>
              <a:t>A message stating “document unavailable” will appear on screen) and access is then via </a:t>
            </a:r>
            <a:r>
              <a:rPr lang="en-US" sz="2000" dirty="0" smtClean="0">
                <a:latin typeface="Calibri" pitchFamily="34" charset="0"/>
                <a:cs typeface="Calibri" pitchFamily="34" charset="0"/>
              </a:rPr>
              <a:t>Contract Holders.</a:t>
            </a:r>
          </a:p>
          <a:p>
            <a:pPr>
              <a:buFont typeface="Arial" pitchFamily="34" charset="0"/>
              <a:buChar char="•"/>
            </a:pPr>
            <a:endParaRPr lang="en-US" sz="2000" i="1" dirty="0" smtClean="0">
              <a:solidFill>
                <a:srgbClr val="FF0000"/>
              </a:solidFill>
              <a:latin typeface="Calibri" pitchFamily="34" charset="0"/>
              <a:cs typeface="Calibri" pitchFamily="34" charset="0"/>
            </a:endParaRPr>
          </a:p>
          <a:p>
            <a:pPr>
              <a:buFont typeface="Arial" pitchFamily="34" charset="0"/>
              <a:buChar char="•"/>
            </a:pPr>
            <a:r>
              <a:rPr lang="en-US" sz="2000" dirty="0" smtClean="0">
                <a:latin typeface="Calibri" pitchFamily="34" charset="0"/>
                <a:cs typeface="Calibri" pitchFamily="34" charset="0"/>
              </a:rPr>
              <a:t>HSE-MS is centrally coordinated for change management.</a:t>
            </a:r>
          </a:p>
          <a:p>
            <a:pPr>
              <a:buFont typeface="Arial" pitchFamily="34" charset="0"/>
              <a:buChar char="•"/>
            </a:pPr>
            <a:r>
              <a:rPr lang="en-US" sz="2000" dirty="0" smtClean="0">
                <a:latin typeface="Calibri" pitchFamily="34" charset="0"/>
                <a:cs typeface="Calibri" pitchFamily="34" charset="0"/>
              </a:rPr>
              <a:t>Compliance to the HSE-MS is not negotiable!</a:t>
            </a:r>
          </a:p>
          <a:p>
            <a:pPr>
              <a:buFont typeface="Arial" pitchFamily="34" charset="0"/>
              <a:buChar char="•"/>
            </a:pPr>
            <a:endParaRPr lang="en-US" sz="2000" dirty="0" smtClean="0">
              <a:latin typeface="Calibri" pitchFamily="34" charset="0"/>
              <a:cs typeface="Calibri" pitchFamily="34" charset="0"/>
            </a:endParaRPr>
          </a:p>
          <a:p>
            <a:pPr>
              <a:buFont typeface="Arial" pitchFamily="34" charset="0"/>
              <a:buChar char="•"/>
            </a:pPr>
            <a:r>
              <a:rPr lang="en-US" sz="2000" dirty="0" smtClean="0">
                <a:latin typeface="Calibri" pitchFamily="34" charset="0"/>
                <a:cs typeface="Calibri" pitchFamily="34" charset="0"/>
              </a:rPr>
              <a:t>Version control information on each page?</a:t>
            </a:r>
          </a:p>
          <a:p>
            <a:endParaRPr lang="en-GB" sz="2000" dirty="0">
              <a:latin typeface="Calibri" pitchFamily="34" charset="0"/>
              <a:cs typeface="Calibri" pitchFamily="34" charset="0"/>
            </a:endParaRPr>
          </a:p>
        </p:txBody>
      </p:sp>
      <p:sp>
        <p:nvSpPr>
          <p:cNvPr id="5" name="Title 1"/>
          <p:cNvSpPr>
            <a:spLocks noGrp="1"/>
          </p:cNvSpPr>
          <p:nvPr>
            <p:ph type="title"/>
          </p:nvPr>
        </p:nvSpPr>
        <p:spPr>
          <a:xfrm>
            <a:off x="10160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How is the HSE-MS controlled?</a:t>
            </a:r>
          </a:p>
        </p:txBody>
      </p:sp>
      <p:pic>
        <p:nvPicPr>
          <p:cNvPr id="239617" name="Picture 1"/>
          <p:cNvPicPr>
            <a:picLocks noChangeAspect="1" noChangeArrowheads="1"/>
          </p:cNvPicPr>
          <p:nvPr/>
        </p:nvPicPr>
        <p:blipFill>
          <a:blip r:embed="rId3" cstate="print"/>
          <a:srcRect/>
          <a:stretch>
            <a:fillRect/>
          </a:stretch>
        </p:blipFill>
        <p:spPr bwMode="auto">
          <a:xfrm>
            <a:off x="0" y="4276325"/>
            <a:ext cx="11274987" cy="481529"/>
          </a:xfrm>
          <a:prstGeom prst="rect">
            <a:avLst/>
          </a:prstGeom>
          <a:noFill/>
          <a:ln w="9525">
            <a:noFill/>
            <a:miter lim="800000"/>
            <a:headEnd/>
            <a:tailEnd/>
          </a:ln>
        </p:spPr>
      </p:pic>
      <p:pic>
        <p:nvPicPr>
          <p:cNvPr id="239618" name="Picture 2"/>
          <p:cNvPicPr>
            <a:picLocks noChangeAspect="1" noChangeArrowheads="1"/>
          </p:cNvPicPr>
          <p:nvPr/>
        </p:nvPicPr>
        <p:blipFill>
          <a:blip r:embed="rId4" cstate="print"/>
          <a:srcRect/>
          <a:stretch>
            <a:fillRect/>
          </a:stretch>
        </p:blipFill>
        <p:spPr bwMode="auto">
          <a:xfrm>
            <a:off x="602764" y="4815820"/>
            <a:ext cx="9893300" cy="609600"/>
          </a:xfrm>
          <a:prstGeom prst="rect">
            <a:avLst/>
          </a:prstGeom>
          <a:noFill/>
          <a:ln w="9525">
            <a:noFill/>
            <a:miter lim="800000"/>
            <a:headEnd/>
            <a:tailEnd/>
          </a:ln>
        </p:spPr>
      </p:pic>
      <p:sp>
        <p:nvSpPr>
          <p:cNvPr id="8" name="Oval 7"/>
          <p:cNvSpPr/>
          <p:nvPr/>
        </p:nvSpPr>
        <p:spPr>
          <a:xfrm>
            <a:off x="8155169" y="4093536"/>
            <a:ext cx="1850066" cy="797442"/>
          </a:xfrm>
          <a:prstGeom prst="ellipse">
            <a:avLst/>
          </a:prstGeom>
          <a:noFill/>
          <a:ln>
            <a:solidFill>
              <a:srgbClr val="FF0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cxnSp>
        <p:nvCxnSpPr>
          <p:cNvPr id="10" name="Straight Arrow Connector 9"/>
          <p:cNvCxnSpPr/>
          <p:nvPr/>
        </p:nvCxnSpPr>
        <p:spPr>
          <a:xfrm>
            <a:off x="4933507" y="3551274"/>
            <a:ext cx="3327991" cy="648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cstate="print"/>
          <a:srcRect/>
          <a:stretch>
            <a:fillRect/>
          </a:stretch>
        </p:blipFill>
        <p:spPr bwMode="auto">
          <a:xfrm>
            <a:off x="8420100" y="2324099"/>
            <a:ext cx="2677886" cy="1171575"/>
          </a:xfrm>
          <a:prstGeom prst="rect">
            <a:avLst/>
          </a:prstGeom>
          <a:noFill/>
          <a:ln w="9525">
            <a:noFill/>
            <a:miter lim="800000"/>
            <a:headEnd/>
            <a:tailEnd/>
          </a:ln>
        </p:spPr>
      </p:pic>
      <p:cxnSp>
        <p:nvCxnSpPr>
          <p:cNvPr id="9" name="Straight Arrow Connector 8"/>
          <p:cNvCxnSpPr/>
          <p:nvPr/>
        </p:nvCxnSpPr>
        <p:spPr>
          <a:xfrm flipV="1">
            <a:off x="9296400" y="3533776"/>
            <a:ext cx="180975" cy="5524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heckerboard(across)">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908720"/>
            <a:ext cx="11233248" cy="4093428"/>
          </a:xfrm>
          <a:prstGeom prst="rect">
            <a:avLst/>
          </a:prstGeom>
          <a:noFill/>
        </p:spPr>
        <p:txBody>
          <a:bodyPr wrap="square" rtlCol="0">
            <a:spAutoFit/>
          </a:bodyPr>
          <a:lstStyle/>
          <a:p>
            <a:pPr>
              <a:buFont typeface="Arial" pitchFamily="34" charset="0"/>
              <a:buChar char="•"/>
            </a:pPr>
            <a:r>
              <a:rPr lang="en-US" sz="2000" dirty="0" smtClean="0">
                <a:latin typeface="Calibri" pitchFamily="34" charset="0"/>
                <a:cs typeface="Calibri" pitchFamily="34" charset="0"/>
              </a:rPr>
              <a:t>Always available on website (Electronically)</a:t>
            </a:r>
          </a:p>
          <a:p>
            <a:pPr>
              <a:buFont typeface="Arial" pitchFamily="34" charset="0"/>
              <a:buChar char="•"/>
            </a:pPr>
            <a:r>
              <a:rPr lang="en-US" sz="2000" dirty="0" smtClean="0">
                <a:latin typeface="Calibri" pitchFamily="34" charset="0"/>
                <a:cs typeface="Calibri" pitchFamily="34" charset="0"/>
              </a:rPr>
              <a:t>Always current: As changes are approved, they are published.</a:t>
            </a:r>
          </a:p>
          <a:p>
            <a:pPr>
              <a:buFont typeface="Arial" pitchFamily="34" charset="0"/>
              <a:buChar char="•"/>
            </a:pPr>
            <a:endParaRPr lang="en-US" sz="2000" dirty="0" smtClean="0">
              <a:latin typeface="Calibri" pitchFamily="34" charset="0"/>
              <a:cs typeface="Calibri" pitchFamily="34" charset="0"/>
            </a:endParaRPr>
          </a:p>
          <a:p>
            <a:pPr lvl="1">
              <a:buFont typeface="Arial" pitchFamily="34" charset="0"/>
              <a:buChar char="•"/>
            </a:pPr>
            <a:r>
              <a:rPr lang="en-US" sz="2000" dirty="0" smtClean="0">
                <a:latin typeface="Calibri" pitchFamily="34" charset="0"/>
                <a:cs typeface="Calibri" pitchFamily="34" charset="0"/>
              </a:rPr>
              <a:t>PDO personnel access from the Intranet.</a:t>
            </a:r>
          </a:p>
          <a:p>
            <a:pPr lvl="1">
              <a:buFont typeface="Arial" pitchFamily="34" charset="0"/>
              <a:buChar char="•"/>
            </a:pPr>
            <a:r>
              <a:rPr lang="en-US" sz="2000" dirty="0" smtClean="0">
                <a:latin typeface="Calibri" pitchFamily="34" charset="0"/>
                <a:cs typeface="Calibri" pitchFamily="34" charset="0"/>
              </a:rPr>
              <a:t>Contractors access from the internet.</a:t>
            </a:r>
          </a:p>
          <a:p>
            <a:pPr>
              <a:buFont typeface="Arial" pitchFamily="34" charset="0"/>
              <a:buChar char="•"/>
            </a:pPr>
            <a:endParaRPr lang="en-US" sz="2000" dirty="0" smtClean="0">
              <a:latin typeface="Calibri" pitchFamily="34" charset="0"/>
              <a:cs typeface="Calibri" pitchFamily="34" charset="0"/>
            </a:endParaRPr>
          </a:p>
          <a:p>
            <a:pPr>
              <a:buFont typeface="Arial" pitchFamily="34" charset="0"/>
              <a:buChar char="•"/>
            </a:pPr>
            <a:r>
              <a:rPr lang="en-US" sz="2000" b="1" dirty="0" smtClean="0">
                <a:latin typeface="Calibri" pitchFamily="34" charset="0"/>
                <a:cs typeface="Calibri" pitchFamily="34" charset="0"/>
              </a:rPr>
              <a:t>No hard copies printed for distribution!</a:t>
            </a:r>
          </a:p>
          <a:p>
            <a:endParaRPr lang="en-US" sz="2000" dirty="0" smtClean="0">
              <a:latin typeface="Calibri" pitchFamily="34" charset="0"/>
              <a:cs typeface="Calibri" pitchFamily="34" charset="0"/>
            </a:endParaRPr>
          </a:p>
          <a:p>
            <a:pPr>
              <a:buFont typeface="Arial" pitchFamily="34" charset="0"/>
              <a:buChar char="•"/>
            </a:pPr>
            <a:r>
              <a:rPr lang="en-US" sz="2000" dirty="0" smtClean="0">
                <a:solidFill>
                  <a:srgbClr val="FF0000"/>
                </a:solidFill>
                <a:latin typeface="Calibri" pitchFamily="34" charset="0"/>
                <a:cs typeface="Calibri" pitchFamily="34" charset="0"/>
              </a:rPr>
              <a:t>NB: Working copies are only valid for 1 day</a:t>
            </a:r>
          </a:p>
          <a:p>
            <a:pPr lvl="1">
              <a:buFont typeface="Arial" pitchFamily="34" charset="0"/>
              <a:buChar char="•"/>
            </a:pPr>
            <a:r>
              <a:rPr lang="en-US" sz="2000" dirty="0" smtClean="0">
                <a:solidFill>
                  <a:srgbClr val="FF0000"/>
                </a:solidFill>
                <a:latin typeface="Calibri" pitchFamily="34" charset="0"/>
                <a:cs typeface="Calibri" pitchFamily="34" charset="0"/>
              </a:rPr>
              <a:t>BUT ONLY IF THE PERSON PRINTING THEM SIGNS AND DATES THE COPY MANUALLY</a:t>
            </a:r>
          </a:p>
          <a:p>
            <a:pPr lvl="1">
              <a:buFont typeface="Arial" pitchFamily="34" charset="0"/>
              <a:buChar char="•"/>
            </a:pPr>
            <a:r>
              <a:rPr lang="en-US" sz="2000" dirty="0" smtClean="0">
                <a:solidFill>
                  <a:srgbClr val="FF0000"/>
                </a:solidFill>
                <a:latin typeface="Calibri" pitchFamily="34" charset="0"/>
                <a:cs typeface="Calibri" pitchFamily="34" charset="0"/>
              </a:rPr>
              <a:t>AND RE-SIGNS IT IF THEY USE IT AGAIN ON ANOTHER DAY!!</a:t>
            </a:r>
          </a:p>
          <a:p>
            <a:pPr lvl="1">
              <a:buFont typeface="Arial" pitchFamily="34" charset="0"/>
              <a:buChar char="•"/>
            </a:pPr>
            <a:r>
              <a:rPr lang="en-US" sz="2000" dirty="0" smtClean="0">
                <a:latin typeface="Calibri" pitchFamily="34" charset="0"/>
                <a:cs typeface="Calibri" pitchFamily="34" charset="0"/>
              </a:rPr>
              <a:t>Undated copies, or copies older than 1 day are uncontrolled.</a:t>
            </a:r>
          </a:p>
          <a:p>
            <a:pPr lvl="1"/>
            <a:endParaRPr lang="en-US" sz="2000" dirty="0" smtClean="0">
              <a:solidFill>
                <a:srgbClr val="FF0000"/>
              </a:solidFill>
              <a:latin typeface="Calibri" pitchFamily="34" charset="0"/>
              <a:cs typeface="Calibri" pitchFamily="34" charset="0"/>
            </a:endParaRPr>
          </a:p>
        </p:txBody>
      </p:sp>
      <p:sp>
        <p:nvSpPr>
          <p:cNvPr id="5" name="Title 1"/>
          <p:cNvSpPr>
            <a:spLocks noGrp="1"/>
          </p:cNvSpPr>
          <p:nvPr>
            <p:ph type="title"/>
          </p:nvPr>
        </p:nvSpPr>
        <p:spPr>
          <a:xfrm>
            <a:off x="10160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How is the HSE-MS controlled?</a:t>
            </a:r>
          </a:p>
        </p:txBody>
      </p:sp>
      <p:pic>
        <p:nvPicPr>
          <p:cNvPr id="239617" name="Picture 1"/>
          <p:cNvPicPr>
            <a:picLocks noChangeAspect="1" noChangeArrowheads="1"/>
          </p:cNvPicPr>
          <p:nvPr/>
        </p:nvPicPr>
        <p:blipFill>
          <a:blip r:embed="rId2" cstate="print"/>
          <a:srcRect/>
          <a:stretch>
            <a:fillRect/>
          </a:stretch>
        </p:blipFill>
        <p:spPr bwMode="auto">
          <a:xfrm>
            <a:off x="191386" y="4712278"/>
            <a:ext cx="11274987" cy="481529"/>
          </a:xfrm>
          <a:prstGeom prst="rect">
            <a:avLst/>
          </a:prstGeom>
          <a:noFill/>
          <a:ln w="9525">
            <a:noFill/>
            <a:miter lim="800000"/>
            <a:headEnd/>
            <a:tailEnd/>
          </a:ln>
        </p:spPr>
      </p:pic>
      <p:pic>
        <p:nvPicPr>
          <p:cNvPr id="239618" name="Picture 2"/>
          <p:cNvPicPr>
            <a:picLocks noChangeAspect="1" noChangeArrowheads="1"/>
          </p:cNvPicPr>
          <p:nvPr/>
        </p:nvPicPr>
        <p:blipFill>
          <a:blip r:embed="rId3" cstate="print"/>
          <a:srcRect/>
          <a:stretch>
            <a:fillRect/>
          </a:stretch>
        </p:blipFill>
        <p:spPr bwMode="auto">
          <a:xfrm>
            <a:off x="740987" y="5145447"/>
            <a:ext cx="98933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blinds(horizontal)">
                                      <p:cBhvr>
                                        <p:cTn id="7" dur="500"/>
                                        <p:tgtEl>
                                          <p:spTgt spid="4">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blinds(horizontal)">
                                      <p:cBhvr>
                                        <p:cTn id="10" dur="500"/>
                                        <p:tgtEl>
                                          <p:spTgt spid="4">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Effect transition="in" filter="blinds(horizontal)">
                                      <p:cBhvr>
                                        <p:cTn id="13" dur="500"/>
                                        <p:tgtEl>
                                          <p:spTgt spid="4">
                                            <p:txEl>
                                              <p:pRg st="10" end="1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blinds(horizontal)">
                                      <p:cBhvr>
                                        <p:cTn id="1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1371" y="836712"/>
            <a:ext cx="11329259" cy="4493538"/>
          </a:xfrm>
          <a:prstGeom prst="rect">
            <a:avLst/>
          </a:prstGeom>
        </p:spPr>
        <p:txBody>
          <a:bodyPr wrap="square">
            <a:spAutoFit/>
          </a:bodyPr>
          <a:lstStyle/>
          <a:p>
            <a:r>
              <a:rPr lang="en-US" sz="1800" dirty="0" smtClean="0">
                <a:latin typeface="Calibri" pitchFamily="34" charset="0"/>
                <a:cs typeface="Calibri" pitchFamily="34" charset="0"/>
              </a:rPr>
              <a:t>For PDO Employees, there is a link on the HSE website. This link will open the simplified HSE MS.</a:t>
            </a:r>
          </a:p>
          <a:p>
            <a:pPr algn="ctr"/>
            <a:endParaRPr lang="en-US" sz="1800" dirty="0" smtClean="0">
              <a:latin typeface="Calibri" pitchFamily="34" charset="0"/>
              <a:cs typeface="Calibri" pitchFamily="34" charset="0"/>
              <a:hlinkClick r:id="rId2"/>
            </a:endParaRPr>
          </a:p>
          <a:p>
            <a:pPr algn="ctr"/>
            <a:r>
              <a:rPr lang="en-US" sz="1800" dirty="0" smtClean="0">
                <a:latin typeface="Calibri" pitchFamily="34" charset="0"/>
                <a:cs typeface="Calibri" pitchFamily="34" charset="0"/>
                <a:hlinkClick r:id="rId2"/>
              </a:rPr>
              <a:t>http://pdointernet/hseforcontractors/Index.aspx</a:t>
            </a: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For contractors there is a link on the HSE for Contractors website.  This link will open the simplified HSE MS.</a:t>
            </a:r>
          </a:p>
          <a:p>
            <a:endParaRPr lang="en-US" sz="1800" dirty="0" smtClean="0">
              <a:latin typeface="Calibri" pitchFamily="34" charset="0"/>
              <a:cs typeface="Calibri" pitchFamily="34" charset="0"/>
            </a:endParaRPr>
          </a:p>
          <a:p>
            <a:pPr algn="ctr"/>
            <a:r>
              <a:rPr lang="en-US" sz="1800" dirty="0" smtClean="0">
                <a:latin typeface="Calibri" pitchFamily="34" charset="0"/>
                <a:cs typeface="Calibri" pitchFamily="34" charset="0"/>
                <a:hlinkClick r:id="rId2"/>
              </a:rPr>
              <a:t>http://www.pdo.co.om/hseforcontractors/Index.aspx</a:t>
            </a:r>
            <a:endParaRPr lang="en-US" sz="1800" dirty="0" smtClean="0">
              <a:latin typeface="Calibri" pitchFamily="34" charset="0"/>
              <a:cs typeface="Calibri" pitchFamily="34" charset="0"/>
            </a:endParaRPr>
          </a:p>
          <a:p>
            <a:pPr algn="ctr"/>
            <a:endParaRPr lang="en-US" sz="1800" dirty="0" smtClean="0">
              <a:latin typeface="Calibri" pitchFamily="34" charset="0"/>
              <a:cs typeface="Calibri" pitchFamily="34" charset="0"/>
            </a:endParaRPr>
          </a:p>
          <a:p>
            <a:pPr algn="ctr"/>
            <a:endParaRPr lang="en-US" sz="1800" dirty="0" smtClean="0">
              <a:latin typeface="Calibri" pitchFamily="34" charset="0"/>
              <a:cs typeface="Calibri" pitchFamily="34" charset="0"/>
            </a:endParaRPr>
          </a:p>
          <a:p>
            <a:pPr algn="ctr"/>
            <a:r>
              <a:rPr lang="en-US" sz="1800" b="1" dirty="0" smtClean="0">
                <a:solidFill>
                  <a:srgbClr val="FF0000"/>
                </a:solidFill>
                <a:latin typeface="Calibri" pitchFamily="34" charset="0"/>
                <a:cs typeface="Calibri" pitchFamily="34" charset="0"/>
              </a:rPr>
              <a:t>The current procedures will remain available until 30 June 2018.</a:t>
            </a:r>
          </a:p>
          <a:p>
            <a:pPr algn="ctr"/>
            <a:r>
              <a:rPr lang="en-US" sz="1800" b="1" dirty="0" smtClean="0">
                <a:solidFill>
                  <a:srgbClr val="FF0000"/>
                </a:solidFill>
                <a:latin typeface="Calibri" pitchFamily="34" charset="0"/>
                <a:cs typeface="Calibri" pitchFamily="34" charset="0"/>
              </a:rPr>
              <a:t>All users of the HSE MS to access and use the simplified HSE MS. </a:t>
            </a:r>
          </a:p>
          <a:p>
            <a:pPr algn="ctr"/>
            <a:endParaRPr lang="en-US" sz="1800" dirty="0" smtClean="0">
              <a:latin typeface="Calibri" pitchFamily="34" charset="0"/>
              <a:cs typeface="Calibri" pitchFamily="34" charset="0"/>
            </a:endParaRPr>
          </a:p>
          <a:p>
            <a:pPr algn="ctr"/>
            <a:r>
              <a:rPr lang="en-US" sz="1800" dirty="0" smtClean="0">
                <a:latin typeface="Calibri" pitchFamily="34" charset="0"/>
                <a:cs typeface="Calibri" pitchFamily="34" charset="0"/>
              </a:rPr>
              <a:t>If you experience problems with the site, or find errors with links, or errors with some of the processes, you are requested to report these to the Document controller using the link on the website. </a:t>
            </a:r>
          </a:p>
          <a:p>
            <a:pPr algn="ctr"/>
            <a:r>
              <a:rPr lang="en-US" sz="1800" dirty="0" smtClean="0">
                <a:latin typeface="Calibri" pitchFamily="34" charset="0"/>
                <a:cs typeface="Calibri" pitchFamily="34" charset="0"/>
              </a:rPr>
              <a:t/>
            </a:r>
            <a:br>
              <a:rPr lang="en-US" sz="1800" dirty="0" smtClean="0">
                <a:latin typeface="Calibri" pitchFamily="34" charset="0"/>
                <a:cs typeface="Calibri" pitchFamily="34" charset="0"/>
              </a:rPr>
            </a:br>
            <a:endParaRPr lang="en-US" sz="1600" dirty="0" smtClean="0">
              <a:latin typeface="Arial Narrow" pitchFamily="34" charset="0"/>
            </a:endParaRPr>
          </a:p>
        </p:txBody>
      </p:sp>
      <p:sp>
        <p:nvSpPr>
          <p:cNvPr id="7" name="Title 1"/>
          <p:cNvSpPr>
            <a:spLocks noGrp="1"/>
          </p:cNvSpPr>
          <p:nvPr>
            <p:ph type="title"/>
          </p:nvPr>
        </p:nvSpPr>
        <p:spPr>
          <a:xfrm>
            <a:off x="101600" y="38100"/>
            <a:ext cx="10363200" cy="654596"/>
          </a:xfrm>
        </p:spPr>
        <p:txBody>
          <a:bodyPr anchor="ctr"/>
          <a:lstStyle/>
          <a:p>
            <a:pPr algn="l">
              <a:spcBef>
                <a:spcPct val="50000"/>
              </a:spcBef>
            </a:pPr>
            <a:r>
              <a:rPr lang="en-US" sz="3200" kern="1200" dirty="0" smtClean="0">
                <a:solidFill>
                  <a:schemeClr val="bg1"/>
                </a:solidFill>
                <a:latin typeface="Calibri" pitchFamily="34" charset="0"/>
                <a:ea typeface="+mn-ea"/>
                <a:cs typeface="Calibri" pitchFamily="34" charset="0"/>
              </a:rPr>
              <a:t>Where do you find the HSE-MS? (Contractors)</a:t>
            </a:r>
          </a:p>
        </p:txBody>
      </p:sp>
      <p:pic>
        <p:nvPicPr>
          <p:cNvPr id="3074" name="Picture 2"/>
          <p:cNvPicPr>
            <a:picLocks noChangeAspect="1" noChangeArrowheads="1"/>
          </p:cNvPicPr>
          <p:nvPr/>
        </p:nvPicPr>
        <p:blipFill>
          <a:blip r:embed="rId3" cstate="print"/>
          <a:srcRect/>
          <a:stretch>
            <a:fillRect/>
          </a:stretch>
        </p:blipFill>
        <p:spPr bwMode="auto">
          <a:xfrm>
            <a:off x="2257425" y="5295900"/>
            <a:ext cx="1905000" cy="74295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5993038" y="4747825"/>
            <a:ext cx="5609566" cy="2110175"/>
          </a:xfrm>
          <a:prstGeom prst="rect">
            <a:avLst/>
          </a:prstGeom>
          <a:noFill/>
          <a:ln w="9525">
            <a:noFill/>
            <a:miter lim="800000"/>
            <a:headEnd/>
            <a:tailEnd/>
          </a:ln>
        </p:spPr>
      </p:pic>
      <p:cxnSp>
        <p:nvCxnSpPr>
          <p:cNvPr id="5" name="Straight Arrow Connector 4"/>
          <p:cNvCxnSpPr/>
          <p:nvPr/>
        </p:nvCxnSpPr>
        <p:spPr>
          <a:xfrm flipH="1" flipV="1">
            <a:off x="4219575" y="5676900"/>
            <a:ext cx="6391275" cy="685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linds(horizontal)">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ln>
          <a:noFill/>
        </a:ln>
        <a:effectLst/>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271642DB10B84186AE3F42E893AD95" ma:contentTypeVersion="4" ma:contentTypeDescription="Create a new document." ma:contentTypeScope="" ma:versionID="5cc8dc3e33664f9498cc2357a2c0dad9">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04124fd72fb23383ffd9ae33b9d6db0f"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8867FE-F0A0-41C7-B044-3C7F865A1FA0}"/>
</file>

<file path=customXml/itemProps2.xml><?xml version="1.0" encoding="utf-8"?>
<ds:datastoreItem xmlns:ds="http://schemas.openxmlformats.org/officeDocument/2006/customXml" ds:itemID="{0FCE349E-8C68-4C9E-857C-EA7008F14FC8}"/>
</file>

<file path=customXml/itemProps3.xml><?xml version="1.0" encoding="utf-8"?>
<ds:datastoreItem xmlns:ds="http://schemas.openxmlformats.org/officeDocument/2006/customXml" ds:itemID="{D1622C0C-19A7-430F-9920-C786B9FE2032}"/>
</file>

<file path=docProps/app.xml><?xml version="1.0" encoding="utf-8"?>
<Properties xmlns="http://schemas.openxmlformats.org/officeDocument/2006/extended-properties" xmlns:vt="http://schemas.openxmlformats.org/officeDocument/2006/docPropsVTypes">
  <TotalTime>2319</TotalTime>
  <Words>1610</Words>
  <Application>Microsoft Office PowerPoint</Application>
  <PresentationFormat>Custom</PresentationFormat>
  <Paragraphs>280</Paragraphs>
  <Slides>59</Slides>
  <Notes>7</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1_Office Theme</vt:lpstr>
      <vt:lpstr>Slide 1</vt:lpstr>
      <vt:lpstr>Health, Safety &amp; Environmental Management System 2018</vt:lpstr>
      <vt:lpstr>Health, Safety &amp; Environmental Management System (HSE MS) Guide</vt:lpstr>
      <vt:lpstr>What is PDO’s HSE-MS?  </vt:lpstr>
      <vt:lpstr>Why was the HSE-MS simplified?</vt:lpstr>
      <vt:lpstr>What’s in and what’s out of the HSE-MS?</vt:lpstr>
      <vt:lpstr>How is the HSE-MS controlled?</vt:lpstr>
      <vt:lpstr>How is the HSE-MS controlled?</vt:lpstr>
      <vt:lpstr>Where do you find the HSE-MS? (Contractors)</vt:lpstr>
      <vt:lpstr>Where do you find the HSE-MS? (PDO)</vt:lpstr>
      <vt:lpstr>Where do you find the HSE-MS? (PDO)</vt:lpstr>
      <vt:lpstr>Where do you find the HSE-MS? (Contractors)</vt:lpstr>
      <vt:lpstr>Slide 13</vt:lpstr>
      <vt:lpstr>Slide 14</vt:lpstr>
      <vt:lpstr>Slide 15</vt:lpstr>
      <vt:lpstr>Slide 16</vt:lpstr>
      <vt:lpstr>Slide 17</vt:lpstr>
      <vt:lpstr>Slide 18</vt:lpstr>
      <vt:lpstr>Slide 19</vt:lpstr>
      <vt:lpstr>Slide 20</vt:lpstr>
      <vt:lpstr>PR-1418 Example 1:  Team selection</vt:lpstr>
      <vt:lpstr>Slide 22</vt:lpstr>
      <vt:lpstr>PR-1418 Example 2: Investigation</vt:lpstr>
      <vt:lpstr>Slide 24</vt:lpstr>
      <vt:lpstr>ISO 45001: 2017 Elements (Occupational Health &amp; Safety Environment)</vt:lpstr>
      <vt:lpstr>Slide 26</vt:lpstr>
      <vt:lpstr>Slide 27</vt:lpstr>
      <vt:lpstr>ISO 14001: 2015 Elements (Environment)</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Petroleum Development Oman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Audit Status - HSE</dc:title>
  <dc:creator>Barwani, Farhat IAM10</dc:creator>
  <cp:lastModifiedBy>mu58787</cp:lastModifiedBy>
  <cp:revision>170</cp:revision>
  <dcterms:created xsi:type="dcterms:W3CDTF">2018-02-05T04:36:37Z</dcterms:created>
  <dcterms:modified xsi:type="dcterms:W3CDTF">2018-10-01T09:30:03Z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0x0101002D271642DB10B84186AE3F42E893AD95</vt:lpwstr>
  </property>
</Properties>
</file>