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86" r:id="rId2"/>
    <p:sldId id="275"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2" autoAdjust="0"/>
  </p:normalViewPr>
  <p:slideViewPr>
    <p:cSldViewPr>
      <p:cViewPr>
        <p:scale>
          <a:sx n="91" d="100"/>
          <a:sy n="91" d="100"/>
        </p:scale>
        <p:origin x="-1133" y="38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3"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source=images&amp;cd=&amp;cad=rja&amp;docid=SH1DWzyYZPBSTM&amp;tbnid=eP1JhfE9GSHYZM:&amp;ved=0CAUQjRw&amp;url=http://automiddleeast.com/2012/08/29/news/misc-news/oman-road-accident-fatalities-on-the-rise&amp;ei=FJC1UaZHyrDQBf7igegE&amp;bvm=bv.47534661,d.d2k&amp;psig=AFQjCNHS63MLfaGdZQFIGWO3WNjr_AdrJA&amp;ust=1370939772077981"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486400" cy="4431983"/>
          </a:xfrm>
          <a:prstGeom prst="rect">
            <a:avLst/>
          </a:prstGeom>
          <a:noFill/>
          <a:ln w="19050">
            <a:noFill/>
            <a:miter lim="800000"/>
            <a:headEnd/>
            <a:tailEnd/>
          </a:ln>
        </p:spPr>
        <p:txBody>
          <a:bodyPr wrap="square">
            <a:spAutoFit/>
          </a:bodyPr>
          <a:lstStyle/>
          <a:p>
            <a:pPr marL="114300" indent="-114300" algn="just">
              <a:defRPr/>
            </a:pPr>
            <a:r>
              <a:rPr lang="en-GB" sz="1600" b="1" dirty="0" smtClean="0">
                <a:latin typeface="Calibri" pitchFamily="34" charset="0"/>
                <a:cs typeface="Calibri" pitchFamily="34" charset="0"/>
              </a:rPr>
              <a:t>Date</a:t>
            </a:r>
            <a:r>
              <a:rPr lang="en-GB" sz="1600" b="1" dirty="0">
                <a:latin typeface="Calibri" pitchFamily="34" charset="0"/>
                <a:cs typeface="Calibri" pitchFamily="34" charset="0"/>
              </a:rPr>
              <a:t> </a:t>
            </a:r>
            <a:r>
              <a:rPr lang="en-GB" sz="1600" b="1" dirty="0" smtClean="0">
                <a:latin typeface="Calibri" pitchFamily="34" charset="0"/>
                <a:cs typeface="Calibri" pitchFamily="34" charset="0"/>
              </a:rPr>
              <a:t>: 18.03.2013</a:t>
            </a:r>
            <a:r>
              <a:rPr lang="en-US" sz="1600" b="1" dirty="0" smtClean="0">
                <a:latin typeface="Calibri" pitchFamily="34" charset="0"/>
                <a:cs typeface="Calibri" pitchFamily="34" charset="0"/>
              </a:rPr>
              <a:t>   Lorry breaks high voltage pole</a:t>
            </a:r>
            <a:endParaRPr lang="en-US" sz="1600" b="1" dirty="0">
              <a:latin typeface="Calibri" pitchFamily="34" charset="0"/>
              <a:cs typeface="Calibri" pitchFamily="34" charset="0"/>
            </a:endParaRPr>
          </a:p>
          <a:p>
            <a:pPr marL="114300" indent="-114300" algn="just">
              <a:defRPr/>
            </a:pPr>
            <a:endParaRPr lang="en-US" sz="1300" b="1" dirty="0">
              <a:solidFill>
                <a:srgbClr val="FF0000"/>
              </a:solidFill>
              <a:latin typeface="Calibri" pitchFamily="34" charset="0"/>
              <a:cs typeface="Calibri" pitchFamily="34" charset="0"/>
            </a:endParaRPr>
          </a:p>
          <a:p>
            <a:pPr marL="114300" indent="-114300" algn="just">
              <a:defRPr/>
            </a:pPr>
            <a:r>
              <a:rPr lang="en-US" sz="1800" b="1" dirty="0">
                <a:solidFill>
                  <a:srgbClr val="FF0000"/>
                </a:solidFill>
                <a:latin typeface="Calibri" pitchFamily="34" charset="0"/>
                <a:cs typeface="Calibri" pitchFamily="34" charset="0"/>
              </a:rPr>
              <a:t>What happened?</a:t>
            </a:r>
            <a:endParaRPr lang="en-US" sz="1800" dirty="0">
              <a:solidFill>
                <a:srgbClr val="FF0000"/>
              </a:solidFill>
              <a:latin typeface="Calibri" pitchFamily="34" charset="0"/>
              <a:cs typeface="Calibri" pitchFamily="34" charset="0"/>
            </a:endParaRPr>
          </a:p>
          <a:p>
            <a:pPr algn="just" eaLnBrk="1" hangingPunct="1">
              <a:defRPr/>
            </a:pPr>
            <a:r>
              <a:rPr lang="en-US" sz="1400" dirty="0" smtClean="0">
                <a:solidFill>
                  <a:srgbClr val="000000"/>
                </a:solidFill>
                <a:latin typeface="Calibri" pitchFamily="34" charset="0"/>
                <a:cs typeface="Calibri" pitchFamily="34" charset="0"/>
              </a:rPr>
              <a:t>A HGV driver driving a loaded 40 </a:t>
            </a:r>
            <a:r>
              <a:rPr lang="en-US" sz="1400" dirty="0" err="1" smtClean="0">
                <a:solidFill>
                  <a:srgbClr val="000000"/>
                </a:solidFill>
                <a:latin typeface="Calibri" pitchFamily="34" charset="0"/>
                <a:cs typeface="Calibri" pitchFamily="34" charset="0"/>
              </a:rPr>
              <a:t>tonne</a:t>
            </a:r>
            <a:r>
              <a:rPr lang="en-US" sz="1400" dirty="0" smtClean="0">
                <a:solidFill>
                  <a:srgbClr val="000000"/>
                </a:solidFill>
                <a:latin typeface="Calibri" pitchFamily="34" charset="0"/>
                <a:cs typeface="Calibri" pitchFamily="34" charset="0"/>
              </a:rPr>
              <a:t> articulated lorry decided to deviate from the planned route to meet up with his </a:t>
            </a:r>
            <a:r>
              <a:rPr lang="en-US" sz="1400" dirty="0">
                <a:solidFill>
                  <a:srgbClr val="000000"/>
                </a:solidFill>
                <a:latin typeface="Calibri" pitchFamily="34" charset="0"/>
                <a:cs typeface="Calibri" pitchFamily="34" charset="0"/>
              </a:rPr>
              <a:t>friend </a:t>
            </a:r>
            <a:r>
              <a:rPr lang="en-US" sz="1400" dirty="0" smtClean="0">
                <a:solidFill>
                  <a:srgbClr val="000000"/>
                </a:solidFill>
                <a:latin typeface="Calibri" pitchFamily="34" charset="0"/>
                <a:cs typeface="Calibri" pitchFamily="34" charset="0"/>
              </a:rPr>
              <a:t>for personnel reasons. In doing so he had to turn near to a wooden pole carrying a 33 </a:t>
            </a:r>
            <a:r>
              <a:rPr lang="en-US" sz="1400" dirty="0">
                <a:solidFill>
                  <a:srgbClr val="000000"/>
                </a:solidFill>
                <a:latin typeface="Calibri" pitchFamily="34" charset="0"/>
                <a:cs typeface="Calibri" pitchFamily="34" charset="0"/>
              </a:rPr>
              <a:t>KV </a:t>
            </a:r>
            <a:r>
              <a:rPr lang="en-US" sz="1400" dirty="0" smtClean="0">
                <a:solidFill>
                  <a:srgbClr val="000000"/>
                </a:solidFill>
                <a:latin typeface="Calibri" pitchFamily="34" charset="0"/>
                <a:cs typeface="Calibri" pitchFamily="34" charset="0"/>
              </a:rPr>
              <a:t>overhead line </a:t>
            </a:r>
            <a:r>
              <a:rPr lang="en-US" sz="1400" dirty="0">
                <a:solidFill>
                  <a:srgbClr val="000000"/>
                </a:solidFill>
                <a:latin typeface="Calibri" pitchFamily="34" charset="0"/>
                <a:cs typeface="Calibri" pitchFamily="34" charset="0"/>
              </a:rPr>
              <a:t>pole and a stay </a:t>
            </a:r>
            <a:r>
              <a:rPr lang="en-US" sz="1400" dirty="0" smtClean="0">
                <a:solidFill>
                  <a:srgbClr val="000000"/>
                </a:solidFill>
                <a:latin typeface="Calibri" pitchFamily="34" charset="0"/>
                <a:cs typeface="Calibri" pitchFamily="34" charset="0"/>
              </a:rPr>
              <a:t>wire. As he made the turn the stay wire holding up the pole became snagged between his cab and the trailer. The driver reversed to  release the wire however this increased the tension and the wire pulled on the pole and it snapped falling on the trailer.  There were no injuries but the  </a:t>
            </a:r>
            <a:r>
              <a:rPr lang="en-US" sz="1400" dirty="0">
                <a:solidFill>
                  <a:srgbClr val="000000"/>
                </a:solidFill>
                <a:latin typeface="Calibri" pitchFamily="34" charset="0"/>
                <a:cs typeface="Calibri" pitchFamily="34" charset="0"/>
              </a:rPr>
              <a:t>power supply </a:t>
            </a:r>
            <a:r>
              <a:rPr lang="en-US" sz="1400" dirty="0" smtClean="0">
                <a:solidFill>
                  <a:srgbClr val="000000"/>
                </a:solidFill>
                <a:latin typeface="Calibri" pitchFamily="34" charset="0"/>
                <a:cs typeface="Calibri" pitchFamily="34" charset="0"/>
              </a:rPr>
              <a:t>to </a:t>
            </a:r>
            <a:r>
              <a:rPr lang="en-US" sz="1400" dirty="0">
                <a:solidFill>
                  <a:srgbClr val="000000"/>
                </a:solidFill>
                <a:latin typeface="Calibri" pitchFamily="34" charset="0"/>
                <a:cs typeface="Calibri" pitchFamily="34" charset="0"/>
              </a:rPr>
              <a:t>the camp area was </a:t>
            </a:r>
            <a:r>
              <a:rPr lang="en-US" sz="1400" dirty="0" smtClean="0">
                <a:solidFill>
                  <a:srgbClr val="000000"/>
                </a:solidFill>
                <a:latin typeface="Calibri" pitchFamily="34" charset="0"/>
                <a:cs typeface="Calibri" pitchFamily="34" charset="0"/>
              </a:rPr>
              <a:t>cut off disrupted, pole destroyed and  trailer damaged. </a:t>
            </a:r>
            <a:endParaRPr lang="en-US" sz="1400" dirty="0">
              <a:solidFill>
                <a:srgbClr val="000000"/>
              </a:solidFill>
              <a:latin typeface="Calibri" pitchFamily="34" charset="0"/>
              <a:cs typeface="Calibri" pitchFamily="34" charset="0"/>
            </a:endParaRPr>
          </a:p>
          <a:p>
            <a:pPr marL="342900" indent="-342900" algn="just" eaLnBrk="1" hangingPunct="1">
              <a:defRPr/>
            </a:pPr>
            <a:endParaRPr lang="en-US" sz="700" dirty="0">
              <a:solidFill>
                <a:srgbClr val="000000"/>
              </a:solidFill>
              <a:latin typeface="Calibri" pitchFamily="34" charset="0"/>
              <a:cs typeface="Calibri" pitchFamily="34" charset="0"/>
            </a:endParaRPr>
          </a:p>
          <a:p>
            <a:pPr marL="114300" indent="-114300" algn="just">
              <a:defRPr/>
            </a:pPr>
            <a:r>
              <a:rPr lang="en-US" sz="1800" b="1" dirty="0">
                <a:solidFill>
                  <a:srgbClr val="333399"/>
                </a:solidFill>
                <a:latin typeface="Calibri" pitchFamily="34" charset="0"/>
                <a:cs typeface="Calibri" pitchFamily="34" charset="0"/>
              </a:rPr>
              <a:t>Your learning from this incident</a:t>
            </a:r>
            <a:r>
              <a:rPr lang="en-US" sz="1800" b="1" dirty="0" smtClean="0">
                <a:solidFill>
                  <a:srgbClr val="333399"/>
                </a:solidFill>
                <a:latin typeface="Calibri" pitchFamily="34" charset="0"/>
                <a:cs typeface="Calibri" pitchFamily="34" charset="0"/>
              </a:rPr>
              <a:t>..</a:t>
            </a:r>
            <a:endParaRPr lang="en-US" sz="1100" dirty="0" smtClean="0">
              <a:latin typeface="Calibri" pitchFamily="34" charset="0"/>
              <a:cs typeface="Calibri" pitchFamily="34" charset="0"/>
            </a:endParaRPr>
          </a:p>
          <a:p>
            <a:pPr algn="just">
              <a:lnSpc>
                <a:spcPct val="150000"/>
              </a:lnSpc>
              <a:buFont typeface="Wingdings" pitchFamily="2" charset="2"/>
              <a:buChar char="§"/>
              <a:tabLst>
                <a:tab pos="287338" algn="l"/>
              </a:tabLst>
            </a:pPr>
            <a:r>
              <a:rPr lang="en-US" sz="1100" dirty="0" smtClean="0">
                <a:latin typeface="Calibri" pitchFamily="34" charset="0"/>
                <a:cs typeface="Calibri" pitchFamily="34" charset="0"/>
              </a:rPr>
              <a:t>  </a:t>
            </a:r>
            <a:r>
              <a:rPr lang="en-US" sz="1400" dirty="0" smtClean="0">
                <a:latin typeface="Calibri" pitchFamily="34" charset="0"/>
                <a:cs typeface="Calibri" pitchFamily="34" charset="0"/>
              </a:rPr>
              <a:t>Works vehicles are not to be used for personal use.</a:t>
            </a:r>
          </a:p>
          <a:p>
            <a:pPr algn="just">
              <a:lnSpc>
                <a:spcPct val="150000"/>
              </a:lnSpc>
              <a:buFont typeface="Wingdings" pitchFamily="2" charset="2"/>
              <a:buChar char="§"/>
              <a:tabLst>
                <a:tab pos="287338" algn="l"/>
              </a:tabLst>
            </a:pPr>
            <a:r>
              <a:rPr lang="en-US" sz="1400" dirty="0" smtClean="0">
                <a:latin typeface="Calibri" pitchFamily="34" charset="0"/>
                <a:cs typeface="Calibri" pitchFamily="34" charset="0"/>
              </a:rPr>
              <a:t>  Deviating from your route can lead to unforeseen hazards</a:t>
            </a:r>
            <a:r>
              <a:rPr lang="en-GB" sz="1400" dirty="0" smtClean="0">
                <a:latin typeface="Calibri" pitchFamily="34" charset="0"/>
                <a:cs typeface="Calibri" pitchFamily="34" charset="0"/>
              </a:rPr>
              <a:t> </a:t>
            </a:r>
          </a:p>
          <a:p>
            <a:pPr algn="just">
              <a:lnSpc>
                <a:spcPct val="150000"/>
              </a:lnSpc>
              <a:buFont typeface="Wingdings" pitchFamily="2" charset="2"/>
              <a:buChar char="§"/>
              <a:tabLst>
                <a:tab pos="287338" algn="l"/>
              </a:tabLst>
            </a:pPr>
            <a:r>
              <a:rPr lang="en-GB" sz="1400" dirty="0" smtClean="0">
                <a:latin typeface="Calibri" pitchFamily="34" charset="0"/>
                <a:cs typeface="Calibri" pitchFamily="34" charset="0"/>
              </a:rPr>
              <a:t>  Never underestimate the electrical </a:t>
            </a:r>
            <a:r>
              <a:rPr lang="en-GB" sz="1400" dirty="0" smtClean="0">
                <a:solidFill>
                  <a:srgbClr val="000000"/>
                </a:solidFill>
                <a:latin typeface="Calibri" pitchFamily="34" charset="0"/>
                <a:cs typeface="Calibri" pitchFamily="34" charset="0"/>
              </a:rPr>
              <a:t>hazard of a 33 KV power line.</a:t>
            </a:r>
          </a:p>
          <a:p>
            <a:pPr algn="just">
              <a:lnSpc>
                <a:spcPct val="150000"/>
              </a:lnSpc>
              <a:buFont typeface="Wingdings" pitchFamily="2" charset="2"/>
              <a:buChar char="§"/>
              <a:tabLst>
                <a:tab pos="287338" algn="l"/>
              </a:tabLst>
            </a:pPr>
            <a:r>
              <a:rPr lang="en-GB" sz="1400" dirty="0" smtClean="0">
                <a:solidFill>
                  <a:srgbClr val="000000"/>
                </a:solidFill>
                <a:latin typeface="Calibri" pitchFamily="34" charset="0"/>
                <a:cs typeface="Calibri" pitchFamily="34" charset="0"/>
              </a:rPr>
              <a:t>  Always check your mirrors when turning a HGV</a:t>
            </a:r>
          </a:p>
        </p:txBody>
      </p:sp>
      <p:grpSp>
        <p:nvGrpSpPr>
          <p:cNvPr id="2" name="Group 9"/>
          <p:cNvGrpSpPr>
            <a:grpSpLocks/>
          </p:cNvGrpSpPr>
          <p:nvPr/>
        </p:nvGrpSpPr>
        <p:grpSpPr bwMode="auto">
          <a:xfrm>
            <a:off x="1066800" y="0"/>
            <a:ext cx="8976824" cy="2349500"/>
            <a:chOff x="-30" y="-1000"/>
            <a:chExt cx="6126" cy="148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5370" name="Text Box 12"/>
            <p:cNvSpPr txBox="1">
              <a:spLocks noChangeArrowheads="1"/>
            </p:cNvSpPr>
            <p:nvPr/>
          </p:nvSpPr>
          <p:spPr bwMode="auto">
            <a:xfrm>
              <a:off x="-30" y="-100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pic>
        <p:nvPicPr>
          <p:cNvPr id="13" name="Picture 7" descr="E:\hse old mails\E drive\2013\INCIDENTS &amp; HSE DEFAULTS\WORK RELATED\RTA 18 MAR 2013\RTA 18 MAR 2013 PHOTOS\9.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5867400" y="1143000"/>
            <a:ext cx="2982240" cy="2209356"/>
          </a:xfrm>
          <a:prstGeom prst="rect">
            <a:avLst/>
          </a:prstGeom>
          <a:noFill/>
          <a:ln w="31750">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16" name="Text Box 5"/>
          <p:cNvSpPr txBox="1">
            <a:spLocks noChangeArrowheads="1"/>
          </p:cNvSpPr>
          <p:nvPr/>
        </p:nvSpPr>
        <p:spPr bwMode="auto">
          <a:xfrm>
            <a:off x="228600" y="5486400"/>
            <a:ext cx="5257800" cy="707886"/>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2000" b="1" dirty="0" smtClean="0">
                <a:solidFill>
                  <a:srgbClr val="FFFF66"/>
                </a:solidFill>
                <a:latin typeface="Calibri" pitchFamily="34" charset="0"/>
                <a:cs typeface="Calibri" pitchFamily="34" charset="0"/>
              </a:rPr>
              <a:t>Don’t deviate from the planned journey &amp; authorised route</a:t>
            </a:r>
            <a:endParaRPr lang="en-US" sz="800" b="1" dirty="0">
              <a:solidFill>
                <a:srgbClr val="FFFF99"/>
              </a:solidFill>
              <a:effectLst>
                <a:outerShdw blurRad="38100" dist="38100" dir="2700000" algn="tl">
                  <a:srgbClr val="000000"/>
                </a:outerShdw>
              </a:effectLst>
              <a:latin typeface="Calibri" pitchFamily="34" charset="0"/>
              <a:cs typeface="Calibri" pitchFamily="34" charset="0"/>
            </a:endParaRPr>
          </a:p>
        </p:txBody>
      </p:sp>
      <p:sp>
        <p:nvSpPr>
          <p:cNvPr id="11" name="Slide Number Placeholder 7"/>
          <p:cNvSpPr txBox="1">
            <a:spLocks/>
          </p:cNvSpPr>
          <p:nvPr/>
        </p:nvSpPr>
        <p:spPr>
          <a:xfrm>
            <a:off x="78486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latin typeface="Calibri" pitchFamily="34" charset="0"/>
              <a:cs typeface="Calibri" pitchFamily="34" charset="0"/>
            </a:endParaRPr>
          </a:p>
        </p:txBody>
      </p:sp>
      <p:grpSp>
        <p:nvGrpSpPr>
          <p:cNvPr id="12" name="Group 131"/>
          <p:cNvGrpSpPr>
            <a:grpSpLocks/>
          </p:cNvGrpSpPr>
          <p:nvPr/>
        </p:nvGrpSpPr>
        <p:grpSpPr bwMode="auto">
          <a:xfrm>
            <a:off x="8382000" y="2743200"/>
            <a:ext cx="325266" cy="509383"/>
            <a:chOff x="3504" y="544"/>
            <a:chExt cx="2287" cy="1855"/>
          </a:xfrm>
        </p:grpSpPr>
        <p:sp>
          <p:nvSpPr>
            <p:cNvPr id="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sp>
          <p:nvSpPr>
            <p:cNvPr id="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grpSp>
      <p:pic>
        <p:nvPicPr>
          <p:cNvPr id="3074" name="Picture 2" descr="http://automiddleeast.com/wp-content/uploads/2012/08/oman_road.jpg">
            <a:hlinkClick r:id="rId3"/>
          </p:cNvPr>
          <p:cNvPicPr>
            <a:picLocks noChangeAspect="1" noChangeArrowheads="1"/>
          </p:cNvPicPr>
          <p:nvPr/>
        </p:nvPicPr>
        <p:blipFill>
          <a:blip r:embed="rId4" cstate="print"/>
          <a:srcRect/>
          <a:stretch>
            <a:fillRect/>
          </a:stretch>
        </p:blipFill>
        <p:spPr bwMode="auto">
          <a:xfrm>
            <a:off x="5867401" y="3505200"/>
            <a:ext cx="2971799" cy="2283001"/>
          </a:xfrm>
          <a:prstGeom prst="rect">
            <a:avLst/>
          </a:prstGeom>
          <a:noFill/>
          <a:ln w="22225">
            <a:solidFill>
              <a:srgbClr val="000099"/>
            </a:solidFill>
          </a:ln>
        </p:spPr>
      </p:pic>
      <p:sp>
        <p:nvSpPr>
          <p:cNvPr id="17" name="Freeform 132"/>
          <p:cNvSpPr>
            <a:spLocks/>
          </p:cNvSpPr>
          <p:nvPr/>
        </p:nvSpPr>
        <p:spPr bwMode="auto">
          <a:xfrm>
            <a:off x="8382000" y="5181600"/>
            <a:ext cx="441871" cy="42770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sp>
        <p:nvSpPr>
          <p:cNvPr id="18"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1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18                                                                </a:t>
            </a:r>
            <a:r>
              <a:rPr lang="en-US" sz="1000" b="0" dirty="0" smtClean="0">
                <a:latin typeface="Calibri" pitchFamily="34" charset="0"/>
                <a:cs typeface="Calibri" pitchFamily="34" charset="0"/>
              </a:rPr>
              <a:t>07/07/2013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7" name="Group 9"/>
          <p:cNvGrpSpPr>
            <a:grpSpLocks/>
          </p:cNvGrpSpPr>
          <p:nvPr/>
        </p:nvGrpSpPr>
        <p:grpSpPr bwMode="auto">
          <a:xfrm>
            <a:off x="12700" y="-228600"/>
            <a:ext cx="8920163" cy="990601"/>
            <a:chOff x="9" y="-144"/>
            <a:chExt cx="6087" cy="624"/>
          </a:xfrm>
        </p:grpSpPr>
        <p:sp>
          <p:nvSpPr>
            <p:cNvPr id="1638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6390" name="Text Box 12"/>
            <p:cNvSpPr txBox="1">
              <a:spLocks noChangeArrowheads="1"/>
            </p:cNvSpPr>
            <p:nvPr/>
          </p:nvSpPr>
          <p:spPr bwMode="auto">
            <a:xfrm>
              <a:off x="1196" y="0"/>
              <a:ext cx="3796" cy="446"/>
            </a:xfrm>
            <a:prstGeom prst="rect">
              <a:avLst/>
            </a:prstGeom>
            <a:noFill/>
            <a:ln w="9525">
              <a:noFill/>
              <a:miter lim="800000"/>
              <a:headEnd/>
              <a:tailEnd/>
            </a:ln>
          </p:spPr>
          <p:txBody>
            <a:bodyPr wrap="square">
              <a:spAutoFit/>
            </a:bodyPr>
            <a:lstStyle/>
            <a:p>
              <a:r>
                <a:rPr lang="en-GB" sz="4000" b="1" dirty="0">
                  <a:solidFill>
                    <a:srgbClr val="0000FF"/>
                  </a:solidFill>
                  <a:latin typeface="Calibri" pitchFamily="34" charset="0"/>
                  <a:cs typeface="Calibri" pitchFamily="34" charset="0"/>
                </a:rPr>
                <a:t>Management </a:t>
              </a:r>
              <a:r>
                <a:rPr lang="en-GB" sz="4000" b="1" dirty="0" err="1" smtClean="0">
                  <a:solidFill>
                    <a:srgbClr val="0000FF"/>
                  </a:solidFill>
                  <a:latin typeface="Calibri" pitchFamily="34" charset="0"/>
                  <a:cs typeface="Calibri" pitchFamily="34" charset="0"/>
                </a:rPr>
                <a:t>learnings</a:t>
              </a:r>
              <a:endParaRPr lang="en-GB" sz="4000" b="1" dirty="0">
                <a:solidFill>
                  <a:srgbClr val="0000FF"/>
                </a:solidFill>
                <a:latin typeface="Calibri" pitchFamily="34" charset="0"/>
                <a:cs typeface="Calibri" pitchFamily="34" charset="0"/>
              </a:endParaRPr>
            </a:p>
          </p:txBody>
        </p:sp>
        <p:sp>
          <p:nvSpPr>
            <p:cNvPr id="1639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1639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8" name="TextBox 7"/>
          <p:cNvSpPr txBox="1"/>
          <p:nvPr/>
        </p:nvSpPr>
        <p:spPr>
          <a:xfrm>
            <a:off x="381000" y="1600200"/>
            <a:ext cx="7848600" cy="3354765"/>
          </a:xfrm>
          <a:prstGeom prst="rect">
            <a:avLst/>
          </a:prstGeom>
          <a:noFill/>
        </p:spPr>
        <p:txBody>
          <a:bodyPr wrap="square" rtlCol="0">
            <a:spAutoFit/>
          </a:bodyPr>
          <a:lstStyle/>
          <a:p>
            <a:pPr marL="342900" indent="-342900">
              <a:buFont typeface="Wingdings" pitchFamily="2" charset="2"/>
              <a:buChar char="§"/>
              <a:defRPr/>
            </a:pPr>
            <a:endParaRPr lang="ar-OM" sz="1600" dirty="0" smtClean="0">
              <a:solidFill>
                <a:srgbClr val="000099"/>
              </a:solidFill>
              <a:latin typeface="Calibri" pitchFamily="34" charset="0"/>
            </a:endParaRPr>
          </a:p>
          <a:p>
            <a:pPr>
              <a:defRPr/>
            </a:pPr>
            <a:r>
              <a:rPr lang="en-US" sz="1800" dirty="0" smtClean="0">
                <a:solidFill>
                  <a:srgbClr val="FF0000"/>
                </a:solidFill>
                <a:latin typeface="Calibri" pitchFamily="34" charset="0"/>
                <a:cs typeface="Calibri" pitchFamily="34" charset="0"/>
              </a:rPr>
              <a:t>As a learning from this incident and ensure</a:t>
            </a:r>
            <a:r>
              <a:rPr lang="ar-OM" sz="1800" dirty="0" smtClean="0">
                <a:solidFill>
                  <a:srgbClr val="FF0000"/>
                </a:solidFill>
                <a:latin typeface="Calibri" pitchFamily="34" charset="0"/>
                <a:cs typeface="Arial" pitchFamily="34" charset="0"/>
              </a:rPr>
              <a:t> </a:t>
            </a:r>
            <a:r>
              <a:rPr lang="en-US" sz="1800" dirty="0" smtClean="0">
                <a:solidFill>
                  <a:srgbClr val="FF0000"/>
                </a:solidFill>
                <a:latin typeface="Calibri" pitchFamily="34" charset="0"/>
                <a:cs typeface="Calibri" pitchFamily="34" charset="0"/>
              </a:rPr>
              <a:t>continual improvement all contract managers are to review their HSE HEMP against the questions asked below</a:t>
            </a:r>
            <a:endParaRPr lang="ar-OM" sz="1800" dirty="0" smtClean="0">
              <a:solidFill>
                <a:srgbClr val="FF0000"/>
              </a:solidFill>
              <a:latin typeface="Calibri" pitchFamily="34" charset="0"/>
              <a:cs typeface="Arial" pitchFamily="34" charset="0"/>
            </a:endParaRPr>
          </a:p>
          <a:p>
            <a:pPr>
              <a:defRPr/>
            </a:pPr>
            <a:r>
              <a:rPr lang="en-US" sz="1600" b="1" dirty="0" smtClean="0">
                <a:solidFill>
                  <a:srgbClr val="FF0000"/>
                </a:solidFill>
                <a:latin typeface="Calibri" pitchFamily="34" charset="0"/>
                <a:cs typeface="Calibri" pitchFamily="34" charset="0"/>
              </a:rPr>
              <a:t>        </a:t>
            </a:r>
          </a:p>
          <a:p>
            <a:pPr marL="342900" indent="-342900">
              <a:buFont typeface="Wingdings" pitchFamily="2" charset="2"/>
              <a:buChar char="§"/>
              <a:defRPr/>
            </a:pPr>
            <a:r>
              <a:rPr lang="en-GB" sz="1600" dirty="0" smtClean="0">
                <a:latin typeface="Calibri" pitchFamily="34" charset="0"/>
                <a:cs typeface="Calibri" pitchFamily="34" charset="0"/>
              </a:rPr>
              <a:t>Do you regularly give your drivers tool box talks and relate them to rule breaking?</a:t>
            </a:r>
          </a:p>
          <a:p>
            <a:pPr marL="342900" indent="-342900">
              <a:buFont typeface="Wingdings" pitchFamily="2" charset="2"/>
              <a:buChar char="§"/>
              <a:defRPr/>
            </a:pPr>
            <a:r>
              <a:rPr lang="en-GB" sz="1600" dirty="0" smtClean="0">
                <a:latin typeface="Calibri" pitchFamily="34" charset="0"/>
                <a:cs typeface="Calibri" pitchFamily="34" charset="0"/>
              </a:rPr>
              <a:t>Has your journey manager attended and passed the new SJM course?</a:t>
            </a:r>
          </a:p>
          <a:p>
            <a:pPr marL="342900" indent="-342900">
              <a:buFont typeface="Wingdings" pitchFamily="2" charset="2"/>
              <a:buChar char="§"/>
              <a:defRPr/>
            </a:pPr>
            <a:r>
              <a:rPr lang="en-GB" sz="1600" dirty="0" smtClean="0">
                <a:latin typeface="Calibri" pitchFamily="34" charset="0"/>
                <a:cs typeface="Calibri" pitchFamily="34" charset="0"/>
              </a:rPr>
              <a:t>Do you monitor your journey manager to ensure he is briefing the drivers on compliance?</a:t>
            </a:r>
          </a:p>
          <a:p>
            <a:pPr marL="342900" indent="-342900">
              <a:buFont typeface="Wingdings" pitchFamily="2" charset="2"/>
              <a:buChar char="§"/>
              <a:defRPr/>
            </a:pPr>
            <a:r>
              <a:rPr lang="en-GB" sz="1600" dirty="0" smtClean="0">
                <a:latin typeface="Calibri" pitchFamily="34" charset="0"/>
                <a:cs typeface="Calibri" pitchFamily="34" charset="0"/>
              </a:rPr>
              <a:t>Do you audit your journey management system as per the SP2000 v3?</a:t>
            </a:r>
          </a:p>
          <a:p>
            <a:pPr marL="342900" indent="-342900">
              <a:buFont typeface="Wingdings" pitchFamily="2" charset="2"/>
              <a:buChar char="§"/>
              <a:defRPr/>
            </a:pPr>
            <a:r>
              <a:rPr lang="en-GB" sz="1600" dirty="0" smtClean="0">
                <a:latin typeface="Calibri" pitchFamily="34" charset="0"/>
                <a:cs typeface="Calibri" pitchFamily="34" charset="0"/>
              </a:rPr>
              <a:t>Do you have an appointed person to control the SJM system?</a:t>
            </a:r>
          </a:p>
          <a:p>
            <a:pPr marL="342900" indent="-342900">
              <a:buFont typeface="Wingdings" pitchFamily="2" charset="2"/>
              <a:buChar char="§"/>
              <a:defRPr/>
            </a:pPr>
            <a:r>
              <a:rPr lang="en-GB" sz="1600" dirty="0" smtClean="0">
                <a:latin typeface="Calibri" pitchFamily="34" charset="0"/>
                <a:cs typeface="Calibri" pitchFamily="34" charset="0"/>
              </a:rPr>
              <a:t>Do you have IVMS fitted in all of your vehicles?</a:t>
            </a:r>
          </a:p>
          <a:p>
            <a:pPr marL="342900" indent="-342900">
              <a:buFont typeface="Wingdings" pitchFamily="2" charset="2"/>
              <a:buChar char="§"/>
              <a:defRPr/>
            </a:pPr>
            <a:r>
              <a:rPr lang="en-GB" sz="1600" dirty="0" smtClean="0">
                <a:latin typeface="Calibri" pitchFamily="34" charset="0"/>
                <a:cs typeface="Calibri" pitchFamily="34" charset="0"/>
              </a:rPr>
              <a:t>Do you randomly check the route taken by your vehicles via IVMS to ensure they comply with the routes to take?</a:t>
            </a:r>
          </a:p>
        </p:txBody>
      </p:sp>
      <p:sp>
        <p:nvSpPr>
          <p:cNvPr id="9" name="Slide Number Placeholder 7"/>
          <p:cNvSpPr txBox="1">
            <a:spLocks/>
          </p:cNvSpPr>
          <p:nvPr/>
        </p:nvSpPr>
        <p:spPr>
          <a:xfrm>
            <a:off x="70104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latin typeface="Calibri" pitchFamily="34" charset="0"/>
              <a:cs typeface="Calibri" pitchFamily="34" charset="0"/>
            </a:endParaRPr>
          </a:p>
        </p:txBody>
      </p:sp>
      <p:sp>
        <p:nvSpPr>
          <p:cNvPr id="10" name="Rectangle 9"/>
          <p:cNvSpPr/>
          <p:nvPr/>
        </p:nvSpPr>
        <p:spPr>
          <a:xfrm>
            <a:off x="381000" y="838200"/>
            <a:ext cx="5562600" cy="923330"/>
          </a:xfrm>
          <a:prstGeom prst="rect">
            <a:avLst/>
          </a:prstGeom>
        </p:spPr>
        <p:txBody>
          <a:bodyPr wrap="square">
            <a:spAutoFit/>
          </a:bodyPr>
          <a:lstStyle/>
          <a:p>
            <a:pPr marL="114300" indent="-114300" algn="just">
              <a:defRPr/>
            </a:pPr>
            <a:r>
              <a:rPr lang="en-GB" sz="1800" b="1" dirty="0" smtClean="0">
                <a:latin typeface="Calibri" pitchFamily="34" charset="0"/>
                <a:cs typeface="Calibri" pitchFamily="34" charset="0"/>
              </a:rPr>
              <a:t>Date : 18.03.2013</a:t>
            </a:r>
            <a:r>
              <a:rPr lang="en-US" sz="1800" b="1" dirty="0" smtClean="0">
                <a:latin typeface="Calibri" pitchFamily="34" charset="0"/>
                <a:cs typeface="Calibri" pitchFamily="34" charset="0"/>
              </a:rPr>
              <a:t>  </a:t>
            </a:r>
          </a:p>
          <a:p>
            <a:pPr marL="114300" indent="-114300" algn="just">
              <a:defRPr/>
            </a:pPr>
            <a:endParaRPr lang="en-US" sz="1800" b="1" dirty="0" smtClean="0">
              <a:latin typeface="Calibri" pitchFamily="34" charset="0"/>
              <a:cs typeface="Calibri" pitchFamily="34" charset="0"/>
            </a:endParaRPr>
          </a:p>
          <a:p>
            <a:pPr marL="114300" indent="-114300" algn="just">
              <a:defRPr/>
            </a:pPr>
            <a:r>
              <a:rPr lang="en-US" sz="1800" b="1" dirty="0" smtClean="0">
                <a:latin typeface="Calibri" pitchFamily="34" charset="0"/>
                <a:cs typeface="Calibri" pitchFamily="34" charset="0"/>
              </a:rPr>
              <a:t>Lorry breaks high voltage pole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C97738A-622C-47C8-A8A2-FE17C6DF91A4}"/>
</file>

<file path=customXml/itemProps2.xml><?xml version="1.0" encoding="utf-8"?>
<ds:datastoreItem xmlns:ds="http://schemas.openxmlformats.org/officeDocument/2006/customXml" ds:itemID="{4BCAC8C7-941D-46DC-8BA2-B5D2E3010B87}"/>
</file>

<file path=customXml/itemProps3.xml><?xml version="1.0" encoding="utf-8"?>
<ds:datastoreItem xmlns:ds="http://schemas.openxmlformats.org/officeDocument/2006/customXml" ds:itemID="{3C6F53AB-3381-4F0E-A57C-C11582061AF5}"/>
</file>

<file path=docProps/app.xml><?xml version="1.0" encoding="utf-8"?>
<Properties xmlns="http://schemas.openxmlformats.org/officeDocument/2006/extended-properties" xmlns:vt="http://schemas.openxmlformats.org/officeDocument/2006/docPropsVTypes">
  <Template/>
  <TotalTime>1283</TotalTime>
  <Words>375</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156</cp:revision>
  <cp:lastPrinted>2013-05-21T06:07:54Z</cp:lastPrinted>
  <dcterms:created xsi:type="dcterms:W3CDTF">2001-05-03T06:07:08Z</dcterms:created>
  <dcterms:modified xsi:type="dcterms:W3CDTF">2013-07-08T03:30:48Z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