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
  </p:notesMasterIdLst>
  <p:handoutMasterIdLst>
    <p:handoutMasterId r:id="rId5"/>
  </p:handoutMasterIdLst>
  <p:sldIdLst>
    <p:sldId id="291" r:id="rId2"/>
    <p:sldId id="290" r:id="rId3"/>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FFFFCC"/>
    <a:srgbClr val="5DD5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22" autoAdjust="0"/>
  </p:normalViewPr>
  <p:slideViewPr>
    <p:cSldViewPr>
      <p:cViewPr>
        <p:scale>
          <a:sx n="100" d="100"/>
          <a:sy n="100" d="100"/>
        </p:scale>
        <p:origin x="-869" y="4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42DCE6B-09C8-44BA-A38A-97C2CFA25B61}" type="slidenum">
              <a:rPr lang="en-US"/>
              <a:pPr>
                <a:defRPr/>
              </a:pPr>
              <a:t>‹#›</a:t>
            </a:fld>
            <a:endParaRPr lang="en-US"/>
          </a:p>
        </p:txBody>
      </p:sp>
    </p:spTree>
    <p:extLst>
      <p:ext uri="{BB962C8B-B14F-4D97-AF65-F5344CB8AC3E}">
        <p14:creationId xmlns="" xmlns:p14="http://schemas.microsoft.com/office/powerpoint/2010/main" val="275371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8D0310-30C3-4D3A-A88E-25A38AD67321}" type="slidenum">
              <a:rPr lang="en-US"/>
              <a:pPr>
                <a:defRPr/>
              </a:pPr>
              <a:t>‹#›</a:t>
            </a:fld>
            <a:endParaRPr lang="en-US"/>
          </a:p>
        </p:txBody>
      </p:sp>
    </p:spTree>
    <p:extLst>
      <p:ext uri="{BB962C8B-B14F-4D97-AF65-F5344CB8AC3E}">
        <p14:creationId xmlns="" xmlns:p14="http://schemas.microsoft.com/office/powerpoint/2010/main" val="769490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7010400" y="6248400"/>
            <a:ext cx="1905000" cy="457200"/>
          </a:xfrm>
          <a:prstGeom prst="rect">
            <a:avLst/>
          </a:prstGeom>
          <a:ln/>
        </p:spPr>
        <p:txBody>
          <a:bodyPr/>
          <a:lstStyle>
            <a:lvl1pPr>
              <a:defRPr/>
            </a:lvl1pPr>
          </a:lstStyle>
          <a:p>
            <a:pPr>
              <a:defRPr/>
            </a:pPr>
            <a:fld id="{BCFADEF6-BE7F-4B21-B36B-1FE0E0F00F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14"/>
          <p:cNvSpPr>
            <a:spLocks noGrp="1" noChangeArrowheads="1"/>
          </p:cNvSpPr>
          <p:nvPr>
            <p:ph type="body" idx="1"/>
          </p:nvPr>
        </p:nvSpPr>
        <p:spPr bwMode="auto">
          <a:xfrm>
            <a:off x="495300" y="1600200"/>
            <a:ext cx="8272463" cy="4525963"/>
          </a:xfrm>
          <a:prstGeom prst="rect">
            <a:avLst/>
          </a:prstGeom>
          <a:noFill/>
          <a:ln w="9525">
            <a:noFill/>
            <a:miter lim="800000"/>
            <a:headEnd/>
            <a:tailEnd/>
          </a:ln>
        </p:spPr>
        <p:txBody>
          <a:bodyPr vert="horz" wrap="square" lIns="95769" tIns="47885" rIns="95769" bIns="47885"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7" name="Rectangle 6"/>
          <p:cNvSpPr/>
          <p:nvPr userDrawn="1"/>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Content Placeholder 3" descr="PPT option1.jpg"/>
          <p:cNvPicPr>
            <a:picLocks noChangeAspect="1"/>
          </p:cNvPicPr>
          <p:nvPr userDrawn="1"/>
        </p:nvPicPr>
        <p:blipFill>
          <a:blip r:embed="rId4" cstate="print"/>
          <a:stretch>
            <a:fillRect/>
          </a:stretch>
        </p:blipFill>
        <p:spPr>
          <a:xfrm>
            <a:off x="-10813" y="0"/>
            <a:ext cx="9154813" cy="6858000"/>
          </a:xfrm>
          <a:prstGeom prst="rect">
            <a:avLst/>
          </a:prstGeom>
        </p:spPr>
      </p:pic>
    </p:spTree>
  </p:cSld>
  <p:clrMap bg1="lt1" tx1="dk1" bg2="lt2" tx2="dk2" accent1="accent1" accent2="accent2" accent3="accent3" accent4="accent4" accent5="accent5" accent6="accent6" hlink="hlink" folHlink="folHlink"/>
  <p:sldLayoutIdLst>
    <p:sldLayoutId id="2147483687" r:id="rId1"/>
    <p:sldLayoutId id="2147483688" r:id="rId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pdointernet/hseforcontractors/Pages/OnlineLibrary1.aspx" TargetMode="External"/><Relationship Id="rId4" Type="http://schemas.openxmlformats.org/officeDocument/2006/relationships/hyperlink" Target="mailto:talib.z.shaqsi@pdo.co.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4" descr="C:\Users\e190392\Desktop\Buses 008.jpg"/>
          <p:cNvPicPr>
            <a:picLocks noChangeAspect="1" noChangeArrowheads="1"/>
          </p:cNvPicPr>
          <p:nvPr/>
        </p:nvPicPr>
        <p:blipFill>
          <a:blip r:embed="rId2" cstate="print"/>
          <a:srcRect/>
          <a:stretch>
            <a:fillRect/>
          </a:stretch>
        </p:blipFill>
        <p:spPr bwMode="auto">
          <a:xfrm>
            <a:off x="152400" y="3657600"/>
            <a:ext cx="3276600" cy="2362199"/>
          </a:xfrm>
          <a:prstGeom prst="rect">
            <a:avLst/>
          </a:prstGeom>
          <a:noFill/>
          <a:ln w="9525">
            <a:noFill/>
            <a:miter lim="800000"/>
            <a:headEnd/>
            <a:tailEnd/>
          </a:ln>
        </p:spPr>
      </p:pic>
      <p:pic>
        <p:nvPicPr>
          <p:cNvPr id="25" name="Picture 10"/>
          <p:cNvPicPr>
            <a:picLocks noChangeAspect="1" noChangeArrowheads="1"/>
          </p:cNvPicPr>
          <p:nvPr/>
        </p:nvPicPr>
        <p:blipFill>
          <a:blip r:embed="rId3" cstate="print"/>
          <a:srcRect/>
          <a:stretch>
            <a:fillRect/>
          </a:stretch>
        </p:blipFill>
        <p:spPr bwMode="auto">
          <a:xfrm>
            <a:off x="152400" y="1066800"/>
            <a:ext cx="3352800" cy="2476500"/>
          </a:xfrm>
          <a:prstGeom prst="rect">
            <a:avLst/>
          </a:prstGeom>
          <a:noFill/>
          <a:ln w="9525">
            <a:noFill/>
            <a:miter lim="800000"/>
            <a:headEnd/>
            <a:tailEnd/>
          </a:ln>
        </p:spPr>
      </p:pic>
      <p:grpSp>
        <p:nvGrpSpPr>
          <p:cNvPr id="2" name="Group 9"/>
          <p:cNvGrpSpPr>
            <a:grpSpLocks/>
          </p:cNvGrpSpPr>
          <p:nvPr/>
        </p:nvGrpSpPr>
        <p:grpSpPr bwMode="auto">
          <a:xfrm>
            <a:off x="1143489" y="0"/>
            <a:ext cx="8976824" cy="2327275"/>
            <a:chOff x="-30" y="-1034"/>
            <a:chExt cx="6126" cy="1466"/>
          </a:xfrm>
        </p:grpSpPr>
        <p:sp>
          <p:nvSpPr>
            <p:cNvPr id="15370" name="Text Box 12"/>
            <p:cNvSpPr txBox="1">
              <a:spLocks noChangeArrowheads="1"/>
            </p:cNvSpPr>
            <p:nvPr/>
          </p:nvSpPr>
          <p:spPr bwMode="auto">
            <a:xfrm>
              <a:off x="-30" y="-1034"/>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5371" name="Text Box 13"/>
            <p:cNvSpPr txBox="1">
              <a:spLocks noChangeArrowheads="1"/>
            </p:cNvSpPr>
            <p:nvPr/>
          </p:nvSpPr>
          <p:spPr bwMode="auto">
            <a:xfrm>
              <a:off x="0" y="-25"/>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1537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endParaRPr>
            </a:p>
          </p:txBody>
        </p:sp>
      </p:grpSp>
      <p:sp>
        <p:nvSpPr>
          <p:cNvPr id="11" name="Slide Number Placeholder 7"/>
          <p:cNvSpPr txBox="1">
            <a:spLocks/>
          </p:cNvSpPr>
          <p:nvPr/>
        </p:nvSpPr>
        <p:spPr>
          <a:xfrm>
            <a:off x="7848600" y="6248400"/>
            <a:ext cx="381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smtClean="0"/>
              <a:t>1</a:t>
            </a:r>
          </a:p>
        </p:txBody>
      </p:sp>
      <p:grpSp>
        <p:nvGrpSpPr>
          <p:cNvPr id="3" name="Group 131"/>
          <p:cNvGrpSpPr>
            <a:grpSpLocks/>
          </p:cNvGrpSpPr>
          <p:nvPr/>
        </p:nvGrpSpPr>
        <p:grpSpPr bwMode="auto">
          <a:xfrm>
            <a:off x="2895600" y="2819400"/>
            <a:ext cx="426720" cy="533400"/>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sz="1400" b="1" dirty="0"/>
            </a:p>
          </p:txBody>
        </p:sp>
      </p:grpSp>
      <p:sp>
        <p:nvSpPr>
          <p:cNvPr id="24" name="Text Box 5"/>
          <p:cNvSpPr txBox="1">
            <a:spLocks noChangeArrowheads="1"/>
          </p:cNvSpPr>
          <p:nvPr/>
        </p:nvSpPr>
        <p:spPr bwMode="auto">
          <a:xfrm>
            <a:off x="3505200" y="5673804"/>
            <a:ext cx="5105400" cy="495457"/>
          </a:xfrm>
          <a:prstGeom prst="rect">
            <a:avLst/>
          </a:prstGeom>
          <a:solidFill>
            <a:srgbClr val="003366"/>
          </a:solidFill>
          <a:ln w="31750">
            <a:solidFill>
              <a:srgbClr val="0000CC"/>
            </a:solidFill>
            <a:miter lim="800000"/>
            <a:headEnd/>
            <a:tailEnd/>
          </a:ln>
        </p:spPr>
        <p:txBody>
          <a:bodyPr wrap="square">
            <a:spAutoFit/>
          </a:bodyPr>
          <a:lstStyle/>
          <a:p>
            <a:pPr marL="0" marR="0" algn="ctr" rtl="1">
              <a:lnSpc>
                <a:spcPct val="115000"/>
              </a:lnSpc>
              <a:spcBef>
                <a:spcPts val="0"/>
              </a:spcBef>
              <a:spcAft>
                <a:spcPts val="1000"/>
              </a:spcAft>
            </a:pPr>
            <a:endParaRPr lang="en-US" sz="800" dirty="0" smtClean="0">
              <a:latin typeface="Calibri"/>
              <a:ea typeface="Calibri"/>
              <a:cs typeface="Traditional Arabic"/>
            </a:endParaRPr>
          </a:p>
          <a:p>
            <a:pPr marL="0" marR="0" algn="ctr" rtl="1">
              <a:lnSpc>
                <a:spcPct val="115000"/>
              </a:lnSpc>
              <a:spcBef>
                <a:spcPts val="0"/>
              </a:spcBef>
              <a:spcAft>
                <a:spcPts val="1000"/>
              </a:spcAft>
            </a:pPr>
            <a:endParaRPr lang="en-US" sz="800" dirty="0">
              <a:latin typeface="Calibri"/>
              <a:ea typeface="Calibri"/>
            </a:endParaRPr>
          </a:p>
        </p:txBody>
      </p:sp>
      <p:sp>
        <p:nvSpPr>
          <p:cNvPr id="27" name="Text Box 7"/>
          <p:cNvSpPr txBox="1">
            <a:spLocks noChangeArrowheads="1"/>
          </p:cNvSpPr>
          <p:nvPr/>
        </p:nvSpPr>
        <p:spPr bwMode="auto">
          <a:xfrm>
            <a:off x="2667000" y="5369004"/>
            <a:ext cx="1143000" cy="1107996"/>
          </a:xfrm>
          <a:prstGeom prst="rect">
            <a:avLst/>
          </a:prstGeom>
          <a:noFill/>
          <a:ln w="9525">
            <a:noFill/>
            <a:miter lim="800000"/>
            <a:headEnd/>
            <a:tailEnd/>
          </a:ln>
        </p:spPr>
        <p:txBody>
          <a:bodyPr wrap="square">
            <a:spAutoFit/>
          </a:bodyPr>
          <a:lstStyle/>
          <a:p>
            <a:pPr eaLnBrk="0" hangingPunct="0">
              <a:spcBef>
                <a:spcPct val="50000"/>
              </a:spcBef>
            </a:pPr>
            <a:r>
              <a:rPr lang="en-GB" sz="6600" dirty="0">
                <a:solidFill>
                  <a:srgbClr val="92D050"/>
                </a:solidFill>
                <a:latin typeface="Times New Roman" pitchFamily="18" charset="0"/>
                <a:sym typeface="Wingdings" pitchFamily="2" charset="2"/>
              </a:rPr>
              <a:t></a:t>
            </a:r>
          </a:p>
        </p:txBody>
      </p:sp>
      <p:graphicFrame>
        <p:nvGraphicFramePr>
          <p:cNvPr id="15" name="Table 14"/>
          <p:cNvGraphicFramePr>
            <a:graphicFrameLocks noGrp="1"/>
          </p:cNvGraphicFramePr>
          <p:nvPr/>
        </p:nvGraphicFramePr>
        <p:xfrm>
          <a:off x="2895600" y="1025604"/>
          <a:ext cx="6096000" cy="280416"/>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1600" dirty="0">
                          <a:latin typeface="Calibri"/>
                          <a:ea typeface="Calibri"/>
                          <a:cs typeface="Traditional Arabic"/>
                        </a:rPr>
                        <a:t>التاريخ 11</a:t>
                      </a:r>
                      <a:r>
                        <a:rPr lang="en-GB" sz="1600" dirty="0">
                          <a:latin typeface="Traditional Arabic"/>
                          <a:ea typeface="Calibri"/>
                          <a:cs typeface="Arial"/>
                        </a:rPr>
                        <a:t>/</a:t>
                      </a:r>
                      <a:r>
                        <a:rPr lang="ar-OM" sz="1600" dirty="0">
                          <a:latin typeface="Calibri"/>
                          <a:ea typeface="Calibri"/>
                          <a:cs typeface="Traditional Arabic"/>
                        </a:rPr>
                        <a:t>3</a:t>
                      </a:r>
                      <a:r>
                        <a:rPr lang="en-GB" sz="1600" dirty="0">
                          <a:latin typeface="Traditional Arabic"/>
                          <a:ea typeface="Calibri"/>
                          <a:cs typeface="Arial"/>
                        </a:rPr>
                        <a:t>/</a:t>
                      </a:r>
                      <a:r>
                        <a:rPr lang="ar-OM" sz="1600" dirty="0">
                          <a:latin typeface="Calibri"/>
                          <a:ea typeface="Calibri"/>
                          <a:cs typeface="Traditional Arabic"/>
                        </a:rPr>
                        <a:t>2013</a:t>
                      </a:r>
                      <a:endParaRPr lang="en-US" sz="1600"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16" name="Table 15"/>
          <p:cNvGraphicFramePr>
            <a:graphicFrameLocks noGrp="1"/>
          </p:cNvGraphicFramePr>
          <p:nvPr/>
        </p:nvGraphicFramePr>
        <p:xfrm>
          <a:off x="2895600" y="1330404"/>
          <a:ext cx="6096000" cy="245364"/>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1400" b="1" dirty="0">
                          <a:latin typeface="Calibri"/>
                          <a:ea typeface="Calibri"/>
                          <a:cs typeface="Traditional Arabic"/>
                        </a:rPr>
                        <a:t>وفاة سائق بعد انقلاب مركبته</a:t>
                      </a:r>
                      <a:endParaRPr lang="en-US" sz="14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17" name="Table 16"/>
          <p:cNvGraphicFramePr>
            <a:graphicFrameLocks noGrp="1"/>
          </p:cNvGraphicFramePr>
          <p:nvPr/>
        </p:nvGraphicFramePr>
        <p:xfrm>
          <a:off x="2895600" y="1711404"/>
          <a:ext cx="6096000" cy="315468"/>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1800" b="1" dirty="0">
                          <a:solidFill>
                            <a:srgbClr val="FF0000"/>
                          </a:solidFill>
                          <a:latin typeface="Calibri"/>
                          <a:ea typeface="Calibri"/>
                          <a:cs typeface="Traditional Arabic"/>
                        </a:rPr>
                        <a:t>ماذا حدث ؟</a:t>
                      </a:r>
                      <a:endParaRPr lang="en-US" sz="1800" b="1" dirty="0">
                        <a:solidFill>
                          <a:srgbClr val="FF0000"/>
                        </a:solidFill>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3505200" y="2092404"/>
          <a:ext cx="5486400" cy="1353820"/>
        </p:xfrm>
        <a:graphic>
          <a:graphicData uri="http://schemas.openxmlformats.org/drawingml/2006/table">
            <a:tbl>
              <a:tblPr/>
              <a:tblGrid>
                <a:gridCol w="5486400"/>
              </a:tblGrid>
              <a:tr h="0">
                <a:tc>
                  <a:txBody>
                    <a:bodyPr/>
                    <a:lstStyle/>
                    <a:p>
                      <a:pPr marL="0" marR="0" algn="r" rtl="1">
                        <a:lnSpc>
                          <a:spcPct val="115000"/>
                        </a:lnSpc>
                        <a:spcBef>
                          <a:spcPts val="0"/>
                        </a:spcBef>
                        <a:spcAft>
                          <a:spcPts val="1000"/>
                        </a:spcAft>
                      </a:pPr>
                      <a:r>
                        <a:rPr lang="ar-OM" sz="1400" dirty="0">
                          <a:latin typeface="Calibri"/>
                          <a:ea typeface="Calibri"/>
                          <a:cs typeface="Traditional Arabic"/>
                        </a:rPr>
                        <a:t>استقل أحد الموظفين العاملين لدى شركة </a:t>
                      </a:r>
                      <a:r>
                        <a:rPr lang="en-GB" sz="1400" dirty="0">
                          <a:latin typeface="Traditional Arabic"/>
                          <a:ea typeface="Calibri"/>
                          <a:cs typeface="Arial"/>
                        </a:rPr>
                        <a:t>BGP</a:t>
                      </a:r>
                      <a:r>
                        <a:rPr lang="ar-OM" sz="1400" dirty="0">
                          <a:latin typeface="Calibri"/>
                          <a:ea typeface="Calibri"/>
                          <a:cs typeface="Traditional Arabic"/>
                        </a:rPr>
                        <a:t> مركبته الخاصة عائدا إلى منزله بعد انتهاء مناوبته التي دامت حوالي 21 ساعة.</a:t>
                      </a:r>
                      <a:endParaRPr lang="en-US" sz="1400" dirty="0">
                        <a:latin typeface="Calibri"/>
                        <a:ea typeface="Calibri"/>
                        <a:cs typeface="Arial"/>
                      </a:endParaRPr>
                    </a:p>
                    <a:p>
                      <a:pPr marL="0" marR="0" algn="r" rtl="1">
                        <a:lnSpc>
                          <a:spcPct val="115000"/>
                        </a:lnSpc>
                        <a:spcBef>
                          <a:spcPts val="0"/>
                        </a:spcBef>
                        <a:spcAft>
                          <a:spcPts val="1000"/>
                        </a:spcAft>
                      </a:pPr>
                      <a:r>
                        <a:rPr lang="ar-OM" sz="1400" dirty="0">
                          <a:latin typeface="Calibri"/>
                          <a:ea typeface="Calibri"/>
                          <a:cs typeface="Traditional Arabic"/>
                        </a:rPr>
                        <a:t>فقد السائق سيطرته على المركبة لانشغاله بهاتفه النقال وذلك حين اقترابه من منعطف غير حاد وهو على سرعة عالية مما أدى إلى انعطاف المركبة بحده إلى اليسار واصطدامها بركام يبلغ طوله 30 سم وتدحرج المركبة ثلاث مرات. توفي السائق لاحقا إثر إصابات بالغة في الرأس.</a:t>
                      </a:r>
                      <a:endParaRPr lang="en-US" sz="1400"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1" name="Table 20"/>
          <p:cNvGraphicFramePr>
            <a:graphicFrameLocks noGrp="1"/>
          </p:cNvGraphicFramePr>
          <p:nvPr/>
        </p:nvGraphicFramePr>
        <p:xfrm>
          <a:off x="2895600" y="3464004"/>
          <a:ext cx="6096000" cy="315468"/>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1800" b="1" dirty="0">
                          <a:solidFill>
                            <a:srgbClr val="0070C0"/>
                          </a:solidFill>
                          <a:latin typeface="Calibri"/>
                          <a:ea typeface="Calibri"/>
                          <a:cs typeface="Traditional Arabic"/>
                        </a:rPr>
                        <a:t>الدروس المستفادة من الحادث:</a:t>
                      </a:r>
                      <a:endParaRPr lang="en-US" sz="1800" b="1" dirty="0">
                        <a:solidFill>
                          <a:srgbClr val="0070C0"/>
                        </a:solidFill>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3" name="Table 22"/>
          <p:cNvGraphicFramePr>
            <a:graphicFrameLocks noGrp="1"/>
          </p:cNvGraphicFramePr>
          <p:nvPr/>
        </p:nvGraphicFramePr>
        <p:xfrm>
          <a:off x="2895600" y="3768804"/>
          <a:ext cx="6096000" cy="1734820"/>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1400" dirty="0">
                          <a:latin typeface="Calibri"/>
                          <a:ea typeface="Calibri"/>
                          <a:cs typeface="Traditional Arabic"/>
                        </a:rPr>
                        <a:t>تزداد فرص الوفاة عند:</a:t>
                      </a:r>
                      <a:endParaRPr lang="en-US" sz="14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تجاوز السرعة المحددة.</a:t>
                      </a:r>
                      <a:endParaRPr lang="en-US" sz="14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استخدام الهاتف النقال أثناء القيادة.</a:t>
                      </a:r>
                      <a:endParaRPr lang="en-US" sz="14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القيادة ليلا.</a:t>
                      </a:r>
                      <a:endParaRPr lang="en-US" sz="14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قيادة مركبتك الخاصة</a:t>
                      </a:r>
                      <a:r>
                        <a:rPr lang="ar-OM" sz="1200" dirty="0" smtClean="0">
                          <a:latin typeface="Calibri"/>
                          <a:ea typeface="Calibri"/>
                          <a:cs typeface="Traditional Arabic"/>
                        </a:rPr>
                        <a:t>.</a:t>
                      </a:r>
                      <a:endParaRPr lang="en-US" sz="1200"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8" name="Table 27"/>
          <p:cNvGraphicFramePr>
            <a:graphicFrameLocks noGrp="1"/>
          </p:cNvGraphicFramePr>
          <p:nvPr/>
        </p:nvGraphicFramePr>
        <p:xfrm>
          <a:off x="3048000" y="5750004"/>
          <a:ext cx="6096000" cy="381000"/>
        </p:xfrm>
        <a:graphic>
          <a:graphicData uri="http://schemas.openxmlformats.org/drawingml/2006/table">
            <a:tbl>
              <a:tblPr/>
              <a:tblGrid>
                <a:gridCol w="6096000"/>
              </a:tblGrid>
              <a:tr h="381000">
                <a:tc>
                  <a:txBody>
                    <a:bodyPr/>
                    <a:lstStyle/>
                    <a:p>
                      <a:pPr marL="0" marR="0" algn="ctr" rtl="1">
                        <a:lnSpc>
                          <a:spcPct val="115000"/>
                        </a:lnSpc>
                        <a:spcBef>
                          <a:spcPts val="0"/>
                        </a:spcBef>
                        <a:spcAft>
                          <a:spcPts val="1000"/>
                        </a:spcAft>
                      </a:pPr>
                      <a:r>
                        <a:rPr lang="ar-OM" sz="1600" dirty="0">
                          <a:solidFill>
                            <a:srgbClr val="FFFF00"/>
                          </a:solidFill>
                          <a:latin typeface="Calibri"/>
                          <a:ea typeface="Calibri"/>
                          <a:cs typeface="Traditional Arabic"/>
                        </a:rPr>
                        <a:t>أثبتت الدراسات إن التنقل بحافلات الشركة أكثر أمنا من التنقل بالمركبات الخاصة.</a:t>
                      </a:r>
                      <a:endParaRPr lang="en-US" sz="1100" dirty="0">
                        <a:solidFill>
                          <a:srgbClr val="FFFF00"/>
                        </a:solidFill>
                        <a:latin typeface="Calibri"/>
                        <a:ea typeface="Calibri"/>
                        <a:cs typeface="Arial"/>
                      </a:endParaRPr>
                    </a:p>
                  </a:txBody>
                  <a:tcPr marL="114300" marR="114300" marT="0" marB="0">
                    <a:lnL>
                      <a:noFill/>
                    </a:lnL>
                    <a:lnR>
                      <a:noFill/>
                    </a:lnR>
                    <a:lnT>
                      <a:noFill/>
                    </a:lnT>
                    <a:lnB>
                      <a:noFill/>
                    </a:lnB>
                  </a:tcPr>
                </a:tc>
              </a:tr>
            </a:tbl>
          </a:graphicData>
        </a:graphic>
      </p:graphicFrame>
      <p:sp>
        <p:nvSpPr>
          <p:cNvPr id="22"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4"/>
              </a:rPr>
              <a:t>:  </a:t>
            </a:r>
            <a:r>
              <a:rPr lang="en-US" sz="1000" b="0" dirty="0" smtClean="0">
                <a:solidFill>
                  <a:schemeClr val="accent6">
                    <a:lumMod val="50000"/>
                  </a:schemeClr>
                </a:solidFill>
                <a:latin typeface="Calibri" pitchFamily="34" charset="0"/>
                <a:cs typeface="Calibri" pitchFamily="34" charset="0"/>
                <a:hlinkClick r:id="rId4"/>
              </a:rPr>
              <a:t>MSE54</a:t>
            </a:r>
            <a:r>
              <a:rPr lang="en-US" sz="1000" b="0" dirty="0" smtClean="0">
                <a:latin typeface="Calibri" pitchFamily="34" charset="0"/>
                <a:cs typeface="Calibri" pitchFamily="34" charset="0"/>
                <a:hlinkClick r:id="rId4"/>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5"/>
              </a:rPr>
              <a:t>HSE Website</a:t>
            </a:r>
            <a:r>
              <a:rPr lang="en-US" sz="1000" b="0" dirty="0" smtClean="0">
                <a:latin typeface="Calibri" pitchFamily="34" charset="0"/>
                <a:cs typeface="Calibri" pitchFamily="34" charset="0"/>
              </a:rPr>
              <a:t>                                 Learning No 12                                                                 22/07/2013</a:t>
            </a:r>
          </a:p>
        </p:txBody>
      </p:sp>
      <p:sp>
        <p:nvSpPr>
          <p:cNvPr id="29" name="Rectangle 7"/>
          <p:cNvSpPr>
            <a:spLocks noChangeArrowheads="1"/>
          </p:cNvSpPr>
          <p:nvPr/>
        </p:nvSpPr>
        <p:spPr bwMode="auto">
          <a:xfrm>
            <a:off x="0" y="685800"/>
            <a:ext cx="9144000" cy="261610"/>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a:t>
            </a:r>
            <a:r>
              <a:rPr lang="en-US" sz="1100" b="1" dirty="0" smtClean="0">
                <a:solidFill>
                  <a:schemeClr val="accent2">
                    <a:lumMod val="75000"/>
                  </a:schemeClr>
                </a:solidFill>
                <a:latin typeface="Calibri" pitchFamily="34" charset="0"/>
                <a:cs typeface="Calibri" pitchFamily="34" charset="0"/>
                <a:sym typeface="Wingdings" pitchFamily="2" charset="2"/>
              </a:rPr>
              <a:t>HSE Induction</a:t>
            </a:r>
            <a:endParaRPr lang="en-US" sz="1100" b="1" dirty="0">
              <a:solidFill>
                <a:schemeClr val="accent2">
                  <a:lumMod val="75000"/>
                </a:schemeClr>
              </a:solidFill>
              <a:latin typeface="Calibri" pitchFamily="34" charset="0"/>
              <a:cs typeface="Calibri" pitchFamily="34" charset="0"/>
            </a:endParaRPr>
          </a:p>
        </p:txBody>
      </p:sp>
    </p:spTree>
    <p:extLst>
      <p:ext uri="{BB962C8B-B14F-4D97-AF65-F5344CB8AC3E}">
        <p14:creationId xmlns="" xmlns:p14="http://schemas.microsoft.com/office/powerpoint/2010/main" val="4097345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r>
              <a:rPr lang="en-US" dirty="0" smtClean="0"/>
              <a:t>2</a:t>
            </a:r>
            <a:endParaRPr lang="en-US" dirty="0"/>
          </a:p>
        </p:txBody>
      </p:sp>
      <p:sp>
        <p:nvSpPr>
          <p:cNvPr id="5" name="Text Box 12"/>
          <p:cNvSpPr txBox="1">
            <a:spLocks noChangeArrowheads="1"/>
          </p:cNvSpPr>
          <p:nvPr/>
        </p:nvSpPr>
        <p:spPr bwMode="auto">
          <a:xfrm>
            <a:off x="914400" y="0"/>
            <a:ext cx="7057583" cy="769938"/>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learnings</a:t>
            </a:r>
          </a:p>
        </p:txBody>
      </p:sp>
      <p:sp>
        <p:nvSpPr>
          <p:cNvPr id="6" name="Rectangle 5"/>
          <p:cNvSpPr/>
          <p:nvPr/>
        </p:nvSpPr>
        <p:spPr>
          <a:xfrm>
            <a:off x="381000" y="914400"/>
            <a:ext cx="8305800" cy="830997"/>
          </a:xfrm>
          <a:prstGeom prst="rect">
            <a:avLst/>
          </a:prstGeom>
        </p:spPr>
        <p:txBody>
          <a:bodyPr wrap="square">
            <a:spAutoFit/>
          </a:bodyPr>
          <a:lstStyle/>
          <a:p>
            <a:pPr marL="114300" indent="-114300" algn="r">
              <a:defRPr/>
            </a:pPr>
            <a:r>
              <a:rPr lang="en-US" sz="1600" dirty="0" smtClean="0"/>
              <a:t>2013/</a:t>
            </a:r>
            <a:r>
              <a:rPr lang="ar-OM" sz="1600" dirty="0" smtClean="0"/>
              <a:t>11</a:t>
            </a:r>
            <a:r>
              <a:rPr lang="en-GB" sz="1600" dirty="0" smtClean="0"/>
              <a:t>/</a:t>
            </a:r>
            <a:r>
              <a:rPr lang="en-US" sz="1600" dirty="0" smtClean="0"/>
              <a:t>3</a:t>
            </a:r>
            <a:r>
              <a:rPr lang="ar-OM" sz="1600" dirty="0" smtClean="0"/>
              <a:t>التاريخ:</a:t>
            </a:r>
            <a:endParaRPr lang="en-US" sz="1600" dirty="0" smtClean="0"/>
          </a:p>
          <a:p>
            <a:pPr marL="114300" indent="-114300" algn="r">
              <a:defRPr/>
            </a:pPr>
            <a:r>
              <a:rPr lang="ar-OM" sz="1600" dirty="0" smtClean="0"/>
              <a:t>مقتل سائق بعد انقلاب مركبته</a:t>
            </a:r>
            <a:endParaRPr lang="en-US" sz="1600" dirty="0" smtClean="0"/>
          </a:p>
          <a:p>
            <a:pPr marL="114300" indent="-114300" algn="r">
              <a:defRPr/>
            </a:pPr>
            <a:endParaRPr lang="en-US" sz="1600" b="1" dirty="0" smtClean="0">
              <a:solidFill>
                <a:srgbClr val="000099"/>
              </a:solidFill>
              <a:latin typeface="Tahoma" pitchFamily="34" charset="0"/>
            </a:endParaRPr>
          </a:p>
        </p:txBody>
      </p:sp>
      <p:graphicFrame>
        <p:nvGraphicFramePr>
          <p:cNvPr id="7" name="Table 6"/>
          <p:cNvGraphicFramePr>
            <a:graphicFrameLocks noGrp="1"/>
          </p:cNvGraphicFramePr>
          <p:nvPr/>
        </p:nvGraphicFramePr>
        <p:xfrm>
          <a:off x="2667000" y="1524000"/>
          <a:ext cx="6096000" cy="3969004"/>
        </p:xfrm>
        <a:graphic>
          <a:graphicData uri="http://schemas.openxmlformats.org/drawingml/2006/table">
            <a:tbl>
              <a:tblPr/>
              <a:tblGrid>
                <a:gridCol w="6096000"/>
              </a:tblGrid>
              <a:tr h="0">
                <a:tc>
                  <a:txBody>
                    <a:bodyPr/>
                    <a:lstStyle/>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يوجد قوانين خاصة بالمواصلات في شركتكم؟</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تم إعلام الموظفين بهذه القوانين بفاعلية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تراقبون عملية تنقل الموظفين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وسائل النقل التي وفرتموها آمنة ومريحة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أوقات انطلاق وسائل النقل مناسبة للموظفين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تعملون للحد من استخدام الموظفين لمركباتهم الخاصة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لديكم وسائل نقل متوفرة في حال حدوث حالة طوارئ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تتواصلون مع العمال وتعلمونهم بالوفيات الناتجة عن المواصلات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تظهرون للموظفين مخاطر استخدام الهاتف النقال أثناء القيادة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تظهرون للموظفين مخاطر القيادة ليلا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تظهرون للموظفين مخاطر القيادة في حال الشعور بالتعب ؟</a:t>
                      </a:r>
                      <a:endParaRPr lang="en-US" sz="1100" b="1" dirty="0">
                        <a:solidFill>
                          <a:srgbClr val="000099"/>
                        </a:solidFill>
                        <a:latin typeface="Calibri"/>
                        <a:ea typeface="Calibri"/>
                        <a:cs typeface="Arial"/>
                      </a:endParaRPr>
                    </a:p>
                  </a:txBody>
                  <a:tcPr marL="114300" marR="114300" marT="0" marB="0">
                    <a:lnL>
                      <a:noFill/>
                    </a:lnL>
                    <a:lnR>
                      <a:noFill/>
                    </a:lnR>
                    <a:lnT>
                      <a:noFill/>
                    </a:lnT>
                    <a:lnB>
                      <a:noFill/>
                    </a:lnB>
                  </a:tcPr>
                </a:tc>
              </a:tr>
            </a:tbl>
          </a:graphicData>
        </a:graphic>
      </p:graphicFrame>
    </p:spTree>
    <p:extLst>
      <p:ext uri="{BB962C8B-B14F-4D97-AF65-F5344CB8AC3E}">
        <p14:creationId xmlns="" xmlns:p14="http://schemas.microsoft.com/office/powerpoint/2010/main" val="2317433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18741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33D3FFF-CE75-4C09-8B09-215A9F706BEC}"/>
</file>

<file path=customXml/itemProps2.xml><?xml version="1.0" encoding="utf-8"?>
<ds:datastoreItem xmlns:ds="http://schemas.openxmlformats.org/officeDocument/2006/customXml" ds:itemID="{921C5CC1-85BC-41A6-9E8D-EE9D99F0D523}"/>
</file>

<file path=customXml/itemProps3.xml><?xml version="1.0" encoding="utf-8"?>
<ds:datastoreItem xmlns:ds="http://schemas.openxmlformats.org/officeDocument/2006/customXml" ds:itemID="{0E8F4D97-6211-406D-AE16-B259B23359FA}"/>
</file>

<file path=docProps/app.xml><?xml version="1.0" encoding="utf-8"?>
<Properties xmlns="http://schemas.openxmlformats.org/officeDocument/2006/extended-properties" xmlns:vt="http://schemas.openxmlformats.org/officeDocument/2006/docPropsVTypes">
  <Template/>
  <TotalTime>1279</TotalTime>
  <Words>279</Words>
  <Application>Microsoft Office PowerPoint</Application>
  <PresentationFormat>On-screen Show (4:3)</PresentationFormat>
  <Paragraphs>32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157</cp:revision>
  <cp:lastPrinted>2013-05-21T06:07:54Z</cp:lastPrinted>
  <dcterms:created xsi:type="dcterms:W3CDTF">2001-05-03T06:07:08Z</dcterms:created>
  <dcterms:modified xsi:type="dcterms:W3CDTF">2013-09-08T10:04:33Z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