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Override1.xml" ContentType="application/vnd.openxmlformats-officedocument.themeOverride+xml"/>
  <Override PartName="/ppt/theme/theme1.xml" ContentType="application/vnd.openxmlformats-officedocument.theme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4"/>
  </p:notesMasterIdLst>
  <p:handoutMasterIdLst>
    <p:handoutMasterId r:id="rId5"/>
  </p:handoutMasterIdLst>
  <p:sldIdLst>
    <p:sldId id="257" r:id="rId2"/>
    <p:sldId id="258" r:id="rId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DD5FF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10" d="100"/>
          <a:sy n="110" d="100"/>
        </p:scale>
        <p:origin x="-581" y="51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3870" y="-10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12" Type="http://schemas.openxmlformats.org/officeDocument/2006/relationships/customXml" Target="../customXml/item3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11" Type="http://schemas.openxmlformats.org/officeDocument/2006/relationships/customXml" Target="../customXml/item2.xml"/><Relationship Id="rId5" Type="http://schemas.openxmlformats.org/officeDocument/2006/relationships/handoutMaster" Target="handoutMasters/handoutMaster1.xml"/><Relationship Id="rId10" Type="http://schemas.openxmlformats.org/officeDocument/2006/relationships/customXml" Target="../customXml/item1.xml"/><Relationship Id="rId4" Type="http://schemas.openxmlformats.org/officeDocument/2006/relationships/notesMaster" Target="notesMasters/notesMaster1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42C5A89C-F310-4B09-BFF9-9AE7E97301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662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819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819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19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0C7E593-5981-4A10-A638-46ED3433BB8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13A3982-B6FF-4FFF-859C-FB944314CC2E}" type="slidenum">
              <a:rPr lang="en-US" smtClean="0"/>
              <a:pPr/>
              <a:t>1</a:t>
            </a:fld>
            <a:endParaRPr lang="en-US" smtClean="0"/>
          </a:p>
        </p:txBody>
      </p:sp>
      <p:sp>
        <p:nvSpPr>
          <p:cNvPr id="2765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GB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EDDD7CF8-826C-4EAD-9C4E-022CC472567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52400"/>
            <a:ext cx="8077200" cy="685800"/>
          </a:xfrm>
          <a:prstGeom prst="rect">
            <a:avLst/>
          </a:prstGeom>
        </p:spPr>
        <p:txBody>
          <a:bodyPr/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5ECC799C-25FE-4C08-8A12-B3B3E526506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44EB0343-92F4-423D-84C1-8B26F61D240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US" noProof="0" dirty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 algn="ctr">
              <a:defRPr/>
            </a:lvl1pPr>
          </a:lstStyle>
          <a:p>
            <a:pPr>
              <a:defRPr/>
            </a:pPr>
            <a:fld id="{796600C4-9961-444A-8BFF-D87D7E82BF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jpeg"/><Relationship Id="rId5" Type="http://schemas.openxmlformats.org/officeDocument/2006/relationships/theme" Target="../theme/theme1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70104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93B2CDF5-6674-432C-8BEB-FD9BC991DE45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TextBox 6"/>
          <p:cNvSpPr txBox="1"/>
          <p:nvPr userDrawn="1"/>
        </p:nvSpPr>
        <p:spPr>
          <a:xfrm>
            <a:off x="762000" y="228600"/>
            <a:ext cx="7467600" cy="4000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000" b="1" i="1" kern="0" dirty="0">
                <a:solidFill>
                  <a:srgbClr val="CCCCFF"/>
                </a:solidFill>
                <a:latin typeface="Arial"/>
                <a:ea typeface="+mj-ea"/>
                <a:cs typeface="Arial"/>
              </a:rPr>
              <a:t>Main contractor name – LTI# - Date of incident</a:t>
            </a:r>
            <a:endParaRPr lang="en-US" dirty="0"/>
          </a:p>
        </p:txBody>
      </p:sp>
      <p:sp>
        <p:nvSpPr>
          <p:cNvPr id="8" name="Rectangle 7"/>
          <p:cNvSpPr/>
          <p:nvPr userDrawn="1"/>
        </p:nvSpPr>
        <p:spPr bwMode="auto"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>
              <a:defRPr/>
            </a:pPr>
            <a:endParaRPr lang="en-US"/>
          </a:p>
        </p:txBody>
      </p:sp>
      <p:pic>
        <p:nvPicPr>
          <p:cNvPr id="1032" name="Content Placeholder 3" descr="PPT option1.jpg"/>
          <p:cNvPicPr>
            <a:picLocks noChangeAspect="1"/>
          </p:cNvPicPr>
          <p:nvPr userDrawn="1"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-11113" y="0"/>
            <a:ext cx="9155113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79" r:id="rId1"/>
    <p:sldLayoutId id="2147483780" r:id="rId2"/>
    <p:sldLayoutId id="2147483781" r:id="rId3"/>
    <p:sldLayoutId id="2147483782" r:id="rId4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2000" i="1">
          <a:solidFill>
            <a:schemeClr val="hlink"/>
          </a:solidFill>
          <a:latin typeface="Arial" charset="0"/>
          <a:cs typeface="Arial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2800">
          <a:solidFill>
            <a:schemeClr val="hlink"/>
          </a:solidFill>
          <a:latin typeface="Arial" charset="0"/>
          <a:cs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1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.xml"/><Relationship Id="rId6" Type="http://schemas.openxmlformats.org/officeDocument/2006/relationships/hyperlink" Target="mailto:talib.z.shaqsi@pdo.co.om" TargetMode="External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pdointernet/hseforcontractors/Pages/OnlineLibrary1.aspx" TargetMode="External"/><Relationship Id="rId2" Type="http://schemas.openxmlformats.org/officeDocument/2006/relationships/hyperlink" Target="mailto:talib.z.shaqsi@pdo.co.o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001000" y="6553200"/>
            <a:ext cx="1905000" cy="457200"/>
          </a:xfrm>
        </p:spPr>
        <p:txBody>
          <a:bodyPr/>
          <a:lstStyle/>
          <a:p>
            <a:pPr>
              <a:defRPr/>
            </a:pPr>
            <a:fld id="{A281072B-D8A0-4564-8844-86A0C5E045B3}" type="slidenum">
              <a:rPr lang="en-US">
                <a:latin typeface="+mj-lt"/>
              </a:rPr>
              <a:pPr>
                <a:defRPr/>
              </a:pPr>
              <a:t>1</a:t>
            </a:fld>
            <a:endParaRPr lang="en-US" dirty="0">
              <a:latin typeface="+mj-lt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49640" y="3810000"/>
            <a:ext cx="3418160" cy="2133600"/>
          </a:xfrm>
          <a:prstGeom prst="rect">
            <a:avLst/>
          </a:prstGeom>
        </p:spPr>
      </p:pic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5029200" cy="2839239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9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Deep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laceration</a:t>
            </a:r>
            <a:endParaRPr lang="en-US" sz="1200" b="1" dirty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endParaRPr lang="en-US" sz="1300" b="1" dirty="0">
              <a:solidFill>
                <a:srgbClr val="FF0000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What happened?</a:t>
            </a:r>
            <a:endParaRPr lang="en-US" sz="1600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eaLnBrk="1" hangingPunct="1"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The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driller stepped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on the mousehole cover, which slipped and moved from its original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position causing him to lose balance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and his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left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leg partially slipped into the mousehole,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resulting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in injury.</a:t>
            </a: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1050" dirty="0">
              <a:solidFill>
                <a:srgbClr val="000000"/>
              </a:solidFill>
              <a:latin typeface="Arial" pitchFamily="34" charset="0"/>
            </a:endParaRPr>
          </a:p>
          <a:p>
            <a:pPr marL="342900" indent="-342900" eaLnBrk="1" hangingPunct="1">
              <a:defRPr/>
            </a:pPr>
            <a:endParaRPr lang="en-US" sz="600" dirty="0">
              <a:solidFill>
                <a:srgbClr val="000000"/>
              </a:solidFill>
              <a:latin typeface="Arial" charset="0"/>
            </a:endParaRPr>
          </a:p>
          <a:p>
            <a:pPr marL="114300" indent="-114300" algn="just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Your learning from this incident..</a:t>
            </a:r>
          </a:p>
          <a:p>
            <a:pPr marL="114300" indent="-114300" algn="just">
              <a:defRPr/>
            </a:pPr>
            <a:endParaRPr lang="en-US" sz="1200" dirty="0">
              <a:solidFill>
                <a:srgbClr val="000000"/>
              </a:solidFill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Always watch your steps and be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careful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where you stand.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</a:rPr>
              <a:t>Apply the empowerment to stop when the job is unsafe. </a:t>
            </a: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5638800" y="3810000"/>
            <a:ext cx="563562" cy="729430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lvl="0" algn="ctr">
              <a:lnSpc>
                <a:spcPct val="115000"/>
              </a:lnSpc>
              <a:spcBef>
                <a:spcPts val="0"/>
              </a:spcBef>
              <a:spcAft>
                <a:spcPts val="1000"/>
              </a:spcAft>
            </a:pPr>
            <a:r>
              <a:rPr lang="en-US" sz="3600" b="1" dirty="0">
                <a:solidFill>
                  <a:srgbClr val="00B050"/>
                </a:solidFill>
                <a:latin typeface="Cambria Math"/>
                <a:ea typeface="Calibri"/>
                <a:cs typeface="Arial"/>
              </a:rPr>
              <a:t>√</a:t>
            </a:r>
            <a:endParaRPr lang="en-US" sz="3600" dirty="0">
              <a:solidFill>
                <a:srgbClr val="00B050"/>
              </a:solidFill>
              <a:latin typeface="Times New Roman"/>
              <a:ea typeface="Times New Roman"/>
            </a:endParaRPr>
          </a:p>
        </p:txBody>
      </p:sp>
      <p:pic>
        <p:nvPicPr>
          <p:cNvPr id="7" name="Picture 2" descr="D:\Documents\RIGS\Rig-7\Rig 207 incedent on 9th Jan\P1020236.JPG"/>
          <p:cNvPicPr>
            <a:picLocks noChangeAspect="1" noChangeArrowheads="1"/>
          </p:cNvPicPr>
          <p:nvPr/>
        </p:nvPicPr>
        <p:blipFill>
          <a:blip r:embed="rId5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777457"/>
            <a:ext cx="3433791" cy="2575343"/>
          </a:xfrm>
          <a:prstGeom prst="rect">
            <a:avLst/>
          </a:prstGeom>
          <a:noFill/>
          <a:extLst>
            <a:ext uri="{909E8E84-426E-40DD-AFC4-6F175D3DCCD1}">
              <a14:hiddenFill xmlns=""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Rectangle 7"/>
          <p:cNvSpPr/>
          <p:nvPr/>
        </p:nvSpPr>
        <p:spPr>
          <a:xfrm>
            <a:off x="5638800" y="2644914"/>
            <a:ext cx="533400" cy="707886"/>
          </a:xfrm>
          <a:prstGeom prst="rect">
            <a:avLst/>
          </a:prstGeom>
          <a:solidFill>
            <a:srgbClr val="FFFFFF"/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txBody>
          <a:bodyPr wrap="square">
            <a:spAutoFit/>
            <a:scene3d>
              <a:camera prst="orthographicFront"/>
              <a:lightRig rig="flat" dir="tl">
                <a:rot lat="0" lon="0" rev="6600000"/>
              </a:lightRig>
            </a:scene3d>
            <a:sp3d extrusionH="25400" contourW="8890">
              <a:bevelT w="38100" h="31750"/>
              <a:contourClr>
                <a:schemeClr val="accent2">
                  <a:shade val="75000"/>
                </a:schemeClr>
              </a:contourClr>
            </a:sp3d>
          </a:bodyPr>
          <a:lstStyle/>
          <a:p>
            <a:pPr marL="0" marR="0" algn="ctr" eaLnBrk="0" fontAlgn="base" hangingPunct="0">
              <a:spcBef>
                <a:spcPts val="0"/>
              </a:spcBef>
              <a:spcAft>
                <a:spcPts val="0"/>
              </a:spcAft>
            </a:pPr>
            <a:r>
              <a:rPr lang="az-Cyrl-AZ" sz="4000" b="1" kern="1200" dirty="0">
                <a:solidFill>
                  <a:srgbClr val="FF0000"/>
                </a:solidFill>
                <a:effectLst>
                  <a:outerShdw blurRad="50800" dist="38989" dir="5460000" algn="tl">
                    <a:srgbClr val="000000">
                      <a:alpha val="38000"/>
                    </a:srgbClr>
                  </a:outerShdw>
                </a:effectLst>
                <a:latin typeface="Arial"/>
                <a:ea typeface="+mn-ea"/>
                <a:cs typeface="+mn-cs"/>
              </a:rPr>
              <a:t>Х</a:t>
            </a:r>
            <a:endParaRPr lang="en-US" sz="1600" dirty="0">
              <a:effectLst/>
              <a:latin typeface="Times New Roman"/>
              <a:ea typeface="Times New Roman"/>
            </a:endParaRPr>
          </a:p>
        </p:txBody>
      </p:sp>
      <p:sp>
        <p:nvSpPr>
          <p:cNvPr id="10" name="TextBox 1"/>
          <p:cNvSpPr txBox="1">
            <a:spLocks noChangeArrowheads="1"/>
          </p:cNvSpPr>
          <p:nvPr/>
        </p:nvSpPr>
        <p:spPr bwMode="auto">
          <a:xfrm>
            <a:off x="0" y="14794"/>
            <a:ext cx="9144000" cy="584775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anchor="ctr">
            <a:spAutoFit/>
          </a:bodyPr>
          <a:lstStyle>
            <a:lvl1pPr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1pPr>
            <a:lvl2pPr marL="742950" indent="-28575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2pPr>
            <a:lvl3pPr marL="11430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3pPr>
            <a:lvl4pPr marL="16002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4pPr>
            <a:lvl5pPr marL="2057400" indent="-228600"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itchFamily="18" charset="0"/>
                <a:cs typeface="Arial" charset="0"/>
              </a:defRPr>
            </a:lvl9pPr>
          </a:lstStyle>
          <a:p>
            <a:pPr algn="ctr"/>
            <a:r>
              <a:rPr lang="en-GB" sz="3200" b="1" dirty="0" smtClean="0">
                <a:solidFill>
                  <a:srgbClr val="0000FF"/>
                </a:solidFill>
              </a:rPr>
              <a:t>PDO Safety Advice</a:t>
            </a:r>
          </a:p>
        </p:txBody>
      </p:sp>
      <p:sp>
        <p:nvSpPr>
          <p:cNvPr id="11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2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6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6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7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02                                                              09/01/2014</a:t>
            </a:r>
          </a:p>
        </p:txBody>
      </p:sp>
      <p:sp>
        <p:nvSpPr>
          <p:cNvPr id="13" name="TextBox 16"/>
          <p:cNvSpPr txBox="1">
            <a:spLocks noChangeArrowheads="1"/>
          </p:cNvSpPr>
          <p:nvPr/>
        </p:nvSpPr>
        <p:spPr bwMode="auto">
          <a:xfrm>
            <a:off x="533400" y="4495800"/>
            <a:ext cx="4291013" cy="584775"/>
          </a:xfrm>
          <a:prstGeom prst="rect">
            <a:avLst/>
          </a:prstGeom>
          <a:solidFill>
            <a:schemeClr val="accent2"/>
          </a:solidFill>
          <a:ln w="15875">
            <a:solidFill>
              <a:srgbClr val="FFFF00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1" hangingPunct="1"/>
            <a:r>
              <a:rPr lang="en-US" altLang="en-US" sz="1600" b="1" dirty="0" smtClean="0">
                <a:solidFill>
                  <a:srgbClr val="FFFF00"/>
                </a:solidFill>
                <a:latin typeface="Tahoma" pitchFamily="34" charset="0"/>
              </a:rPr>
              <a:t>Use the correct mouse hole cover and ensure it is in good condition</a:t>
            </a:r>
            <a:endParaRPr lang="en-US" altLang="en-US" sz="1600" b="1" dirty="0">
              <a:solidFill>
                <a:srgbClr val="FFFF00"/>
              </a:solidFill>
              <a:latin typeface="Tahoma" pitchFamily="34" charset="0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ECC799C-25FE-4C08-8A12-B3B3E526506B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4" name="Text Box 2"/>
          <p:cNvSpPr txBox="1">
            <a:spLocks noChangeArrowheads="1"/>
          </p:cNvSpPr>
          <p:nvPr/>
        </p:nvSpPr>
        <p:spPr bwMode="auto">
          <a:xfrm>
            <a:off x="304800" y="838200"/>
            <a:ext cx="8351838" cy="3939540"/>
          </a:xfrm>
          <a:prstGeom prst="rect">
            <a:avLst/>
          </a:prstGeom>
          <a:noFill/>
          <a:ln w="19050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14300" indent="-114300" algn="just">
              <a:defRPr/>
            </a:pPr>
            <a:r>
              <a:rPr lang="en-GB" sz="1200" b="1" dirty="0" smtClean="0">
                <a:solidFill>
                  <a:srgbClr val="333399"/>
                </a:solidFill>
                <a:latin typeface="Tahoma" pitchFamily="34" charset="0"/>
              </a:rPr>
              <a:t>Date: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9 Jan 2014 </a:t>
            </a:r>
            <a:endParaRPr lang="en-US" sz="1200" b="1" dirty="0" smtClean="0">
              <a:solidFill>
                <a:srgbClr val="333399"/>
              </a:solidFill>
              <a:latin typeface="Tahoma" pitchFamily="34" charset="0"/>
            </a:endParaRPr>
          </a:p>
          <a:p>
            <a:pPr marL="114300" indent="-114300" algn="just">
              <a:defRPr/>
            </a:pP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Injury: Deep </a:t>
            </a:r>
            <a:r>
              <a:rPr lang="en-US" sz="1200" b="1" dirty="0" smtClean="0">
                <a:solidFill>
                  <a:srgbClr val="333399"/>
                </a:solidFill>
                <a:latin typeface="Tahoma" pitchFamily="34" charset="0"/>
              </a:rPr>
              <a:t>laceration</a:t>
            </a:r>
          </a:p>
          <a:p>
            <a:pPr marL="342900" indent="-342900" eaLnBrk="1" hangingPunct="1">
              <a:defRPr/>
            </a:pPr>
            <a:endParaRPr lang="en-US" sz="1600" b="1" dirty="0" smtClean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400" b="1" dirty="0" smtClean="0">
                <a:solidFill>
                  <a:srgbClr val="FF0000"/>
                </a:solidFill>
                <a:latin typeface="Tahoma" pitchFamily="34" charset="0"/>
              </a:rPr>
              <a:t>As </a:t>
            </a: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a learning from this incident and ensure continual improvement all contract</a:t>
            </a:r>
          </a:p>
          <a:p>
            <a:pPr marL="342900" indent="-342900" eaLnBrk="1" hangingPunct="1">
              <a:defRPr/>
            </a:pPr>
            <a:r>
              <a:rPr lang="en-US" sz="1400" b="1" dirty="0">
                <a:solidFill>
                  <a:srgbClr val="FF0000"/>
                </a:solidFill>
                <a:latin typeface="Tahoma" pitchFamily="34" charset="0"/>
              </a:rPr>
              <a:t>managers are to review their HSE HEMP against the questions asked below</a:t>
            </a:r>
            <a:r>
              <a:rPr lang="en-US" sz="1600" b="1" dirty="0">
                <a:solidFill>
                  <a:srgbClr val="FF0000"/>
                </a:solidFill>
                <a:latin typeface="Tahoma" pitchFamily="34" charset="0"/>
              </a:rPr>
              <a:t>        </a:t>
            </a:r>
          </a:p>
          <a:p>
            <a:pPr marL="342900" indent="-342900" eaLnBrk="1" hangingPunct="1">
              <a:defRPr/>
            </a:pPr>
            <a:endParaRPr lang="en-US" sz="1600" b="1" dirty="0">
              <a:solidFill>
                <a:srgbClr val="FF0000"/>
              </a:solidFill>
              <a:latin typeface="Tahoma" pitchFamily="34" charset="0"/>
            </a:endParaRPr>
          </a:p>
          <a:p>
            <a:pPr marL="342900" indent="-342900" eaLnBrk="1" hangingPunct="1">
              <a:defRPr/>
            </a:pPr>
            <a:r>
              <a:rPr lang="en-US" sz="1600" b="1" dirty="0">
                <a:solidFill>
                  <a:srgbClr val="333399"/>
                </a:solidFill>
                <a:latin typeface="Tahoma" pitchFamily="34" charset="0"/>
              </a:rPr>
              <a:t>Confirm the following:</a:t>
            </a:r>
          </a:p>
          <a:p>
            <a:pPr marL="342900" indent="-342900" eaLnBrk="1" hangingPunct="1">
              <a:defRPr/>
            </a:pPr>
            <a:endParaRPr lang="en-US" sz="1400" dirty="0">
              <a:latin typeface="Arial" charset="0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all mouse hole covers properly fitted?</a:t>
            </a:r>
            <a:endParaRPr lang="en-US" sz="1200" dirty="0" smtClean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Does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your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JSA’s/procedures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cover all risks and hazards?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empowerment to stop process used effectively? 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Is </a:t>
            </a:r>
            <a:r>
              <a:rPr lang="en-US" sz="1200" dirty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the alert/learning advice understood by the crew members?</a:t>
            </a:r>
          </a:p>
          <a:p>
            <a:pPr marL="171450" indent="-171450">
              <a:buFontTx/>
              <a:buChar char="-"/>
              <a:defRPr/>
            </a:pP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Do you have a system to ensure actions from lateral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Learning's </a:t>
            </a:r>
            <a:r>
              <a:rPr lang="en-US" sz="1200" dirty="0" smtClean="0">
                <a:solidFill>
                  <a:srgbClr val="000000"/>
                </a:solidFill>
                <a:latin typeface="Tahoma" pitchFamily="34" charset="0"/>
                <a:ea typeface="Tahoma" pitchFamily="34" charset="0"/>
                <a:cs typeface="Tahoma" pitchFamily="34" charset="0"/>
                <a:sym typeface="Wingdings" pitchFamily="2" charset="2"/>
              </a:rPr>
              <a:t>are implemented.</a:t>
            </a:r>
          </a:p>
          <a:p>
            <a:pPr marL="171450" indent="-171450">
              <a:buFontTx/>
              <a:buChar char="-"/>
              <a:defRPr/>
            </a:pPr>
            <a:endParaRPr lang="en-US" sz="1200" dirty="0" smtClean="0">
              <a:solidFill>
                <a:srgbClr val="FF0000"/>
              </a:solidFill>
              <a:latin typeface="Tahoma" pitchFamily="34" charset="0"/>
              <a:ea typeface="Tahoma" pitchFamily="34" charset="0"/>
              <a:cs typeface="Tahoma" pitchFamily="34" charset="0"/>
            </a:endParaRPr>
          </a:p>
          <a:p>
            <a:pPr marL="171450" indent="-171450">
              <a:buFontTx/>
              <a:buChar char="-"/>
              <a:defRPr/>
            </a:pPr>
            <a:endParaRPr lang="en-US" sz="1200" dirty="0">
              <a:solidFill>
                <a:srgbClr val="000000"/>
              </a:solidFill>
              <a:latin typeface="Tahoma" pitchFamily="34" charset="0"/>
              <a:ea typeface="Tahoma" pitchFamily="34" charset="0"/>
              <a:cs typeface="Tahoma" pitchFamily="34" charset="0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latin typeface="+mj-lt"/>
              <a:sym typeface="Wingdings" pitchFamily="2" charset="2"/>
            </a:endParaRPr>
          </a:p>
          <a:p>
            <a:pPr eaLnBrk="1" hangingPunct="1">
              <a:defRPr/>
            </a:pPr>
            <a:endParaRPr lang="en-US" sz="1400" dirty="0">
              <a:latin typeface="Arial" charset="0"/>
            </a:endParaRPr>
          </a:p>
          <a:p>
            <a:pPr marL="119063" indent="-119063" eaLnBrk="1" hangingPunct="1">
              <a:defRPr/>
            </a:pPr>
            <a:endParaRPr lang="en-US" sz="1400" dirty="0">
              <a:solidFill>
                <a:srgbClr val="000000"/>
              </a:solidFill>
              <a:latin typeface="Arial" charset="0"/>
            </a:endParaRPr>
          </a:p>
          <a:p>
            <a:pPr marL="173038" indent="-173038" eaLnBrk="1" hangingPunct="1">
              <a:buFont typeface="Arial" pitchFamily="34" charset="0"/>
              <a:buChar char="•"/>
              <a:defRPr/>
            </a:pPr>
            <a:endParaRPr lang="en-US" sz="800" dirty="0">
              <a:solidFill>
                <a:srgbClr val="000000"/>
              </a:solidFill>
              <a:latin typeface="Arial" charset="0"/>
            </a:endParaRPr>
          </a:p>
        </p:txBody>
      </p:sp>
      <p:sp>
        <p:nvSpPr>
          <p:cNvPr id="5" name="Text Box 12"/>
          <p:cNvSpPr txBox="1">
            <a:spLocks noChangeArrowheads="1"/>
          </p:cNvSpPr>
          <p:nvPr/>
        </p:nvSpPr>
        <p:spPr bwMode="auto">
          <a:xfrm>
            <a:off x="0" y="1"/>
            <a:ext cx="9144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rgbClr val="0000FF"/>
                </a:solidFill>
              </a:rPr>
              <a:t>Management learning's</a:t>
            </a:r>
            <a:endParaRPr lang="en-GB" sz="3200" dirty="0">
              <a:latin typeface="+mj-lt"/>
            </a:endParaRPr>
          </a:p>
        </p:txBody>
      </p:sp>
      <p:sp>
        <p:nvSpPr>
          <p:cNvPr id="6" name="Rectangle 7"/>
          <p:cNvSpPr>
            <a:spLocks noChangeArrowheads="1"/>
          </p:cNvSpPr>
          <p:nvPr/>
        </p:nvSpPr>
        <p:spPr bwMode="auto">
          <a:xfrm>
            <a:off x="0" y="533400"/>
            <a:ext cx="9144000" cy="254000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fontAlgn="auto" hangingPunct="0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</a:rPr>
              <a:t>Use this Alert: Discuss in Tool Box Talks and HSE Meetings </a:t>
            </a:r>
            <a:r>
              <a:rPr lang="en-US" sz="1050" b="1" dirty="0">
                <a:solidFill>
                  <a:schemeClr val="tx2">
                    <a:lumMod val="75000"/>
                  </a:schemeClr>
                </a:solidFill>
                <a:cs typeface="Calibri" pitchFamily="34" charset="0"/>
                <a:sym typeface="Wingdings" pitchFamily="2" charset="2"/>
              </a:rPr>
              <a:t> Distribute to contractors  Post on HSE Notice Boards  Include in site HSE Induction</a:t>
            </a:r>
            <a:endParaRPr lang="en-US" sz="1050" b="1" dirty="0">
              <a:solidFill>
                <a:schemeClr val="tx2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0" y="6705600"/>
            <a:ext cx="9144000" cy="1524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txBody>
          <a:bodyPr anchor="ctr"/>
          <a:lstStyle>
            <a:lvl1pPr>
              <a:defRPr b="1">
                <a:latin typeface="Arial" pitchFamily="34" charset="0"/>
                <a:cs typeface="Arial" pitchFamily="34" charset="0"/>
              </a:defRPr>
            </a:lvl1pPr>
          </a:lstStyle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en-US" sz="1000" b="0" dirty="0" smtClean="0">
                <a:latin typeface="+mn-lt"/>
                <a:cs typeface="Calibri" pitchFamily="34" charset="0"/>
              </a:rPr>
              <a:t>Contact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:  </a:t>
            </a:r>
            <a:r>
              <a:rPr lang="en-US" sz="1000" b="0" dirty="0" smtClean="0">
                <a:solidFill>
                  <a:srgbClr val="0070C0"/>
                </a:solidFill>
                <a:latin typeface="+mn-lt"/>
                <a:cs typeface="Calibri" pitchFamily="34" charset="0"/>
                <a:hlinkClick r:id="rId2"/>
              </a:rPr>
              <a:t>MSE54</a:t>
            </a:r>
            <a:r>
              <a:rPr lang="en-US" sz="1000" b="0" dirty="0" smtClean="0">
                <a:latin typeface="+mn-lt"/>
                <a:cs typeface="Calibri" pitchFamily="34" charset="0"/>
                <a:hlinkClick r:id="rId2"/>
              </a:rPr>
              <a:t> </a:t>
            </a:r>
            <a:r>
              <a:rPr lang="en-US" sz="1000" b="0" dirty="0" smtClean="0">
                <a:latin typeface="+mn-lt"/>
                <a:cs typeface="Calibri" pitchFamily="34" charset="0"/>
              </a:rPr>
              <a:t>for further information or visit the </a:t>
            </a:r>
            <a:r>
              <a:rPr lang="en-US" sz="1000" b="0" dirty="0" smtClean="0">
                <a:latin typeface="+mn-lt"/>
                <a:cs typeface="Calibri" pitchFamily="34" charset="0"/>
                <a:hlinkClick r:id="rId3"/>
              </a:rPr>
              <a:t>HSE Website</a:t>
            </a:r>
            <a:r>
              <a:rPr lang="en-US" sz="1000" b="0" dirty="0" smtClean="0">
                <a:latin typeface="+mn-lt"/>
                <a:cs typeface="Calibri" pitchFamily="34" charset="0"/>
              </a:rPr>
              <a:t>                                 Learning No 02                                                              09/01/2014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Arial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Default Design 1">
    <a:dk1>
      <a:srgbClr val="000000"/>
    </a:dk1>
    <a:lt1>
      <a:srgbClr val="FFFFFF"/>
    </a:lt1>
    <a:dk2>
      <a:srgbClr val="000000"/>
    </a:dk2>
    <a:lt2>
      <a:srgbClr val="808080"/>
    </a:lt2>
    <a:accent1>
      <a:srgbClr val="00CC99"/>
    </a:accent1>
    <a:accent2>
      <a:srgbClr val="3333CC"/>
    </a:accent2>
    <a:accent3>
      <a:srgbClr val="FFFFFF"/>
    </a:accent3>
    <a:accent4>
      <a:srgbClr val="000000"/>
    </a:accent4>
    <a:accent5>
      <a:srgbClr val="AAE2CA"/>
    </a:accent5>
    <a:accent6>
      <a:srgbClr val="2D2DB9"/>
    </a:accent6>
    <a:hlink>
      <a:srgbClr val="CCCCFF"/>
    </a:hlink>
    <a:folHlink>
      <a:srgbClr val="B2B2B2"/>
    </a:folHlink>
  </a:clr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Image" ma:contentTypeID="0x0101009148F5A04DDD49CBA7127AADA5FB792B00AADE34325A8B49CDA8BB4DB53328F214009C4067D375EDA046866D1CFD34BA6725" ma:contentTypeVersion="4" ma:contentTypeDescription="Upload an image." ma:contentTypeScope="" ma:versionID="809bc6af44041ef507fcb8c845449721">
  <xsd:schema xmlns:xsd="http://www.w3.org/2001/XMLSchema" xmlns:xs="http://www.w3.org/2001/XMLSchema" xmlns:p="http://schemas.microsoft.com/office/2006/metadata/properties" xmlns:ns1="http://schemas.microsoft.com/sharepoint/v3" xmlns:ns2="4880E4F8-4B7D-4BDD-91E3-E10D47036ECA" xmlns:ns3="http://schemas.microsoft.com/sharepoint/v3/fields" xmlns:ns4="4880e4f8-4b7d-4bdd-91e3-e10d47036eca" xmlns:ns5="9d51eac6-a7d5-47f5-a119-63d146adb134" targetNamespace="http://schemas.microsoft.com/office/2006/metadata/properties" ma:root="true" ma:fieldsID="c6cb684b9f311d0fba83640743edc78d" ns1:_="" ns2:_="" ns3:_="" ns4:_="" ns5:_="">
    <xsd:import namespace="http://schemas.microsoft.com/sharepoint/v3"/>
    <xsd:import namespace="4880E4F8-4B7D-4BDD-91E3-E10D47036ECA"/>
    <xsd:import namespace="http://schemas.microsoft.com/sharepoint/v3/fields"/>
    <xsd:import namespace="4880e4f8-4b7d-4bdd-91e3-e10d47036eca"/>
    <xsd:import namespace="9d51eac6-a7d5-47f5-a119-63d146adb134"/>
    <xsd:element name="properties">
      <xsd:complexType>
        <xsd:sequence>
          <xsd:element name="documentManagement">
            <xsd:complexType>
              <xsd:all>
                <xsd:element ref="ns1:FileRef" minOccurs="0"/>
                <xsd:element ref="ns1:File_x0020_Type" minOccurs="0"/>
                <xsd:element ref="ns1:HTML_x0020_File_x0020_Type" minOccurs="0"/>
                <xsd:element ref="ns1:FSObjType" minOccurs="0"/>
                <xsd:element ref="ns2:ThumbnailExists" minOccurs="0"/>
                <xsd:element ref="ns2:PreviewExists" minOccurs="0"/>
                <xsd:element ref="ns2:ImageWidth" minOccurs="0"/>
                <xsd:element ref="ns2:ImageHeight" minOccurs="0"/>
                <xsd:element ref="ns2:ImageCreateDate" minOccurs="0"/>
                <xsd:element ref="ns3:wic_System_Copyright" minOccurs="0"/>
                <xsd:element ref="ns4:Language" minOccurs="0"/>
                <xsd:element ref="ns4:DocId" minOccurs="0"/>
                <xsd:element ref="ns5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FileRef" ma:index="8" nillable="true" ma:displayName="URL Path" ma:hidden="true" ma:list="Docs" ma:internalName="FileRef" ma:readOnly="true" ma:showField="FullUrl">
      <xsd:simpleType>
        <xsd:restriction base="dms:Lookup"/>
      </xsd:simpleType>
    </xsd:element>
    <xsd:element name="File_x0020_Type" ma:index="9" nillable="true" ma:displayName="File Type" ma:hidden="true" ma:internalName="File_x0020_Type" ma:readOnly="true">
      <xsd:simpleType>
        <xsd:restriction base="dms:Text"/>
      </xsd:simpleType>
    </xsd:element>
    <xsd:element name="HTML_x0020_File_x0020_Type" ma:index="10" nillable="true" ma:displayName="HTML File Type" ma:hidden="true" ma:internalName="HTML_x0020_File_x0020_Type" ma:readOnly="true">
      <xsd:simpleType>
        <xsd:restriction base="dms:Text"/>
      </xsd:simpleType>
    </xsd:element>
    <xsd:element name="FSObjType" ma:index="11" nillable="true" ma:displayName="Item Type" ma:hidden="true" ma:list="Docs" ma:internalName="FSObjType" ma:readOnly="true" ma:showField="FSType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ThumbnailExists" ma:index="18" nillable="true" ma:displayName="Thumbnail Exists" ma:default="FALSE" ma:hidden="true" ma:internalName="ThumbnailExists" ma:readOnly="true">
      <xsd:simpleType>
        <xsd:restriction base="dms:Boolean"/>
      </xsd:simpleType>
    </xsd:element>
    <xsd:element name="PreviewExists" ma:index="19" nillable="true" ma:displayName="Preview Exists" ma:default="FALSE" ma:hidden="true" ma:internalName="PreviewExists" ma:readOnly="true">
      <xsd:simpleType>
        <xsd:restriction base="dms:Boolean"/>
      </xsd:simpleType>
    </xsd:element>
    <xsd:element name="ImageWidth" ma:index="20" nillable="true" ma:displayName="Width" ma:internalName="ImageWidth" ma:readOnly="true">
      <xsd:simpleType>
        <xsd:restriction base="dms:Unknown"/>
      </xsd:simpleType>
    </xsd:element>
    <xsd:element name="ImageHeight" ma:index="22" nillable="true" ma:displayName="Height" ma:internalName="ImageHeight" ma:readOnly="true">
      <xsd:simpleType>
        <xsd:restriction base="dms:Unknown"/>
      </xsd:simpleType>
    </xsd:element>
    <xsd:element name="ImageCreateDate" ma:index="25" nillable="true" ma:displayName="Date Picture Taken" ma:format="DateTime" ma:hidden="true" ma:internalName="ImageCreateDate">
      <xsd:simpleType>
        <xsd:restriction base="dms:DateTime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/fields" elementFormDefault="qualified">
    <xsd:import namespace="http://schemas.microsoft.com/office/2006/documentManagement/types"/>
    <xsd:import namespace="http://schemas.microsoft.com/office/infopath/2007/PartnerControls"/>
    <xsd:element name="wic_System_Copyright" ma:index="26" nillable="true" ma:displayName="Copyright" ma:internalName="wic_System_Copyright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880e4f8-4b7d-4bdd-91e3-e10d47036eca" elementFormDefault="qualified">
    <xsd:import namespace="http://schemas.microsoft.com/office/2006/documentManagement/types"/>
    <xsd:import namespace="http://schemas.microsoft.com/office/infopath/2007/PartnerControls"/>
    <xsd:element name="Language" ma:index="27" nillable="true" ma:displayName="Language" ma:default="English 1" ma:format="Dropdown" ma:internalName="Language">
      <xsd:simpleType>
        <xsd:restriction base="dms:Choice">
          <xsd:enumeration value="English 1"/>
          <xsd:enumeration value="English 2"/>
          <xsd:enumeration value="Arabic 1"/>
          <xsd:enumeration value="Arabic 2"/>
          <xsd:enumeration value="Hindi 1"/>
          <xsd:enumeration value="Hindi 2"/>
          <xsd:enumeration value="Malayalam 1"/>
          <xsd:enumeration value="Malayalam 2"/>
        </xsd:restriction>
      </xsd:simpleType>
    </xsd:element>
    <xsd:element name="DocId" ma:index="28" nillable="true" ma:displayName="DocId" ma:list="{9de017a3-70b4-41a0-b3a1-4f7a098545da}" ma:internalName="DocId" ma:showField="ID" ma:web="9d51eac6-a7d5-47f5-a119-63d146adb134">
      <xsd:simpleType>
        <xsd:restriction base="dms:Lookup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9d51eac6-a7d5-47f5-a119-63d146adb134" elementFormDefault="qualified">
    <xsd:import namespace="http://schemas.microsoft.com/office/2006/documentManagement/types"/>
    <xsd:import namespace="http://schemas.microsoft.com/office/infopath/2007/PartnerControls"/>
    <xsd:element name="SharedWithUsers" ma:index="29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 ma:index="24" ma:displayName="Author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 ma:index="23" ma:displayName="Comments"/>
        <xsd:element name="keywords" minOccurs="0" maxOccurs="1" type="xsd:string" ma:index="14" ma:displayName="Keywords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Language xmlns="4880e4f8-4b7d-4bdd-91e3-e10d47036eca">English 1</Language>
    <DocId xmlns="4880e4f8-4b7d-4bdd-91e3-e10d47036eca">18764</DocId>
    <ImageCreateDate xmlns="4880E4F8-4B7D-4BDD-91E3-E10D47036ECA" xsi:nil="true"/>
    <wic_System_Copyright xmlns="http://schemas.microsoft.com/sharepoint/v3/fields" xsi:nil="true"/>
  </documentManagement>
</p:properties>
</file>

<file path=customXml/itemProps1.xml><?xml version="1.0" encoding="utf-8"?>
<ds:datastoreItem xmlns:ds="http://schemas.openxmlformats.org/officeDocument/2006/customXml" ds:itemID="{A42781F2-371A-4A67-A872-5DF11D268C77}"/>
</file>

<file path=customXml/itemProps2.xml><?xml version="1.0" encoding="utf-8"?>
<ds:datastoreItem xmlns:ds="http://schemas.openxmlformats.org/officeDocument/2006/customXml" ds:itemID="{80CD847F-1101-440E-A1E9-2E8D753C2E96}"/>
</file>

<file path=customXml/itemProps3.xml><?xml version="1.0" encoding="utf-8"?>
<ds:datastoreItem xmlns:ds="http://schemas.openxmlformats.org/officeDocument/2006/customXml" ds:itemID="{51CBDD7F-E1C7-45D7-A855-C5D624DB4559}"/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1621</TotalTime>
  <Words>271</Words>
  <Application>Microsoft Office PowerPoint</Application>
  <PresentationFormat>On-screen Show (4:3)</PresentationFormat>
  <Paragraphs>42</Paragraphs>
  <Slides>2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3" baseType="lpstr">
      <vt:lpstr>Default Design</vt:lpstr>
      <vt:lpstr>Slide 1</vt:lpstr>
      <vt:lpstr>Slide 2</vt:lpstr>
    </vt:vector>
  </TitlesOfParts>
  <Company>Shell Information Services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Contractor RTA LTI on xx.xx.xx</dc:title>
  <dc:creator>MU93647</dc:creator>
  <cp:lastModifiedBy>mu93647</cp:lastModifiedBy>
  <cp:revision>145</cp:revision>
  <dcterms:created xsi:type="dcterms:W3CDTF">2001-05-03T06:07:08Z</dcterms:created>
  <dcterms:modified xsi:type="dcterms:W3CDTF">2014-05-20T05:37:40Z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0x0101009148F5A04DDD49CBA7127AADA5FB792B00AADE34325A8B49CDA8BB4DB53328F214009C4067D375EDA046866D1CFD34BA6725</vt:lpwstr>
  </property>
</Properties>
</file>