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CC799C-25FE-4C08-8A12-B3B3E526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EB0343-92F4-423D-84C1-8B26F61D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B2CDF5-6674-432C-8BEB-FD9BC991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dointernet/hseforcontractors/Pages/OnlineLibrary1.aspx" TargetMode="External"/><Relationship Id="rId4" Type="http://schemas.openxmlformats.org/officeDocument/2006/relationships/hyperlink" Target="mailto:talib.z.shaqsi@pdo.co.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Pages/OnlineLibrary1.aspx" TargetMode="External"/><Relationship Id="rId2" Type="http://schemas.openxmlformats.org/officeDocument/2006/relationships/hyperlink" Target="mailto:talib.z.shaqsi@pdo.co.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Date: 04/03/2014 </a:t>
            </a:r>
          </a:p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Fractured rib </a:t>
            </a:r>
          </a:p>
          <a:p>
            <a:endParaRPr lang="en-US" sz="1600" b="1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happened? </a:t>
            </a:r>
          </a:p>
          <a:p>
            <a:endParaRPr lang="en-US" sz="1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Rigger and a Bucket Truck Operator was instructed to remove temporary wooden piping supports at a pipe rack manually using a handsaw. While attempting to position themselves to cut the support, accidently the control of the bucket was engaged by a strap of the safety harness of the rigger. The bucket moved and trapped the rigger between the guard rail of the bucket and the pipe rack structure, causing injury. 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-114300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learning from this incident.. </a:t>
            </a:r>
          </a:p>
          <a:p>
            <a:pPr marL="173038" indent="-60325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 that you have sufficient room in your elevated bucket to execute the activity safely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the equipment pre-inspection check list is up to date, understood and followed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you are aware of your elevated bucket emergency lowering procedure 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Apply the empowerment to stop when the job is unsafe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029200"/>
            <a:ext cx="4419600" cy="58477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use the right means of access to execute activities at height safely </a:t>
            </a:r>
            <a:endParaRPr lang="en-US" sz="16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2209800" cy="25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4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5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 </a:t>
            </a:r>
            <a:r>
              <a:rPr lang="en-US" sz="1000" b="0" dirty="0" smtClean="0">
                <a:latin typeface="+mn-lt"/>
                <a:cs typeface="Calibri" pitchFamily="34" charset="0"/>
              </a:rPr>
              <a:t>07                                                             </a:t>
            </a:r>
            <a:r>
              <a:rPr lang="en-US" sz="1000" b="0" dirty="0" smtClean="0">
                <a:latin typeface="+mn-lt"/>
                <a:cs typeface="Calibri" pitchFamily="34" charset="0"/>
              </a:rPr>
              <a:t>04/03/2014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-25687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1" name="Freeform 132"/>
          <p:cNvSpPr>
            <a:spLocks/>
          </p:cNvSpPr>
          <p:nvPr/>
        </p:nvSpPr>
        <p:spPr bwMode="auto">
          <a:xfrm>
            <a:off x="6858000" y="5334000"/>
            <a:ext cx="762000" cy="6858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7543800" y="1981200"/>
            <a:ext cx="609600" cy="773113"/>
            <a:chOff x="3504" y="544"/>
            <a:chExt cx="2287" cy="1855"/>
          </a:xfrm>
        </p:grpSpPr>
        <p:sp>
          <p:nvSpPr>
            <p:cNvPr id="13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Date: 04/03/2014 </a:t>
            </a:r>
          </a:p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Fractured rib</a:t>
            </a:r>
            <a:endParaRPr lang="en-US" sz="12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ensuring continual improvement, all contract managers are to review their HSE HEMP against the questions asked below .       </a:t>
            </a:r>
          </a:p>
          <a:p>
            <a:endParaRPr lang="en-US" sz="1200" dirty="0" smtClean="0"/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2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3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</a:t>
            </a:r>
            <a:r>
              <a:rPr lang="en-US" sz="1000" b="0" smtClean="0">
                <a:latin typeface="+mn-lt"/>
                <a:cs typeface="Calibri" pitchFamily="34" charset="0"/>
              </a:rPr>
              <a:t>No </a:t>
            </a:r>
            <a:r>
              <a:rPr lang="en-US" sz="1000" b="0" smtClean="0">
                <a:latin typeface="+mn-lt"/>
                <a:cs typeface="Calibri" pitchFamily="34" charset="0"/>
              </a:rPr>
              <a:t>07                                                            </a:t>
            </a:r>
            <a:r>
              <a:rPr lang="en-US" sz="1000" b="0" dirty="0" smtClean="0">
                <a:latin typeface="+mn-lt"/>
                <a:cs typeface="Calibri" pitchFamily="34" charset="0"/>
              </a:rPr>
              <a:t>04/03/2014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286000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the bucket truck emergency lowering procedure exist in your organization, where applicable?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the bucket truck emergency lowering procedure known and practiced by your crew member?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your HEMP capturing specific activates related to bucket truck equipment, and was it communicated effectively to the crew member i.e. operators and drivers? </a:t>
            </a:r>
            <a:r>
              <a:rPr lang="en-US" sz="1200" kern="1500" spc="3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you maintain your equipments operating manuals, instructions and maintenance records including bucket trucks? Are they available at site, and accessible to the end user i.e. operators?  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Are the tools/equipment used for your activates appropriate for the assigned jobs?</a:t>
            </a:r>
            <a:endParaRPr lang="en-US" sz="1200" kern="1500" spc="3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Is the empowerment to stop unsafe acts/conditions effectively practiced?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you have a system to ensure actions from lateral Learnings are implemented.</a:t>
            </a:r>
          </a:p>
          <a:p>
            <a:pPr marL="112713" lvl="0" indent="-112713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the alert/learning advice understood by the crew members?</a:t>
            </a:r>
          </a:p>
          <a:p>
            <a:pPr lvl="0">
              <a:buFont typeface="Arial" pitchFamily="34" charset="0"/>
              <a:buChar char="•"/>
            </a:pPr>
            <a:endParaRPr lang="en-US" sz="1200" dirty="0" smtClean="0"/>
          </a:p>
          <a:p>
            <a:pPr lvl="0"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to contractors 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in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HSE Meetings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18769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33ADB80-A531-4EC2-AEDA-BEACBB0B2C55}"/>
</file>

<file path=customXml/itemProps2.xml><?xml version="1.0" encoding="utf-8"?>
<ds:datastoreItem xmlns:ds="http://schemas.openxmlformats.org/officeDocument/2006/customXml" ds:itemID="{DEFD6692-FE12-4F97-B1C7-19B4E824D4DC}"/>
</file>

<file path=customXml/itemProps3.xml><?xml version="1.0" encoding="utf-8"?>
<ds:datastoreItem xmlns:ds="http://schemas.openxmlformats.org/officeDocument/2006/customXml" ds:itemID="{45E2A87A-856B-4CD7-8DB0-C9260ED236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405</Words>
  <Application>Microsoft Office PowerPoint</Application>
  <PresentationFormat>On-screen Show (4:3)</PresentationFormat>
  <Paragraphs>36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mu54621</cp:lastModifiedBy>
  <cp:revision>152</cp:revision>
  <dcterms:created xsi:type="dcterms:W3CDTF">2001-05-03T06:07:08Z</dcterms:created>
  <dcterms:modified xsi:type="dcterms:W3CDTF">2014-06-05T05:36:51Z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