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No15                                                              26/02/2014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pic>
        <p:nvPicPr>
          <p:cNvPr id="7" name="Picture 3" descr="E:\INCIDENT ACCIDENT - RAH\2014\LTI 26 FEB 2014\PHOTOS\1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2762" b="14331"/>
          <a:stretch/>
        </p:blipFill>
        <p:spPr bwMode="auto">
          <a:xfrm>
            <a:off x="5410200" y="3544337"/>
            <a:ext cx="3429000" cy="2360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876800" cy="360868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26/02/2014</a:t>
            </a:r>
            <a:endParaRPr lang="en-US" sz="13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multiple fractures</a:t>
            </a:r>
          </a:p>
          <a:p>
            <a:pPr marL="114300" indent="-114300" algn="just">
              <a:defRPr/>
            </a:pPr>
            <a:endParaRPr lang="en-US" sz="1200" b="1" dirty="0" smtClean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2000" algn="just"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electrician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was working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 a balcony situated at roof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height and was protected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from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fall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from height by barrier protection which had been fitted at the edge of the balcony.  The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electrician leaned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against the barrier which gave way and he and the barrier fell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8.1 meters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down to the ground below.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was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transferred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Khoula hospital where he was admitted to intensive care. He sustained multiple fractures.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1200" b="1" dirty="0" smtClean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Employ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competent personnel (CITB trained) for scaffolding works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Intervene on all unsafe conditions.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Never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complacent and be safe at height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Follow right medical emergency procedure.</a:t>
            </a:r>
            <a:endParaRPr lang="en-US" sz="1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Freeform 132"/>
          <p:cNvSpPr>
            <a:spLocks/>
          </p:cNvSpPr>
          <p:nvPr/>
        </p:nvSpPr>
        <p:spPr bwMode="auto">
          <a:xfrm>
            <a:off x="8229600" y="529113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" name="Picture 9" descr="E:\INCIDENT ACCIDENT - RAH\2014\LTI 26 FEB 2014\PHOTOS\1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26"/>
          <a:stretch/>
        </p:blipFill>
        <p:spPr bwMode="auto">
          <a:xfrm>
            <a:off x="5410200" y="1066801"/>
            <a:ext cx="3367038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31"/>
          <p:cNvGrpSpPr>
            <a:grpSpLocks/>
          </p:cNvGrpSpPr>
          <p:nvPr/>
        </p:nvGrpSpPr>
        <p:grpSpPr bwMode="auto">
          <a:xfrm>
            <a:off x="8305800" y="2743200"/>
            <a:ext cx="336550" cy="544513"/>
            <a:chOff x="3504" y="544"/>
            <a:chExt cx="2287" cy="1855"/>
          </a:xfrm>
        </p:grpSpPr>
        <p:sp>
          <p:nvSpPr>
            <p:cNvPr id="12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76200" y="5105400"/>
            <a:ext cx="5181600" cy="58477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Follow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working at heights procedures as per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SP1257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No15                                                              26/02/2014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8762" y="914400"/>
            <a:ext cx="8351838" cy="31854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26/02/2014</a:t>
            </a:r>
            <a:endParaRPr lang="en-US" sz="13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 : Multiple fractures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chemeClr val="accent6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chemeClr val="accent6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200" dirty="0">
                <a:latin typeface="+mj-lt"/>
                <a:sym typeface="Wingdings" pitchFamily="2" charset="2"/>
              </a:rPr>
              <a:t>Do you </a:t>
            </a:r>
            <a:r>
              <a:rPr lang="en-US" sz="1200" dirty="0" smtClean="0">
                <a:latin typeface="+mj-lt"/>
              </a:rPr>
              <a:t>have sufficient competency </a:t>
            </a:r>
            <a:r>
              <a:rPr lang="en-US" sz="1200" dirty="0">
                <a:latin typeface="+mj-lt"/>
              </a:rPr>
              <a:t>in the requirements of SP1257</a:t>
            </a:r>
            <a:r>
              <a:rPr lang="en-US" sz="1200" dirty="0" smtClean="0">
                <a:latin typeface="+mj-lt"/>
                <a:sym typeface="Wingdings" pitchFamily="2" charset="2"/>
              </a:rPr>
              <a:t>?</a:t>
            </a:r>
            <a:endParaRPr lang="en-US" sz="12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200" dirty="0" smtClean="0">
                <a:latin typeface="+mj-lt"/>
                <a:sym typeface="Wingdings" pitchFamily="2" charset="2"/>
              </a:rPr>
              <a:t>Do you carry out risk assessment for all fall prevention measures?</a:t>
            </a:r>
            <a:endParaRPr lang="en-US" sz="12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200" dirty="0" smtClean="0">
                <a:latin typeface="+mj-lt"/>
                <a:sym typeface="Wingdings" pitchFamily="2" charset="2"/>
              </a:rPr>
              <a:t>Do </a:t>
            </a:r>
            <a:r>
              <a:rPr lang="en-US" sz="1200" dirty="0">
                <a:latin typeface="+mj-lt"/>
                <a:sym typeface="Wingdings" pitchFamily="2" charset="2"/>
              </a:rPr>
              <a:t>you comply with </a:t>
            </a:r>
            <a:r>
              <a:rPr lang="en-US" sz="1200" dirty="0">
                <a:latin typeface="+mj-lt"/>
              </a:rPr>
              <a:t>contractual requirements for HSE competency and training</a:t>
            </a:r>
            <a:r>
              <a:rPr lang="en-US" sz="1200" dirty="0" smtClean="0">
                <a:latin typeface="+mj-lt"/>
                <a:sym typeface="Wingdings" pitchFamily="2" charset="2"/>
              </a:rPr>
              <a:t>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200" dirty="0" smtClean="0">
                <a:latin typeface="+mj-lt"/>
                <a:sym typeface="Wingdings" pitchFamily="2" charset="2"/>
              </a:rPr>
              <a:t>Do </a:t>
            </a:r>
            <a:r>
              <a:rPr lang="en-US" sz="1200" dirty="0">
                <a:latin typeface="+mj-lt"/>
                <a:sym typeface="Wingdings" pitchFamily="2" charset="2"/>
              </a:rPr>
              <a:t>you </a:t>
            </a:r>
            <a:r>
              <a:rPr lang="en-US" sz="1200" dirty="0" smtClean="0">
                <a:latin typeface="+mj-lt"/>
                <a:sym typeface="Wingdings" pitchFamily="2" charset="2"/>
              </a:rPr>
              <a:t>have effective </a:t>
            </a:r>
            <a:r>
              <a:rPr lang="en-US" sz="1200" dirty="0">
                <a:latin typeface="+mj-lt"/>
                <a:sym typeface="Wingdings" pitchFamily="2" charset="2"/>
              </a:rPr>
              <a:t>incident management competency and </a:t>
            </a:r>
            <a:r>
              <a:rPr lang="en-US" sz="1200" dirty="0" smtClean="0">
                <a:latin typeface="+mj-lt"/>
                <a:sym typeface="Wingdings" pitchFamily="2" charset="2"/>
              </a:rPr>
              <a:t>skills? </a:t>
            </a:r>
          </a:p>
          <a:p>
            <a:pPr marL="119063" lvl="0" indent="-119063" eaLnBrk="1" hangingPunct="1">
              <a:buFontTx/>
              <a:buChar char="•"/>
              <a:defRPr/>
            </a:pPr>
            <a:r>
              <a:rPr lang="en-US" sz="1200" dirty="0" smtClean="0">
                <a:latin typeface="+mj-lt"/>
                <a:sym typeface="Wingdings" pitchFamily="-109" charset="2"/>
              </a:rPr>
              <a:t>Do you have a system to ensure actions from lateral Learnings are implemented?</a:t>
            </a:r>
          </a:p>
          <a:p>
            <a:pPr marL="119063" lvl="0" indent="-119063" eaLnBrk="1" hangingPunct="1">
              <a:buFontTx/>
              <a:buChar char="•"/>
              <a:defRPr/>
            </a:pPr>
            <a:r>
              <a:rPr lang="en-US" sz="1200" dirty="0" smtClean="0">
                <a:latin typeface="+mj-lt"/>
                <a:sym typeface="Wingdings" pitchFamily="-109" charset="2"/>
              </a:rPr>
              <a:t>Is the alert/learning advice understood by the crew members?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in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18790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0E42348-5159-48FE-92E0-1F93368837C5}"/>
</file>

<file path=customXml/itemProps2.xml><?xml version="1.0" encoding="utf-8"?>
<ds:datastoreItem xmlns:ds="http://schemas.openxmlformats.org/officeDocument/2006/customXml" ds:itemID="{F2CC7A4F-583A-40E4-B916-9E51129F2F67}"/>
</file>

<file path=customXml/itemProps3.xml><?xml version="1.0" encoding="utf-8"?>
<ds:datastoreItem xmlns:ds="http://schemas.openxmlformats.org/officeDocument/2006/customXml" ds:itemID="{9845FF65-7668-4F74-A71D-C0915F9BBA5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</TotalTime>
  <Words>307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149</cp:revision>
  <dcterms:created xsi:type="dcterms:W3CDTF">2001-05-03T06:07:08Z</dcterms:created>
  <dcterms:modified xsi:type="dcterms:W3CDTF">2014-06-16T07:51:49Z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