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3" r:id="rId2"/>
    <p:sldId id="260" r:id="rId3"/>
    <p:sldId id="264" r:id="rId4"/>
    <p:sldId id="265" r:id="rId5"/>
    <p:sldId id="259" r:id="rId6"/>
    <p:sldId id="266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4820F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037" y="-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customXml" Target="../customXml/item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B3F550-CBAA-4F73-907F-6185D8F066C4}" type="datetimeFigureOut">
              <a:rPr lang="en-GB" smtClean="0"/>
              <a:pPr/>
              <a:t>22/07/2014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7A2558-8387-496D-A50C-50F59FBCFB7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629473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7A2558-8387-496D-A50C-50F59FBCFB7A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026635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63B25-ED44-4E24-BBDF-D848EB8E4F0E}" type="datetimeFigureOut">
              <a:rPr lang="en-US" smtClean="0"/>
              <a:pPr/>
              <a:t>22/07/2014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EFDD4-50AF-4C63-981E-CFB9460AD4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17424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63B25-ED44-4E24-BBDF-D848EB8E4F0E}" type="datetimeFigureOut">
              <a:rPr lang="en-US" smtClean="0"/>
              <a:pPr/>
              <a:t>22/07/2014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EFDD4-50AF-4C63-981E-CFB9460AD4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58157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63B25-ED44-4E24-BBDF-D848EB8E4F0E}" type="datetimeFigureOut">
              <a:rPr lang="en-US" smtClean="0"/>
              <a:pPr/>
              <a:t>22/07/2014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EFDD4-50AF-4C63-981E-CFB9460AD4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12252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63B25-ED44-4E24-BBDF-D848EB8E4F0E}" type="datetimeFigureOut">
              <a:rPr lang="en-US" smtClean="0"/>
              <a:pPr/>
              <a:t>22/07/2014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EFDD4-50AF-4C63-981E-CFB9460AD4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57952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63B25-ED44-4E24-BBDF-D848EB8E4F0E}" type="datetimeFigureOut">
              <a:rPr lang="en-US" smtClean="0"/>
              <a:pPr/>
              <a:t>22/07/2014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EFDD4-50AF-4C63-981E-CFB9460AD4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3149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63B25-ED44-4E24-BBDF-D848EB8E4F0E}" type="datetimeFigureOut">
              <a:rPr lang="en-US" smtClean="0"/>
              <a:pPr/>
              <a:t>22/07/2014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EFDD4-50AF-4C63-981E-CFB9460AD4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75157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63B25-ED44-4E24-BBDF-D848EB8E4F0E}" type="datetimeFigureOut">
              <a:rPr lang="en-US" smtClean="0"/>
              <a:pPr/>
              <a:t>22/07/2014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EFDD4-50AF-4C63-981E-CFB9460AD4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88418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63B25-ED44-4E24-BBDF-D848EB8E4F0E}" type="datetimeFigureOut">
              <a:rPr lang="en-US" smtClean="0"/>
              <a:pPr/>
              <a:t>22/07/2014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EFDD4-50AF-4C63-981E-CFB9460AD4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90573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63B25-ED44-4E24-BBDF-D848EB8E4F0E}" type="datetimeFigureOut">
              <a:rPr lang="en-US" smtClean="0"/>
              <a:pPr/>
              <a:t>22/07/2014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EFDD4-50AF-4C63-981E-CFB9460AD4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44302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63B25-ED44-4E24-BBDF-D848EB8E4F0E}" type="datetimeFigureOut">
              <a:rPr lang="en-US" smtClean="0"/>
              <a:pPr/>
              <a:t>22/07/2014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EFDD4-50AF-4C63-981E-CFB9460AD4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69089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63B25-ED44-4E24-BBDF-D848EB8E4F0E}" type="datetimeFigureOut">
              <a:rPr lang="en-US" smtClean="0"/>
              <a:pPr/>
              <a:t>22/07/2014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EFDD4-50AF-4C63-981E-CFB9460AD4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72647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163B25-ED44-4E24-BBDF-D848EB8E4F0E}" type="datetimeFigureOut">
              <a:rPr lang="en-US" smtClean="0"/>
              <a:pPr/>
              <a:t>22/07/2014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2EFDD4-50AF-4C63-981E-CFB9460AD4B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050" name="Picture 2" descr="C:\Ruchi\Ruchi\PDO\2012\Corporate Identity\PDO ppt 4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9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66576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wmf"/><Relationship Id="rId5" Type="http://schemas.openxmlformats.org/officeDocument/2006/relationships/image" Target="../media/image9.png"/><Relationship Id="rId4" Type="http://schemas.openxmlformats.org/officeDocument/2006/relationships/image" Target="../media/image8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Ruchi\Ruchi\PDO\2012\Corporate Identity\PDO ppt 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72600" cy="702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000" y="838201"/>
            <a:ext cx="8610600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OM" sz="4400" b="1" dirty="0" smtClean="0"/>
              <a:t>السلامة المرورية </a:t>
            </a:r>
          </a:p>
          <a:p>
            <a:pPr algn="ctr"/>
            <a:r>
              <a:rPr lang="ar-OM" sz="4400" b="1" dirty="0" smtClean="0"/>
              <a:t>خلال إجازة عيد الفطر المبارك</a:t>
            </a:r>
          </a:p>
          <a:p>
            <a:pPr algn="ctr"/>
            <a:endParaRPr lang="en-US" sz="4400" b="1" dirty="0" smtClean="0"/>
          </a:p>
          <a:p>
            <a:pPr algn="ctr"/>
            <a:r>
              <a:rPr lang="ar-OM" sz="3600" dirty="0" smtClean="0"/>
              <a:t> السائق مسئوول قانونياً وأخلاقياً تجاه نفسه والركاب ومستخدمي الطريق الآخرين</a:t>
            </a:r>
            <a:endParaRPr lang="en-US" sz="3600" dirty="0"/>
          </a:p>
          <a:p>
            <a:pPr algn="ctr"/>
            <a:endParaRPr lang="en-US" sz="2800" dirty="0" smtClean="0"/>
          </a:p>
          <a:p>
            <a:pPr algn="ctr"/>
            <a:endParaRPr lang="ar-OM" sz="2800" dirty="0" smtClean="0"/>
          </a:p>
          <a:p>
            <a:pPr algn="ctr"/>
            <a:r>
              <a:rPr lang="ar-OM" sz="2800" dirty="0" smtClean="0"/>
              <a:t>نقدم لكم بعض النصائح التي سوف تساعدكم لتكونوا آمنين على الطريق</a:t>
            </a:r>
            <a:endParaRPr lang="en-US" sz="2800" dirty="0"/>
          </a:p>
          <a:p>
            <a:pPr algn="ctr"/>
            <a:endParaRPr lang="en-US" sz="4400" dirty="0" smtClean="0"/>
          </a:p>
          <a:p>
            <a:pPr algn="ctr"/>
            <a:r>
              <a:rPr lang="en-US" sz="4400" dirty="0" smtClean="0"/>
              <a:t>  </a:t>
            </a:r>
            <a:endParaRPr lang="en-US" sz="4400" dirty="0"/>
          </a:p>
        </p:txBody>
      </p:sp>
      <p:grpSp>
        <p:nvGrpSpPr>
          <p:cNvPr id="8" name="Group 7"/>
          <p:cNvGrpSpPr/>
          <p:nvPr/>
        </p:nvGrpSpPr>
        <p:grpSpPr>
          <a:xfrm>
            <a:off x="381000" y="5867400"/>
            <a:ext cx="2667000" cy="804802"/>
            <a:chOff x="381000" y="5867400"/>
            <a:chExt cx="2667000" cy="804802"/>
          </a:xfrm>
        </p:grpSpPr>
        <p:graphicFrame>
          <p:nvGraphicFramePr>
            <p:cNvPr id="5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4189654579"/>
                </p:ext>
              </p:extLst>
            </p:nvPr>
          </p:nvGraphicFramePr>
          <p:xfrm>
            <a:off x="457200" y="5867400"/>
            <a:ext cx="2590800" cy="804802"/>
          </p:xfrm>
          <a:graphic>
            <a:graphicData uri="http://schemas.openxmlformats.org/presentationml/2006/ole">
              <p:oleObj spid="_x0000_s15362" r:id="rId4" imgW="5172797" imgH="2895238" progId="">
                <p:embed/>
              </p:oleObj>
            </a:graphicData>
          </a:graphic>
        </p:graphicFrame>
        <p:sp>
          <p:nvSpPr>
            <p:cNvPr id="7" name="TextBox 6"/>
            <p:cNvSpPr txBox="1"/>
            <p:nvPr/>
          </p:nvSpPr>
          <p:spPr>
            <a:xfrm>
              <a:off x="381000" y="5867400"/>
              <a:ext cx="1752600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ar-OM" sz="2000" b="1" dirty="0" smtClean="0">
                  <a:solidFill>
                    <a:srgbClr val="FF0000"/>
                  </a:solidFill>
                </a:rPr>
                <a:t>إربط حزام الآمان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763916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ar-OM" b="1" dirty="0" smtClean="0"/>
              <a:t>ما هو الإرهـــــــاق؟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991600" cy="1371600"/>
          </a:xfrm>
        </p:spPr>
        <p:txBody>
          <a:bodyPr>
            <a:normAutofit/>
          </a:bodyPr>
          <a:lstStyle/>
          <a:p>
            <a:pPr marL="517525" indent="-406400" algn="r" rtl="1" hangingPunct="0">
              <a:defRPr/>
            </a:pPr>
            <a:r>
              <a:rPr lang="ar-OM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الإرهاق: التعب الذهني أو البدني الذي يوقف إستمرار الإنسان في العمل بطريقة عادية.</a:t>
            </a:r>
          </a:p>
          <a:p>
            <a:pPr marL="517525" indent="-406400" algn="r" rtl="1" hangingPunct="0">
              <a:defRPr/>
            </a:pPr>
            <a:r>
              <a:rPr lang="ar-OM" sz="2400" i="1" dirty="0" smtClean="0">
                <a:cs typeface="Arial" charset="0"/>
              </a:rPr>
              <a:t>يؤثر الإرهاق في خفض أدائنا بصورة كبيرة للعمل بآمان وفعالية.</a:t>
            </a:r>
            <a:endParaRPr lang="en-US" sz="800" i="1" dirty="0">
              <a:cs typeface="Arial" charset="0"/>
            </a:endParaRPr>
          </a:p>
        </p:txBody>
      </p:sp>
      <p:pic>
        <p:nvPicPr>
          <p:cNvPr id="8" name="Picture 3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09600" y="2590800"/>
            <a:ext cx="4800599" cy="3429000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5410200" y="2590800"/>
            <a:ext cx="37338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17525" marR="0" lvl="0" indent="-406400" algn="r" defTabSz="914400" rtl="1" eaLnBrk="1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ar-OM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مؤشرات </a:t>
            </a:r>
            <a:r>
              <a:rPr kumimoji="0" lang="ar-OM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Arial" charset="0"/>
              </a:rPr>
              <a:t>الإرهاق أثناء السياقة:</a:t>
            </a:r>
            <a:endParaRPr lang="ar-OM" sz="2400" noProof="0" dirty="0" smtClean="0"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  <a:p>
            <a:pPr marL="914400" marR="0" lvl="0" indent="-396875" algn="r" defTabSz="914400" rtl="1" eaLnBrk="1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ar-OM" sz="24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Arial" charset="0"/>
              </a:rPr>
              <a:t>التثاؤوب المتكرر.</a:t>
            </a:r>
          </a:p>
          <a:p>
            <a:pPr marL="914400" marR="0" lvl="0" indent="-396875" algn="r" defTabSz="914400" rtl="1" eaLnBrk="1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lang="ar-OM" sz="2400" noProof="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تعب العينين</a:t>
            </a:r>
          </a:p>
          <a:p>
            <a:pPr marL="914400" marR="0" lvl="0" indent="-396875" algn="r" defTabSz="914400" rtl="1" eaLnBrk="1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ar-OM" sz="24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Arial" charset="0"/>
              </a:rPr>
              <a:t>قلة</a:t>
            </a:r>
            <a:r>
              <a:rPr kumimoji="0" lang="ar-OM" sz="24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Arial" charset="0"/>
              </a:rPr>
              <a:t> التركيز</a:t>
            </a:r>
          </a:p>
          <a:p>
            <a:pPr marL="914400" marR="0" lvl="0" indent="-396875" algn="r" defTabSz="914400" rtl="1" eaLnBrk="1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lang="ar-OM" sz="2400" baseline="0" noProof="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ردة</a:t>
            </a:r>
            <a:r>
              <a:rPr lang="ar-OM" sz="2400" noProof="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فعل بطيئة</a:t>
            </a:r>
          </a:p>
          <a:p>
            <a:pPr marL="914400" marR="0" lvl="0" indent="-396875" algn="r" defTabSz="914400" rtl="1" eaLnBrk="1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ar-OM" sz="24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Arial" charset="0"/>
              </a:rPr>
              <a:t>النعاس</a:t>
            </a:r>
          </a:p>
          <a:p>
            <a:pPr marL="914400" marR="0" lvl="0" indent="-396875" algn="r" defTabSz="914400" rtl="1" eaLnBrk="1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lang="ar-OM" sz="2400" noProof="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الأرق</a:t>
            </a:r>
            <a:endParaRPr kumimoji="0" lang="ar-OM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6875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ar-OM" b="1" dirty="0" smtClean="0"/>
              <a:t>نصائح للسائقيين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219200"/>
            <a:ext cx="7399020" cy="4525963"/>
          </a:xfrm>
        </p:spPr>
        <p:txBody>
          <a:bodyPr>
            <a:normAutofit lnSpcReduction="10000"/>
          </a:bodyPr>
          <a:lstStyle/>
          <a:p>
            <a:pPr marL="0" indent="0" hangingPunct="0">
              <a:buNone/>
              <a:defRPr/>
            </a:pPr>
            <a:endParaRPr lang="en-US" sz="2800" b="1" dirty="0">
              <a:cs typeface="Arial" charset="0"/>
            </a:endParaRPr>
          </a:p>
          <a:p>
            <a:pPr algn="r" rtl="1" hangingPunct="0">
              <a:defRPr/>
            </a:pPr>
            <a:r>
              <a:rPr lang="en-US" sz="2800" dirty="0">
                <a:cs typeface="Arial" charset="0"/>
              </a:rPr>
              <a:t> </a:t>
            </a:r>
            <a:r>
              <a:rPr lang="ar-OM" sz="2400" dirty="0" smtClean="0">
                <a:cs typeface="Arial" charset="0"/>
              </a:rPr>
              <a:t>الحلول اليومية (قصيرة الأمد)</a:t>
            </a:r>
            <a:endParaRPr lang="en-US" sz="2400" dirty="0">
              <a:cs typeface="Arial" charset="0"/>
            </a:endParaRPr>
          </a:p>
          <a:p>
            <a:pPr lvl="1" algn="r" rtl="1" hangingPunct="0">
              <a:buFont typeface="Courier New" pitchFamily="49" charset="0"/>
              <a:buChar char="o"/>
              <a:defRPr/>
            </a:pPr>
            <a:r>
              <a:rPr lang="en-US" sz="2400" dirty="0">
                <a:cs typeface="Arial" charset="0"/>
              </a:rPr>
              <a:t> </a:t>
            </a:r>
            <a:r>
              <a:rPr lang="ar-OM" sz="2400" dirty="0" smtClean="0">
                <a:cs typeface="Arial" charset="0"/>
              </a:rPr>
              <a:t>أخذ إستراحات متكررة.</a:t>
            </a:r>
          </a:p>
          <a:p>
            <a:pPr lvl="1" algn="r" rtl="1" hangingPunct="0">
              <a:buFont typeface="Courier New" pitchFamily="49" charset="0"/>
              <a:buChar char="o"/>
              <a:defRPr/>
            </a:pPr>
            <a:r>
              <a:rPr lang="ar-OM" sz="2400" dirty="0" smtClean="0">
                <a:cs typeface="Arial" charset="0"/>
              </a:rPr>
              <a:t>المشاركة في السياقة.</a:t>
            </a:r>
          </a:p>
          <a:p>
            <a:pPr lvl="1" algn="r" rtl="1" hangingPunct="0">
              <a:buFont typeface="Courier New" pitchFamily="49" charset="0"/>
              <a:buChar char="o"/>
              <a:defRPr/>
            </a:pPr>
            <a:r>
              <a:rPr lang="ar-OM" sz="2400" dirty="0" smtClean="0">
                <a:cs typeface="Arial" charset="0"/>
              </a:rPr>
              <a:t>قف وخذ قسطاً من النوم إن كنت متعباً.</a:t>
            </a:r>
            <a:endParaRPr lang="ar-OM" sz="2400" dirty="0">
              <a:cs typeface="Arial" charset="0"/>
            </a:endParaRPr>
          </a:p>
          <a:p>
            <a:pPr lvl="1" algn="r" rtl="1" hangingPunct="0">
              <a:buFont typeface="Courier New" pitchFamily="49" charset="0"/>
              <a:buChar char="o"/>
              <a:defRPr/>
            </a:pPr>
            <a:endParaRPr lang="en-US" sz="2400" dirty="0">
              <a:cs typeface="Arial" charset="0"/>
            </a:endParaRPr>
          </a:p>
          <a:p>
            <a:pPr algn="r" rtl="1" hangingPunct="0">
              <a:defRPr/>
            </a:pPr>
            <a:r>
              <a:rPr lang="ar-OM" sz="2400" dirty="0" smtClean="0">
                <a:cs typeface="Arial" charset="0"/>
              </a:rPr>
              <a:t>حلول طويلة المدى:</a:t>
            </a:r>
            <a:endParaRPr lang="en-US" sz="2400" dirty="0">
              <a:cs typeface="Arial" charset="0"/>
            </a:endParaRPr>
          </a:p>
          <a:p>
            <a:pPr lvl="1" algn="r" rtl="1" hangingPunct="0">
              <a:buFont typeface="Courier New" pitchFamily="49" charset="0"/>
              <a:buChar char="o"/>
              <a:defRPr/>
            </a:pPr>
            <a:r>
              <a:rPr lang="ar-OM" sz="2400" dirty="0" smtClean="0">
                <a:cs typeface="Arial" charset="0"/>
              </a:rPr>
              <a:t>خذ قسطاً كافياً من النوم في اليوم السابق.</a:t>
            </a:r>
          </a:p>
          <a:p>
            <a:pPr lvl="1" algn="r" rtl="1" hangingPunct="0">
              <a:buFont typeface="Courier New" pitchFamily="49" charset="0"/>
              <a:buChar char="o"/>
              <a:defRPr/>
            </a:pPr>
            <a:r>
              <a:rPr lang="ar-OM" sz="2400" dirty="0" smtClean="0">
                <a:cs typeface="Arial" charset="0"/>
              </a:rPr>
              <a:t>عليك بتعويض فترات النوم الناقصة.</a:t>
            </a:r>
          </a:p>
          <a:p>
            <a:pPr lvl="1" algn="r" rtl="1" hangingPunct="0">
              <a:buFont typeface="Courier New" pitchFamily="49" charset="0"/>
              <a:buChar char="o"/>
              <a:defRPr/>
            </a:pPr>
            <a:r>
              <a:rPr lang="ar-OM" sz="2400" dirty="0" smtClean="0">
                <a:cs typeface="Arial" charset="0"/>
              </a:rPr>
              <a:t>خذ وجبات خفيفة، وتفادى المأكولات الدسمة خلال الرحلة.</a:t>
            </a:r>
          </a:p>
          <a:p>
            <a:pPr lvl="1" algn="r" rtl="1" hangingPunct="0">
              <a:buFont typeface="Courier New" pitchFamily="49" charset="0"/>
              <a:buChar char="o"/>
              <a:defRPr/>
            </a:pPr>
            <a:endParaRPr lang="en-US" sz="2400" dirty="0"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0600" y="42672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OM" b="1" dirty="0" smtClean="0"/>
              <a:t>فكر في عائلتك!</a:t>
            </a:r>
            <a:endParaRPr lang="en-GB" b="1" dirty="0"/>
          </a:p>
        </p:txBody>
      </p:sp>
      <p:pic>
        <p:nvPicPr>
          <p:cNvPr id="6" name="Picture 5" descr="Kids_face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914400"/>
            <a:ext cx="2895600" cy="3292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38822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ar-OM" b="1" dirty="0" smtClean="0"/>
              <a:t>الإزدحــــــــــام المــروري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8915400" cy="2819400"/>
          </a:xfrm>
        </p:spPr>
        <p:txBody>
          <a:bodyPr>
            <a:normAutofit fontScale="85000" lnSpcReduction="10000"/>
          </a:bodyPr>
          <a:lstStyle/>
          <a:p>
            <a:pPr marL="0" indent="0" algn="r" rtl="1">
              <a:buNone/>
            </a:pPr>
            <a:r>
              <a:rPr lang="ar-OM" sz="2400" b="1" i="1" dirty="0" smtClean="0"/>
              <a:t>ما الذي يتوجب عليك عمله للتخفيف من إحتمالات وقوع الحوادث:</a:t>
            </a:r>
          </a:p>
          <a:p>
            <a:pPr marL="0" indent="0" algn="r" rtl="1">
              <a:buNone/>
            </a:pPr>
            <a:endParaRPr lang="en-US" sz="2400" b="1" i="1" dirty="0" smtClean="0"/>
          </a:p>
          <a:p>
            <a:pPr algn="r" rtl="1"/>
            <a:r>
              <a:rPr lang="ar-OM" sz="2400" dirty="0" smtClean="0"/>
              <a:t>ترك وقت كافي وإضافي للرحلة خلال فترة العطلة.</a:t>
            </a:r>
          </a:p>
          <a:p>
            <a:pPr algn="r" rtl="1"/>
            <a:r>
              <a:rPr lang="ar-OM" sz="2400" dirty="0" smtClean="0"/>
              <a:t>لا تدع تصرفات وسلوكيات السائقين الآخرين تؤثر علىك وتغضبك.  ركز على سياقتك.</a:t>
            </a:r>
          </a:p>
          <a:p>
            <a:pPr algn="r" rtl="1"/>
            <a:r>
              <a:rPr lang="ar-OM" sz="2400" dirty="0" smtClean="0"/>
              <a:t>لا تتجاوز السرعة المحددة. فهذا لن يختصر مدة رحلتك ولكن قد يؤدى الى فقدان حياتك أو حياة الآخرين.</a:t>
            </a:r>
          </a:p>
          <a:p>
            <a:pPr algn="r" rtl="1"/>
            <a:r>
              <a:rPr lang="ar-OM" sz="2400" dirty="0" smtClean="0"/>
              <a:t>خطط لوقت رحلتك لتتفادى أوقات الإزدحام المروري.</a:t>
            </a:r>
          </a:p>
          <a:p>
            <a:pPr algn="r" rtl="1"/>
            <a:r>
              <a:rPr lang="ar-OM" sz="2400" dirty="0" smtClean="0"/>
              <a:t>أترك مسافة الآمان بينك وبين المركبة التي أمامك طول الوقت.</a:t>
            </a:r>
          </a:p>
          <a:p>
            <a:pPr algn="r" rtl="1"/>
            <a:r>
              <a:rPr lang="ar-OM" sz="2400" dirty="0" smtClean="0"/>
              <a:t>لا تشتت تركيزك بإستخدام الهاتف النقال أو أي شئ آخر.</a:t>
            </a:r>
            <a:endParaRPr lang="en-US" sz="2400" dirty="0" smtClean="0"/>
          </a:p>
        </p:txBody>
      </p:sp>
      <p:sp>
        <p:nvSpPr>
          <p:cNvPr id="4" name="Line 11"/>
          <p:cNvSpPr>
            <a:spLocks noChangeShapeType="1"/>
          </p:cNvSpPr>
          <p:nvPr/>
        </p:nvSpPr>
        <p:spPr bwMode="auto">
          <a:xfrm>
            <a:off x="609600" y="6019800"/>
            <a:ext cx="792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381000" y="3649662"/>
            <a:ext cx="8153400" cy="922338"/>
            <a:chOff x="336" y="1344"/>
            <a:chExt cx="5136" cy="581"/>
          </a:xfrm>
        </p:grpSpPr>
        <p:pic>
          <p:nvPicPr>
            <p:cNvPr id="6" name="Picture 5" descr="- Empty sign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52" y="1344"/>
              <a:ext cx="192" cy="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6" descr="coupe blue side Saturn 9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36" y="1632"/>
              <a:ext cx="864" cy="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Line 7"/>
            <p:cNvSpPr>
              <a:spLocks noChangeShapeType="1"/>
            </p:cNvSpPr>
            <p:nvPr/>
          </p:nvSpPr>
          <p:spPr bwMode="auto">
            <a:xfrm>
              <a:off x="336" y="1920"/>
              <a:ext cx="51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Line 8"/>
            <p:cNvSpPr>
              <a:spLocks noChangeShapeType="1"/>
            </p:cNvSpPr>
            <p:nvPr/>
          </p:nvSpPr>
          <p:spPr bwMode="auto">
            <a:xfrm>
              <a:off x="1248" y="1488"/>
              <a:ext cx="0" cy="432"/>
            </a:xfrm>
            <a:prstGeom prst="line">
              <a:avLst/>
            </a:prstGeom>
            <a:noFill/>
            <a:ln w="38100" cmpd="dbl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0" name="Picture 9" descr="saloon red side 109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4464" y="1632"/>
              <a:ext cx="1008" cy="2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Line 10"/>
          <p:cNvSpPr>
            <a:spLocks noChangeShapeType="1"/>
          </p:cNvSpPr>
          <p:nvPr/>
        </p:nvSpPr>
        <p:spPr bwMode="auto">
          <a:xfrm>
            <a:off x="1890712" y="4724400"/>
            <a:ext cx="5133975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3563143" y="4765040"/>
            <a:ext cx="2276585" cy="4154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-OM" sz="2100" b="1" dirty="0" smtClean="0"/>
              <a:t>ترك مسافة الثلاث ثواني</a:t>
            </a:r>
            <a:endParaRPr lang="en-US" sz="2100" b="1" dirty="0"/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>
            <a:off x="762000" y="5524500"/>
            <a:ext cx="0" cy="4953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4" name="Picture 9" descr="traffic signal 2 fac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4998183"/>
            <a:ext cx="685800" cy="59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3" descr="estate blue side 10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39813" y="5570537"/>
            <a:ext cx="1246188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5" descr="coupe blue side 2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32195" y="5521960"/>
            <a:ext cx="125634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" name="Group 6"/>
          <p:cNvGrpSpPr>
            <a:grpSpLocks/>
          </p:cNvGrpSpPr>
          <p:nvPr/>
        </p:nvGrpSpPr>
        <p:grpSpPr bwMode="auto">
          <a:xfrm>
            <a:off x="3602512" y="5571121"/>
            <a:ext cx="2950688" cy="477473"/>
            <a:chOff x="2880" y="1712"/>
            <a:chExt cx="2527" cy="320"/>
          </a:xfrm>
        </p:grpSpPr>
        <p:pic>
          <p:nvPicPr>
            <p:cNvPr id="18" name="Picture 7" descr="Mercedes red side 87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202" y="1712"/>
              <a:ext cx="1205" cy="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Line 8"/>
            <p:cNvSpPr>
              <a:spLocks noChangeShapeType="1"/>
            </p:cNvSpPr>
            <p:nvPr/>
          </p:nvSpPr>
          <p:spPr bwMode="auto">
            <a:xfrm flipH="1">
              <a:off x="2880" y="1744"/>
              <a:ext cx="1768" cy="25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2133600" y="6172200"/>
            <a:ext cx="5413661" cy="4154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-OM" sz="2100" b="1" dirty="0" smtClean="0"/>
              <a:t>أن تكون قادراً على رؤية نقطة إلتقاء الإطار الخلفي بالإسفلت</a:t>
            </a:r>
            <a:endParaRPr lang="en-US" sz="2100" b="1" dirty="0"/>
          </a:p>
        </p:txBody>
      </p:sp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7010400" y="3581400"/>
            <a:ext cx="1633781" cy="523220"/>
          </a:xfrm>
          <a:prstGeom prst="rect">
            <a:avLst/>
          </a:prstGeom>
          <a:solidFill>
            <a:srgbClr val="FFFF00"/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-OM" sz="2800" b="1" dirty="0" smtClean="0"/>
              <a:t>أثناء السياقة</a:t>
            </a:r>
            <a:endParaRPr lang="en-US" sz="2800" b="1" dirty="0"/>
          </a:p>
        </p:txBody>
      </p:sp>
      <p:sp>
        <p:nvSpPr>
          <p:cNvPr id="22" name="Text Box 11"/>
          <p:cNvSpPr txBox="1">
            <a:spLocks noChangeArrowheads="1"/>
          </p:cNvSpPr>
          <p:nvPr/>
        </p:nvSpPr>
        <p:spPr bwMode="auto">
          <a:xfrm>
            <a:off x="7086600" y="5223302"/>
            <a:ext cx="1503938" cy="523220"/>
          </a:xfrm>
          <a:prstGeom prst="rect">
            <a:avLst/>
          </a:prstGeom>
          <a:solidFill>
            <a:srgbClr val="FFFF00"/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-OM" sz="2800" b="1" dirty="0" smtClean="0"/>
              <a:t>عند التوقف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xmlns="" val="1385540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2" grpId="0"/>
      <p:bldP spid="13" grpId="0" animBg="1"/>
      <p:bldP spid="20" grpId="0"/>
      <p:bldP spid="21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229600" cy="838200"/>
          </a:xfrm>
        </p:spPr>
        <p:txBody>
          <a:bodyPr>
            <a:normAutofit/>
          </a:bodyPr>
          <a:lstStyle/>
          <a:p>
            <a:r>
              <a:rPr lang="ar-OM" b="1" dirty="0" smtClean="0"/>
              <a:t>التجاوز</a:t>
            </a:r>
            <a:endParaRPr lang="en-US" b="1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447800" y="990600"/>
            <a:ext cx="5105400" cy="483076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sz="1800" dirty="0" smtClean="0"/>
              <a:t> </a:t>
            </a:r>
            <a:endParaRPr lang="en-US" sz="2600" dirty="0" smtClean="0"/>
          </a:p>
          <a:p>
            <a:pPr marL="0" indent="0" algn="r" rtl="1">
              <a:buNone/>
            </a:pPr>
            <a:r>
              <a:rPr lang="ar-OM" sz="2600" b="1" i="1" dirty="0" smtClean="0"/>
              <a:t>إسئل نفسك هذه الإسئلة قبل محاولتك القيام بالتجاوز:</a:t>
            </a:r>
            <a:endParaRPr lang="en-US" sz="2600" b="1" i="1" dirty="0"/>
          </a:p>
          <a:p>
            <a:pPr algn="r" rtl="1"/>
            <a:r>
              <a:rPr lang="ar-OM" sz="2400" dirty="0" smtClean="0"/>
              <a:t>هل هو آمن؟</a:t>
            </a:r>
          </a:p>
          <a:p>
            <a:pPr algn="r" rtl="1"/>
            <a:r>
              <a:rPr lang="ar-OM" sz="2400" dirty="0" smtClean="0"/>
              <a:t>هل هو ضروري؟</a:t>
            </a:r>
          </a:p>
          <a:p>
            <a:pPr algn="r" rtl="1"/>
            <a:r>
              <a:rPr lang="ar-OM" sz="2400" dirty="0" smtClean="0"/>
              <a:t>إذا كان نعم، فلماذا؟</a:t>
            </a:r>
          </a:p>
          <a:p>
            <a:pPr algn="r" rtl="1"/>
            <a:r>
              <a:rPr lang="ar-OM" sz="2400" dirty="0" smtClean="0"/>
              <a:t>ما هي فؤائد محاولتك القيام بالتجاوز؟</a:t>
            </a:r>
          </a:p>
          <a:p>
            <a:pPr algn="r" rtl="1"/>
            <a:r>
              <a:rPr lang="ar-OM" sz="2400" dirty="0" smtClean="0"/>
              <a:t>ما هي المخاطر؟ وهل يستحق القيام بالتجاوز الغير آمن؟</a:t>
            </a:r>
            <a:endParaRPr lang="en-US" sz="2400" dirty="0" smtClean="0"/>
          </a:p>
          <a:p>
            <a:endParaRPr lang="en-US" sz="1800" dirty="0" smtClean="0"/>
          </a:p>
          <a:p>
            <a:pPr marL="0" indent="0">
              <a:buNone/>
            </a:pPr>
            <a:endParaRPr lang="en-US" sz="1800" dirty="0" smtClean="0"/>
          </a:p>
          <a:p>
            <a:pPr marL="0" indent="0" algn="r" rtl="1">
              <a:buNone/>
            </a:pPr>
            <a:r>
              <a:rPr lang="ar-OM" sz="2600" b="1" i="1" dirty="0" smtClean="0"/>
              <a:t>في حالة الضرورة للقيام بالتجاوز، تذكر الأمور التالية:</a:t>
            </a:r>
            <a:endParaRPr lang="en-US" sz="2600" b="1" i="1" dirty="0" smtClean="0"/>
          </a:p>
          <a:p>
            <a:pPr algn="r" rtl="1"/>
            <a:r>
              <a:rPr lang="ar-OM" sz="2400" dirty="0" smtClean="0"/>
              <a:t>مسافة الآمان</a:t>
            </a:r>
          </a:p>
          <a:p>
            <a:pPr algn="r" rtl="1"/>
            <a:r>
              <a:rPr lang="ar-OM" sz="2400" dirty="0" smtClean="0"/>
              <a:t>النظر للأمام ولأبعد مسافة ممكنة.</a:t>
            </a:r>
          </a:p>
          <a:p>
            <a:pPr algn="r" rtl="1"/>
            <a:r>
              <a:rPr lang="ar-OM" sz="2400" dirty="0" smtClean="0"/>
              <a:t>التأكد من المرايا.</a:t>
            </a:r>
          </a:p>
          <a:p>
            <a:pPr algn="r" rtl="1"/>
            <a:r>
              <a:rPr lang="ar-OM" sz="2400" dirty="0" smtClean="0"/>
              <a:t>أعطي إشارة القيام بمحاولة التجاوز.</a:t>
            </a:r>
          </a:p>
          <a:p>
            <a:pPr algn="r" rtl="1"/>
            <a:r>
              <a:rPr lang="ar-OM" sz="2400" dirty="0" smtClean="0"/>
              <a:t>التأكد بالنظر من فوق الكتف.</a:t>
            </a:r>
          </a:p>
          <a:p>
            <a:pPr algn="r" rtl="1"/>
            <a:r>
              <a:rPr lang="ar-OM" sz="2400" dirty="0" smtClean="0"/>
              <a:t>التأكد من المرايا الجانبية.</a:t>
            </a:r>
          </a:p>
          <a:p>
            <a:pPr algn="r" rtl="1"/>
            <a:r>
              <a:rPr lang="ar-OM" sz="2400" dirty="0" smtClean="0"/>
              <a:t>تأكد من خلو الطريق.</a:t>
            </a:r>
          </a:p>
          <a:p>
            <a:pPr algn="r" rtl="1"/>
            <a:r>
              <a:rPr lang="ar-OM" sz="2400" dirty="0" smtClean="0"/>
              <a:t>التأكد بالنظر من فوق الكتف.</a:t>
            </a:r>
          </a:p>
          <a:p>
            <a:pPr algn="r" rtl="1"/>
            <a:r>
              <a:rPr lang="ar-OM" sz="2400" dirty="0" smtClean="0"/>
              <a:t>المحافظة عىل السرعة المناسبة.</a:t>
            </a:r>
            <a:endParaRPr lang="en-US" sz="2400" dirty="0"/>
          </a:p>
          <a:p>
            <a:endParaRPr lang="en-US" sz="1800" dirty="0">
              <a:solidFill>
                <a:schemeClr val="accent1"/>
              </a:solidFill>
              <a:latin typeface="Cambria" pitchFamily="18" charset="0"/>
            </a:endParaRPr>
          </a:p>
          <a:p>
            <a:pPr>
              <a:buNone/>
            </a:pPr>
            <a:endParaRPr lang="en-US" sz="1800" dirty="0" smtClean="0"/>
          </a:p>
        </p:txBody>
      </p:sp>
      <p:pic>
        <p:nvPicPr>
          <p:cNvPr id="7" name="Picture 6" descr="RT1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flipH="1">
            <a:off x="6705600" y="990600"/>
            <a:ext cx="1676400" cy="1203920"/>
          </a:xfrm>
          <a:prstGeom prst="rect">
            <a:avLst/>
          </a:prstGeom>
        </p:spPr>
      </p:pic>
      <p:pic>
        <p:nvPicPr>
          <p:cNvPr id="8" name="Picture 7" descr="gdp_overtaking_00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flipH="1">
            <a:off x="6725920" y="2438400"/>
            <a:ext cx="1656080" cy="1198984"/>
          </a:xfrm>
          <a:prstGeom prst="rect">
            <a:avLst/>
          </a:prstGeom>
        </p:spPr>
      </p:pic>
      <p:pic>
        <p:nvPicPr>
          <p:cNvPr id="9" name="Picture 8" descr="Overtaking #1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6751320" y="3657704"/>
            <a:ext cx="1640840" cy="1645915"/>
          </a:xfrm>
          <a:prstGeom prst="rect">
            <a:avLst/>
          </a:prstGeom>
        </p:spPr>
      </p:pic>
      <p:pic>
        <p:nvPicPr>
          <p:cNvPr id="10" name="Picture 9" descr="Overtaking #01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81000" y="3886200"/>
            <a:ext cx="2376733" cy="14668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819400" y="6019800"/>
            <a:ext cx="29594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OM" b="1" i="1" dirty="0" smtClean="0">
                <a:solidFill>
                  <a:srgbClr val="FF0000"/>
                </a:solidFill>
              </a:rPr>
              <a:t>قم بأخذ القرار الصحيح وليس الآخير!</a:t>
            </a:r>
            <a:endParaRPr lang="en-GB" b="1" i="1" dirty="0" smtClean="0">
              <a:solidFill>
                <a:srgbClr val="FF0000"/>
              </a:solidFill>
            </a:endParaRPr>
          </a:p>
          <a:p>
            <a:pPr algn="ctr"/>
            <a:r>
              <a:rPr lang="ar-OM" dirty="0" smtClean="0"/>
              <a:t>فكّر في الركاب وفي عائلتك.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3340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ar-OM" b="1" dirty="0" smtClean="0"/>
              <a:t>حافط على هدؤك دائماً</a:t>
            </a:r>
            <a:endParaRPr lang="en-US" b="1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07078832"/>
              </p:ext>
            </p:extLst>
          </p:nvPr>
        </p:nvGraphicFramePr>
        <p:xfrm>
          <a:off x="838200" y="838200"/>
          <a:ext cx="7543800" cy="4323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71900"/>
                <a:gridCol w="37719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OM" dirty="0" smtClean="0"/>
                        <a:t>طرق معالجتها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OM" dirty="0" smtClean="0"/>
                        <a:t>أسباب الإجهاد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OM" dirty="0" smtClean="0"/>
                        <a:t>ترك مسافة الآمان وأخذ الوقت الكافي.</a:t>
                      </a:r>
                      <a:r>
                        <a:rPr lang="ar-OM" baseline="0" dirty="0" smtClean="0"/>
                        <a:t>  التسامح مع الآخرين وعدم الغضب أو التعصب</a:t>
                      </a:r>
                      <a:endParaRPr lang="en-GB" dirty="0" smtClean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OM" dirty="0" smtClean="0"/>
                        <a:t>سلوكيات السائقين</a:t>
                      </a:r>
                      <a:r>
                        <a:rPr lang="ar-OM" baseline="0" dirty="0" smtClean="0"/>
                        <a:t> الآخرين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ar-OM" dirty="0" smtClean="0"/>
                        <a:t> توفير</a:t>
                      </a:r>
                      <a:r>
                        <a:rPr lang="ar-OM" baseline="0" dirty="0" smtClean="0"/>
                        <a:t> الوقت الكافي والإضافي لرحلتك.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OM" dirty="0" smtClean="0"/>
                        <a:t>الإزدحام المروري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ar-OM" dirty="0" smtClean="0"/>
                        <a:t>توفير وسائل الترفيه لهم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OM" dirty="0" smtClean="0"/>
                        <a:t>الركاب (الأطفال)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ar-OM" dirty="0" smtClean="0"/>
                        <a:t>القيام</a:t>
                      </a:r>
                      <a:r>
                        <a:rPr lang="ar-OM" baseline="0" dirty="0" smtClean="0"/>
                        <a:t> بفحص المركبة قبل البدء برحلتك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OM" baseline="0" dirty="0" smtClean="0"/>
                        <a:t> سوء التعامل أو التحكم في المركبة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OM" dirty="0" smtClean="0"/>
                        <a:t>  توفير</a:t>
                      </a:r>
                      <a:r>
                        <a:rPr lang="ar-OM" baseline="0" dirty="0" smtClean="0"/>
                        <a:t> الوقت الكافي والإضافي لرحلتك.</a:t>
                      </a:r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OM" dirty="0" smtClean="0"/>
                        <a:t>حالة الطقس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OM" dirty="0" smtClean="0"/>
                        <a:t>إغلاق الهاتف أو </a:t>
                      </a:r>
                      <a:r>
                        <a:rPr lang="ar-OM" baseline="0" dirty="0" smtClean="0"/>
                        <a:t>جعله في وضعية الصامت</a:t>
                      </a:r>
                      <a:endParaRPr lang="en-GB" dirty="0" smtClean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OM" dirty="0" smtClean="0"/>
                        <a:t>الهاتف النقال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OM" dirty="0" smtClean="0"/>
                        <a:t> توفير</a:t>
                      </a:r>
                      <a:r>
                        <a:rPr lang="ar-OM" baseline="0" dirty="0" smtClean="0"/>
                        <a:t> الوقت الكافي والإضافي لرحلتك، توقف إذا كنت متعباً وأتصل لتخطر أهلك بأنك ستتأخر قليلاً</a:t>
                      </a:r>
                      <a:endParaRPr lang="en-GB" dirty="0" smtClean="0"/>
                    </a:p>
                    <a:p>
                      <a:r>
                        <a:rPr lang="ar-OM" baseline="0" dirty="0" smtClean="0"/>
                        <a:t>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OM" dirty="0" smtClean="0"/>
                        <a:t>التأخر</a:t>
                      </a:r>
                      <a:r>
                        <a:rPr lang="ar-OM" baseline="0" dirty="0" smtClean="0"/>
                        <a:t> في البدء بالرحلة.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219200" y="5791200"/>
            <a:ext cx="59699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OM" sz="2800" b="1" i="1" dirty="0" smtClean="0">
                <a:solidFill>
                  <a:srgbClr val="FF0000"/>
                </a:solidFill>
              </a:rPr>
              <a:t>من الأفضل لك أن تصل متأخراً من أن لا تصل أبداً</a:t>
            </a:r>
            <a:endParaRPr lang="en-GB" sz="2800" b="1" i="1" dirty="0">
              <a:solidFill>
                <a:srgbClr val="FF0000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OM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تذكير بنصائح</a:t>
            </a:r>
            <a:r>
              <a:rPr kumimoji="0" lang="ar-OM" sz="4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السياقة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752600" y="1524000"/>
            <a:ext cx="5715000" cy="990600"/>
          </a:xfrm>
        </p:spPr>
        <p:txBody>
          <a:bodyPr/>
          <a:lstStyle/>
          <a:p>
            <a:r>
              <a:rPr lang="ar-OM" b="1" dirty="0" smtClean="0"/>
              <a:t>شكراً لكم وعيدكم مبارك</a:t>
            </a:r>
            <a:endParaRPr lang="en-GB" b="1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3962400"/>
            <a:ext cx="5943600" cy="2057400"/>
          </a:xfrm>
        </p:spPr>
        <p:txBody>
          <a:bodyPr>
            <a:normAutofit fontScale="62500" lnSpcReduction="20000"/>
          </a:bodyPr>
          <a:lstStyle/>
          <a:p>
            <a:r>
              <a:rPr lang="ar-OM" sz="4200" dirty="0" smtClean="0">
                <a:solidFill>
                  <a:srgbClr val="4820F2"/>
                </a:solidFill>
              </a:rPr>
              <a:t>تذكر أن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ar-OM" dirty="0" smtClean="0">
              <a:solidFill>
                <a:srgbClr val="4820F2"/>
              </a:solidFill>
            </a:endParaRPr>
          </a:p>
          <a:p>
            <a:pPr marL="457200" indent="-457200" algn="r" rtl="1">
              <a:buFont typeface="Arial" pitchFamily="34" charset="0"/>
              <a:buChar char="•"/>
            </a:pPr>
            <a:r>
              <a:rPr lang="ar-OM" dirty="0" smtClean="0">
                <a:solidFill>
                  <a:srgbClr val="4820F2"/>
                </a:solidFill>
              </a:rPr>
              <a:t>التركيز:  ركز في أداء عملك وهو السياقة.</a:t>
            </a:r>
          </a:p>
          <a:p>
            <a:pPr marL="457200" indent="-457200" algn="r" rtl="1">
              <a:buFont typeface="Arial" pitchFamily="34" charset="0"/>
              <a:buChar char="•"/>
            </a:pPr>
            <a:r>
              <a:rPr lang="ar-OM" dirty="0" smtClean="0">
                <a:solidFill>
                  <a:srgbClr val="4820F2"/>
                </a:solidFill>
              </a:rPr>
              <a:t>حافظ على هدؤك: لا يمكن أن تخسر حياتك لأي سبب.</a:t>
            </a:r>
          </a:p>
          <a:p>
            <a:pPr marL="457200" indent="-457200" algn="r" rtl="1">
              <a:buFont typeface="Arial" pitchFamily="34" charset="0"/>
              <a:buChar char="•"/>
            </a:pPr>
            <a:r>
              <a:rPr lang="ar-OM" dirty="0" smtClean="0">
                <a:solidFill>
                  <a:srgbClr val="4820F2"/>
                </a:solidFill>
              </a:rPr>
              <a:t>كن متسامحاً: فأحتمال وقوعك السائقين الآخري في الخطاً كبير.</a:t>
            </a:r>
          </a:p>
          <a:p>
            <a:pPr marL="457200" indent="-457200" algn="r" rtl="1">
              <a:buFont typeface="Arial" pitchFamily="34" charset="0"/>
              <a:buChar char="•"/>
            </a:pPr>
            <a:r>
              <a:rPr lang="ar-OM" dirty="0" smtClean="0">
                <a:solidFill>
                  <a:srgbClr val="4820F2"/>
                </a:solidFill>
              </a:rPr>
              <a:t>القيام بالسياقة حسب ظروف وأحوال الطريق.</a:t>
            </a:r>
            <a:endParaRPr lang="en-GB" dirty="0">
              <a:solidFill>
                <a:srgbClr val="4820F2"/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endParaRPr lang="en-GB" dirty="0" smtClean="0">
              <a:solidFill>
                <a:srgbClr val="4820F2"/>
              </a:solidFill>
            </a:endParaRPr>
          </a:p>
        </p:txBody>
      </p:sp>
      <p:pic>
        <p:nvPicPr>
          <p:cNvPr id="6" name="Picture 5" descr="RedBel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2600" y="762000"/>
            <a:ext cx="5562600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eid mubara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19400" y="2514600"/>
            <a:ext cx="32766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6501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9C4067D375EDA046866D1CFD34BA6725" ma:contentTypeVersion="4" ma:contentTypeDescription="Upload an image." ma:contentTypeScope="" ma:versionID="809bc6af44041ef507fcb8c845449721">
  <xsd:schema xmlns:xsd="http://www.w3.org/2001/XMLSchema" xmlns:xs="http://www.w3.org/2001/XMLSchema" xmlns:p="http://schemas.microsoft.com/office/2006/metadata/properties" xmlns:ns1="http://schemas.microsoft.com/sharepoint/v3" xmlns:ns2="4880E4F8-4B7D-4BDD-91E3-E10D47036ECA" xmlns:ns3="http://schemas.microsoft.com/sharepoint/v3/fields" xmlns:ns4="4880e4f8-4b7d-4bdd-91e3-e10d47036eca" xmlns:ns5="9d51eac6-a7d5-47f5-a119-63d146adb134" targetNamespace="http://schemas.microsoft.com/office/2006/metadata/properties" ma:root="true" ma:fieldsID="c6cb684b9f311d0fba83640743edc78d" ns1:_="" ns2:_="" ns3:_="" ns4:_="" ns5:_="">
    <xsd:import namespace="http://schemas.microsoft.com/sharepoint/v3"/>
    <xsd:import namespace="4880E4F8-4B7D-4BDD-91E3-E10D47036ECA"/>
    <xsd:import namespace="http://schemas.microsoft.com/sharepoint/v3/fields"/>
    <xsd:import namespace="4880e4f8-4b7d-4bdd-91e3-e10d47036eca"/>
    <xsd:import namespace="9d51eac6-a7d5-47f5-a119-63d146adb134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4:Language" minOccurs="0"/>
                <xsd:element ref="ns4:DocId" minOccurs="0"/>
                <xsd:element ref="ns5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Language" ma:index="27" nillable="true" ma:displayName="Language" ma:default="English 1" ma:format="Dropdown" ma:internalName="Language">
      <xsd:simpleType>
        <xsd:restriction base="dms:Choice">
          <xsd:enumeration value="English 1"/>
          <xsd:enumeration value="English 2"/>
          <xsd:enumeration value="Arabic 1"/>
          <xsd:enumeration value="Arabic 2"/>
          <xsd:enumeration value="Hindi 1"/>
          <xsd:enumeration value="Hindi 2"/>
          <xsd:enumeration value="Malayalam 1"/>
          <xsd:enumeration value="Malayalam 2"/>
        </xsd:restriction>
      </xsd:simpleType>
    </xsd:element>
    <xsd:element name="DocId" ma:index="28" nillable="true" ma:displayName="DocId" ma:list="{9de017a3-70b4-41a0-b3a1-4f7a098545da}" ma:internalName="DocId" ma:showField="ID" ma:web="9d51eac6-a7d5-47f5-a119-63d146adb134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1eac6-a7d5-47f5-a119-63d146adb134" elementFormDefault="qualified">
    <xsd:import namespace="http://schemas.microsoft.com/office/2006/documentManagement/types"/>
    <xsd:import namespace="http://schemas.microsoft.com/office/infopath/2007/PartnerControls"/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4880e4f8-4b7d-4bdd-91e3-e10d47036eca">Arabic 1</Language>
    <DocId xmlns="4880e4f8-4b7d-4bdd-91e3-e10d47036eca">18798</DocId>
    <ImageCreateDate xmlns="4880E4F8-4B7D-4BDD-91E3-E10D47036ECA" xsi:nil="true"/>
    <wic_System_Copyright xmlns="http://schemas.microsoft.com/sharepoint/v3/fields" xsi:nil="true"/>
  </documentManagement>
</p:properties>
</file>

<file path=customXml/itemProps1.xml><?xml version="1.0" encoding="utf-8"?>
<ds:datastoreItem xmlns:ds="http://schemas.openxmlformats.org/officeDocument/2006/customXml" ds:itemID="{452885D0-70B9-4ED9-9ABD-CBFE50123BF3}"/>
</file>

<file path=customXml/itemProps2.xml><?xml version="1.0" encoding="utf-8"?>
<ds:datastoreItem xmlns:ds="http://schemas.openxmlformats.org/officeDocument/2006/customXml" ds:itemID="{857F36A9-000D-4DA2-81DB-09998D845F3A}"/>
</file>

<file path=customXml/itemProps3.xml><?xml version="1.0" encoding="utf-8"?>
<ds:datastoreItem xmlns:ds="http://schemas.openxmlformats.org/officeDocument/2006/customXml" ds:itemID="{FD3BF7E0-930A-4A06-B30D-5C115B33F98B}"/>
</file>

<file path=docProps/app.xml><?xml version="1.0" encoding="utf-8"?>
<Properties xmlns="http://schemas.openxmlformats.org/officeDocument/2006/extended-properties" xmlns:vt="http://schemas.openxmlformats.org/officeDocument/2006/docPropsVTypes">
  <TotalTime>467</TotalTime>
  <Words>511</Words>
  <Application>Microsoft Office PowerPoint</Application>
  <PresentationFormat>On-screen Show (4:3)</PresentationFormat>
  <Paragraphs>95</Paragraphs>
  <Slides>7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Slide 1</vt:lpstr>
      <vt:lpstr>ما هو الإرهـــــــاق؟</vt:lpstr>
      <vt:lpstr>نصائح للسائقيين</vt:lpstr>
      <vt:lpstr>الإزدحــــــــــام المــروري</vt:lpstr>
      <vt:lpstr>التجاوز</vt:lpstr>
      <vt:lpstr>حافط على هدؤك دائماً</vt:lpstr>
      <vt:lpstr>شكراً لكم وعيدكم مبارك</vt:lpstr>
    </vt:vector>
  </TitlesOfParts>
  <Company>United Media Services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Ruchi Shakrani</dc:creator>
  <cp:lastModifiedBy>mu93647</cp:lastModifiedBy>
  <cp:revision>48</cp:revision>
  <dcterms:created xsi:type="dcterms:W3CDTF">2012-10-15T05:32:30Z</dcterms:created>
  <dcterms:modified xsi:type="dcterms:W3CDTF">2014-07-22T08:13:30Z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0x0101009148F5A04DDD49CBA7127AADA5FB792B00AADE34325A8B49CDA8BB4DB53328F214009C4067D375EDA046866D1CFD34BA6725</vt:lpwstr>
  </property>
</Properties>
</file>