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0432D9-8B9A-4A0C-BA8D-A518038CABB5}" type="datetimeFigureOut">
              <a:rPr lang="en-US" smtClean="0"/>
              <a:t>21/04/2024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4E4EF1-F7B4-4319-8835-4E565D18818A}"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74734415-D0BE-491D-A8E2-B5BF1BD0E8D9}" type="slidenum">
              <a:rPr lang="en-US">
                <a:solidFill>
                  <a:prstClr val="black"/>
                </a:solidFill>
              </a:rPr>
              <a:pPr/>
              <a:t>1</a:t>
            </a:fld>
            <a:endParaRPr lang="en-US">
              <a:solidFill>
                <a:prstClr val="black"/>
              </a:solidFill>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p:txBody>
          <a:bodyPr/>
          <a:lstStyle>
            <a:lvl1pPr algn="ctr">
              <a:defRPr/>
            </a:lvl1pPr>
          </a:lstStyle>
          <a:p>
            <a:pPr>
              <a:defRPr/>
            </a:pPr>
            <a:fld id="{4B47E312-654B-45E7-8C45-6FF7BB234FE8}"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p:txBody>
          <a:bodyPr/>
          <a:lstStyle>
            <a:lvl1pPr algn="ctr">
              <a:defRPr/>
            </a:lvl1pPr>
          </a:lstStyle>
          <a:p>
            <a:pPr>
              <a:defRPr/>
            </a:pPr>
            <a:fld id="{5BA768CB-49D8-43A1-8A01-A7A578B80439}"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p:txBody>
          <a:bodyPr/>
          <a:lstStyle>
            <a:lvl1pPr algn="ctr">
              <a:defRPr/>
            </a:lvl1pPr>
          </a:lstStyle>
          <a:p>
            <a:pPr>
              <a:defRPr/>
            </a:pPr>
            <a:fld id="{9CD3C010-07B9-4743-A1EF-FC08C94A86A6}"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lgn="ctr">
              <a:defRPr/>
            </a:lvl1pPr>
          </a:lstStyle>
          <a:p>
            <a:pPr>
              <a:defRPr/>
            </a:pPr>
            <a:fld id="{AE8D7ABB-2823-49FD-AC93-738B763CF8A5}" type="slidenum">
              <a:rPr lang="en-US">
                <a:solidFill>
                  <a:srgbClr val="000000"/>
                </a:solidFill>
              </a:rPr>
              <a:pPr>
                <a:defRPr/>
              </a:pPr>
              <a:t>‹#›</a:t>
            </a:fld>
            <a:endParaRPr lang="en-US">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eaLnBrk="0" fontAlgn="base" hangingPunct="0">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eaLnBrk="0" fontAlgn="base" hangingPunct="0">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eaLnBrk="0" fontAlgn="base" hangingPunct="0">
              <a:spcBef>
                <a:spcPct val="0"/>
              </a:spcBef>
              <a:spcAft>
                <a:spcPct val="0"/>
              </a:spcAft>
              <a:defRPr/>
            </a:pPr>
            <a:fld id="{660D5006-C5C2-48BC-ABDE-5FA24A96747F}"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
        <p:nvSpPr>
          <p:cNvPr id="7" name="TextBox 6"/>
          <p:cNvSpPr txBox="1"/>
          <p:nvPr userDrawn="1"/>
        </p:nvSpPr>
        <p:spPr>
          <a:xfrm>
            <a:off x="762000" y="228600"/>
            <a:ext cx="7467600" cy="400050"/>
          </a:xfrm>
          <a:prstGeom prst="rect">
            <a:avLst/>
          </a:prstGeom>
          <a:noFill/>
        </p:spPr>
        <p:txBody>
          <a:bodyPr>
            <a:spAutoFit/>
          </a:bodyPr>
          <a:lstStyle/>
          <a:p>
            <a:pPr eaLnBrk="0" fontAlgn="base" hangingPunct="0">
              <a:spcBef>
                <a:spcPct val="0"/>
              </a:spcBef>
              <a:spcAft>
                <a:spcPct val="0"/>
              </a:spcAft>
              <a:defRPr/>
            </a:pPr>
            <a:r>
              <a:rPr lang="en-US" sz="2000" b="1" i="1" kern="0" dirty="0">
                <a:solidFill>
                  <a:srgbClr val="CCCCFF"/>
                </a:solidFill>
                <a:latin typeface="Arial"/>
                <a:cs typeface="Arial"/>
              </a:rPr>
              <a:t>Main contractor name – LTI# - Date of incident</a:t>
            </a:r>
            <a:endParaRPr lang="en-US" sz="2400" dirty="0">
              <a:solidFill>
                <a:srgbClr val="000000"/>
              </a:solidFill>
            </a:endParaRPr>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eaLnBrk="0" fontAlgn="base" hangingPunct="0">
              <a:spcBef>
                <a:spcPct val="0"/>
              </a:spcBef>
              <a:spcAft>
                <a:spcPct val="0"/>
              </a:spcAft>
            </a:pPr>
            <a:endParaRPr lang="en-US" sz="2800" b="1">
              <a:solidFill>
                <a:srgbClr val="CCCCFF"/>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eaLnBrk="0" fontAlgn="base" hangingPunct="0">
              <a:spcBef>
                <a:spcPct val="0"/>
              </a:spcBef>
              <a:spcAft>
                <a:spcPct val="0"/>
              </a:spcAft>
              <a:buFont typeface="Arial" pitchFamily="34" charset="0"/>
              <a:buChar char="•"/>
              <a:defRPr/>
            </a:pPr>
            <a:endParaRPr lang="en-US" sz="1600" dirty="0">
              <a:solidFill>
                <a:srgbClr val="3333CC">
                  <a:lumMod val="60000"/>
                  <a:lumOff val="40000"/>
                </a:srgbClr>
              </a:solidFill>
              <a:latin typeface="Calibri" pitchFamily="34" charset="0"/>
              <a:cs typeface="Calibri" pitchFamily="34" charset="0"/>
            </a:endParaRPr>
          </a:p>
          <a:p>
            <a:pPr eaLnBrk="0" fontAlgn="base" hangingPunct="0">
              <a:spcBef>
                <a:spcPct val="0"/>
              </a:spcBef>
              <a:spcAft>
                <a:spcPct val="0"/>
              </a:spcAft>
              <a:buFont typeface="Arial" pitchFamily="34" charset="0"/>
              <a:buChar char="•"/>
              <a:defRPr/>
            </a:pPr>
            <a:endParaRPr lang="en-US" sz="1600" dirty="0">
              <a:solidFill>
                <a:srgbClr val="3333CC">
                  <a:lumMod val="60000"/>
                  <a:lumOff val="40000"/>
                </a:srgbClr>
              </a:solidFill>
              <a:latin typeface="Calibri" pitchFamily="34" charset="0"/>
              <a:cs typeface="Calibri" pitchFamily="34" charset="0"/>
            </a:endParaRPr>
          </a:p>
          <a:p>
            <a:pPr eaLnBrk="0" fontAlgn="base" hangingPunct="0">
              <a:spcBef>
                <a:spcPct val="0"/>
              </a:spcBef>
              <a:spcAft>
                <a:spcPct val="0"/>
              </a:spcAft>
              <a:defRPr/>
            </a:pPr>
            <a:endParaRPr lang="en-US" sz="1600" dirty="0">
              <a:solidFill>
                <a:srgbClr val="3333CC">
                  <a:lumMod val="60000"/>
                  <a:lumOff val="40000"/>
                </a:srgbClr>
              </a:solidFill>
              <a:latin typeface="Calibri" pitchFamily="34" charset="0"/>
              <a:cs typeface="Calibri" pitchFamily="34" charset="0"/>
            </a:endParaRPr>
          </a:p>
          <a:p>
            <a:pPr eaLnBrk="0" fontAlgn="base" hangingPunct="0">
              <a:spcBef>
                <a:spcPct val="0"/>
              </a:spcBef>
              <a:spcAft>
                <a:spcPct val="0"/>
              </a:spcAft>
              <a:defRPr/>
            </a:pPr>
            <a:endParaRPr lang="en-US" sz="2400" dirty="0">
              <a:solidFill>
                <a:srgbClr val="000000"/>
              </a:solidFill>
              <a:latin typeface="Calibri" pitchFamily="34" charset="0"/>
              <a:cs typeface="Calibri" pitchFamily="34" charset="0"/>
            </a:endParaRPr>
          </a:p>
          <a:p>
            <a:pPr eaLnBrk="0" fontAlgn="base" hangingPunct="0">
              <a:spcBef>
                <a:spcPct val="0"/>
              </a:spcBef>
              <a:spcAft>
                <a:spcPct val="0"/>
              </a:spcAft>
              <a:defRPr/>
            </a:pPr>
            <a:r>
              <a:rPr lang="en-US" sz="2400" dirty="0">
                <a:solidFill>
                  <a:srgbClr val="000000"/>
                </a:solidFill>
                <a:latin typeface="Calibri" pitchFamily="34" charset="0"/>
                <a:cs typeface="Calibri" pitchFamily="34" charset="0"/>
              </a:rPr>
              <a:t> </a:t>
            </a:r>
          </a:p>
        </p:txBody>
      </p:sp>
      <p:sp>
        <p:nvSpPr>
          <p:cNvPr id="10245"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eaLnBrk="0" fontAlgn="base" hangingPunct="0">
              <a:spcBef>
                <a:spcPct val="0"/>
              </a:spcBef>
              <a:spcAft>
                <a:spcPct val="0"/>
              </a:spcAft>
            </a:pPr>
            <a:endParaRPr lang="en-GB" sz="2400" b="1">
              <a:solidFill>
                <a:srgbClr val="FFFFFF"/>
              </a:solidFill>
              <a:latin typeface="Calibri" pitchFamily="34" charset="0"/>
              <a:cs typeface="Calibri" pitchFamily="34" charset="0"/>
            </a:endParaRPr>
          </a:p>
        </p:txBody>
      </p:sp>
      <p:sp>
        <p:nvSpPr>
          <p:cNvPr id="10246"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fontAlgn="base">
              <a:spcBef>
                <a:spcPct val="0"/>
              </a:spcBef>
              <a:spcAft>
                <a:spcPct val="0"/>
              </a:spcAft>
            </a:pPr>
            <a:endParaRPr lang="en-US">
              <a:solidFill>
                <a:srgbClr val="000000"/>
              </a:solidFill>
              <a:latin typeface="Calibri" pitchFamily="34" charset="0"/>
              <a:cs typeface="Calibri" pitchFamily="34" charset="0"/>
            </a:endParaRPr>
          </a:p>
        </p:txBody>
      </p:sp>
      <p:sp>
        <p:nvSpPr>
          <p:cNvPr id="10247"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fontAlgn="base">
              <a:spcBef>
                <a:spcPct val="0"/>
              </a:spcBef>
              <a:spcAft>
                <a:spcPct val="0"/>
              </a:spcAft>
            </a:pPr>
            <a:endParaRPr lang="en-US" sz="600">
              <a:solidFill>
                <a:srgbClr val="000000"/>
              </a:solidFill>
              <a:latin typeface="Calibri" pitchFamily="34" charset="0"/>
              <a:cs typeface="Calibri" pitchFamily="34" charset="0"/>
            </a:endParaRPr>
          </a:p>
          <a:p>
            <a:pPr eaLnBrk="0" fontAlgn="base" hangingPunct="0">
              <a:spcBef>
                <a:spcPct val="0"/>
              </a:spcBef>
              <a:spcAft>
                <a:spcPct val="0"/>
              </a:spcAft>
            </a:pPr>
            <a:r>
              <a:rPr lang="en-US">
                <a:solidFill>
                  <a:srgbClr val="000000"/>
                </a:solidFill>
                <a:latin typeface="Calibri" pitchFamily="34" charset="0"/>
                <a:cs typeface="Calibri" pitchFamily="34" charset="0"/>
              </a:rPr>
              <a:t>    </a:t>
            </a:r>
          </a:p>
        </p:txBody>
      </p:sp>
      <p:sp>
        <p:nvSpPr>
          <p:cNvPr id="10248" name="Rectangle 6"/>
          <p:cNvSpPr>
            <a:spLocks noChangeArrowheads="1"/>
          </p:cNvSpPr>
          <p:nvPr/>
        </p:nvSpPr>
        <p:spPr bwMode="auto">
          <a:xfrm>
            <a:off x="0" y="4302125"/>
            <a:ext cx="184150" cy="368300"/>
          </a:xfrm>
          <a:prstGeom prst="rect">
            <a:avLst/>
          </a:prstGeom>
          <a:noFill/>
          <a:ln w="9525">
            <a:noFill/>
            <a:miter lim="800000"/>
            <a:headEnd/>
            <a:tailEnd/>
          </a:ln>
        </p:spPr>
        <p:txBody>
          <a:bodyPr wrap="none" anchor="ctr">
            <a:spAutoFit/>
          </a:bodyPr>
          <a:lstStyle/>
          <a:p>
            <a:pPr fontAlgn="base">
              <a:spcBef>
                <a:spcPct val="0"/>
              </a:spcBef>
              <a:spcAft>
                <a:spcPct val="0"/>
              </a:spcAft>
            </a:pPr>
            <a:endParaRPr lang="en-US">
              <a:solidFill>
                <a:srgbClr val="000000"/>
              </a:solidFill>
              <a:latin typeface="Calibri" pitchFamily="34" charset="0"/>
              <a:cs typeface="Calibri" pitchFamily="34" charset="0"/>
            </a:endParaRPr>
          </a:p>
        </p:txBody>
      </p:sp>
      <p:sp>
        <p:nvSpPr>
          <p:cNvPr id="10249" name="Text Box 3"/>
          <p:cNvSpPr txBox="1">
            <a:spLocks noChangeArrowheads="1"/>
          </p:cNvSpPr>
          <p:nvPr/>
        </p:nvSpPr>
        <p:spPr bwMode="auto">
          <a:xfrm>
            <a:off x="6019800" y="2362200"/>
            <a:ext cx="3048000" cy="2590800"/>
          </a:xfrm>
          <a:prstGeom prst="rect">
            <a:avLst/>
          </a:prstGeom>
          <a:solidFill>
            <a:srgbClr val="FFFFFF"/>
          </a:solidFill>
          <a:ln w="9525">
            <a:solidFill>
              <a:srgbClr val="000000"/>
            </a:solidFill>
            <a:miter lim="800000"/>
            <a:headEnd/>
            <a:tailEnd/>
          </a:ln>
        </p:spPr>
        <p:txBody>
          <a:bodyPr/>
          <a:lstStyle/>
          <a:p>
            <a:pPr eaLnBrk="0" fontAlgn="base" hangingPunct="0">
              <a:spcBef>
                <a:spcPct val="0"/>
              </a:spcBef>
              <a:spcAft>
                <a:spcPct val="0"/>
              </a:spcAft>
            </a:pPr>
            <a:endParaRPr lang="en-US" sz="2400">
              <a:solidFill>
                <a:srgbClr val="3333CC"/>
              </a:solidFill>
              <a:latin typeface="Calibri" pitchFamily="34" charset="0"/>
              <a:cs typeface="Calibri" pitchFamily="34" charset="0"/>
            </a:endParaRPr>
          </a:p>
        </p:txBody>
      </p:sp>
      <p:sp>
        <p:nvSpPr>
          <p:cNvPr id="10250" name="Rectangle 17"/>
          <p:cNvSpPr>
            <a:spLocks noChangeArrowheads="1"/>
          </p:cNvSpPr>
          <p:nvPr/>
        </p:nvSpPr>
        <p:spPr bwMode="auto">
          <a:xfrm>
            <a:off x="0" y="2209800"/>
            <a:ext cx="6019800" cy="984250"/>
          </a:xfrm>
          <a:prstGeom prst="rect">
            <a:avLst/>
          </a:prstGeom>
          <a:noFill/>
          <a:ln w="9525">
            <a:noFill/>
            <a:miter lim="800000"/>
            <a:headEnd/>
            <a:tailEnd/>
          </a:ln>
        </p:spPr>
        <p:txBody>
          <a:bodyPr>
            <a:spAutoFit/>
          </a:bodyPr>
          <a:lstStyle/>
          <a:p>
            <a:pPr eaLnBrk="0" fontAlgn="base" hangingPunct="0">
              <a:spcBef>
                <a:spcPct val="0"/>
              </a:spcBef>
              <a:spcAft>
                <a:spcPct val="0"/>
              </a:spcAft>
            </a:pPr>
            <a:r>
              <a:rPr lang="en-US" sz="1600" b="1">
                <a:solidFill>
                  <a:srgbClr val="3333CC"/>
                </a:solidFill>
                <a:latin typeface="Calibri" pitchFamily="34" charset="0"/>
                <a:cs typeface="Calibri" pitchFamily="34" charset="0"/>
              </a:rPr>
              <a:t>What happened </a:t>
            </a:r>
          </a:p>
          <a:p>
            <a:pPr eaLnBrk="0" fontAlgn="base" hangingPunct="0">
              <a:spcBef>
                <a:spcPct val="50000"/>
              </a:spcBef>
              <a:spcAft>
                <a:spcPct val="0"/>
              </a:spcAft>
            </a:pPr>
            <a:r>
              <a:rPr lang="en-US" sz="1200">
                <a:solidFill>
                  <a:srgbClr val="000000"/>
                </a:solidFill>
                <a:latin typeface="Calibri" pitchFamily="34" charset="0"/>
                <a:cs typeface="Calibri" pitchFamily="34" charset="0"/>
              </a:rPr>
              <a:t>A 27 year old yard crewman was standing on top of casings on a 40 foot trailer whilst he rammed in chocks to secure the dunnage.  He felt dizzy, lost his balance and fell 1.8m to the ground. He painfully fractured his right wrist and grazed his face and leg.</a:t>
            </a:r>
          </a:p>
        </p:txBody>
      </p:sp>
      <p:sp>
        <p:nvSpPr>
          <p:cNvPr id="10252"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eaLnBrk="0" fontAlgn="base" hangingPunct="0">
              <a:spcBef>
                <a:spcPct val="0"/>
              </a:spcBef>
              <a:spcAft>
                <a:spcPct val="0"/>
              </a:spcAft>
            </a:pPr>
            <a:r>
              <a:rPr lang="en-GB" sz="2400" b="1" dirty="0">
                <a:solidFill>
                  <a:srgbClr val="FFC000"/>
                </a:solidFill>
                <a:latin typeface="Calibri" pitchFamily="34" charset="0"/>
                <a:cs typeface="Calibri" pitchFamily="34" charset="0"/>
              </a:rPr>
              <a:t>PDO Incident First </a:t>
            </a:r>
            <a:r>
              <a:rPr lang="en-GB" sz="2400" b="1">
                <a:solidFill>
                  <a:srgbClr val="FFC000"/>
                </a:solidFill>
                <a:latin typeface="Calibri" pitchFamily="34" charset="0"/>
                <a:cs typeface="Calibri" pitchFamily="34" charset="0"/>
              </a:rPr>
              <a:t>Alert </a:t>
            </a:r>
            <a:r>
              <a:rPr lang="en-US" sz="1600" b="1">
                <a:solidFill>
                  <a:srgbClr val="FFFFFF"/>
                </a:solidFill>
                <a:latin typeface="Calibri" pitchFamily="34" charset="0"/>
                <a:cs typeface="Calibri" pitchFamily="34" charset="0"/>
              </a:rPr>
              <a:t> </a:t>
            </a:r>
            <a:endParaRPr lang="en-GB" sz="1600" b="1" dirty="0">
              <a:solidFill>
                <a:srgbClr val="FFFFFF"/>
              </a:solidFill>
              <a:latin typeface="Calibri" pitchFamily="34" charset="0"/>
              <a:cs typeface="Calibri" pitchFamily="34" charset="0"/>
            </a:endParaRPr>
          </a:p>
        </p:txBody>
      </p:sp>
      <p:graphicFrame>
        <p:nvGraphicFramePr>
          <p:cNvPr id="17" name="Table 16"/>
          <p:cNvGraphicFramePr>
            <a:graphicFrameLocks noGrp="1"/>
          </p:cNvGraphicFramePr>
          <p:nvPr>
            <p:extLst>
              <p:ext uri="{D42A27DB-BD31-4B8C-83A1-F6EECF244321}">
                <p14:modId xmlns:p14="http://schemas.microsoft.com/office/powerpoint/2010/main" val="539098133"/>
              </p:ext>
            </p:extLst>
          </p:nvPr>
        </p:nvGraphicFramePr>
        <p:xfrm>
          <a:off x="1447800" y="762000"/>
          <a:ext cx="7620000" cy="1392194"/>
        </p:xfrm>
        <a:graphic>
          <a:graphicData uri="http://schemas.openxmlformats.org/drawingml/2006/table">
            <a:tbl>
              <a:tblPr firstRow="1" bandRow="1">
                <a:tableStyleId>{5C22544A-7EE6-4342-B048-85BDC9FD1C3A}</a:tableStyleId>
              </a:tblPr>
              <a:tblGrid>
                <a:gridCol w="1489710">
                  <a:extLst>
                    <a:ext uri="{9D8B030D-6E8A-4147-A177-3AD203B41FA5}">
                      <a16:colId xmlns:a16="http://schemas.microsoft.com/office/drawing/2014/main" val="20000"/>
                    </a:ext>
                  </a:extLst>
                </a:gridCol>
                <a:gridCol w="2914649">
                  <a:extLst>
                    <a:ext uri="{9D8B030D-6E8A-4147-A177-3AD203B41FA5}">
                      <a16:colId xmlns:a16="http://schemas.microsoft.com/office/drawing/2014/main" val="20001"/>
                    </a:ext>
                  </a:extLst>
                </a:gridCol>
                <a:gridCol w="1082040">
                  <a:extLst>
                    <a:ext uri="{9D8B030D-6E8A-4147-A177-3AD203B41FA5}">
                      <a16:colId xmlns:a16="http://schemas.microsoft.com/office/drawing/2014/main" val="20002"/>
                    </a:ext>
                  </a:extLst>
                </a:gridCol>
                <a:gridCol w="213360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LTI(#04) </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algn="l" defTabSz="914400" rtl="0" eaLnBrk="1" latinLnBrk="0" hangingPunct="1"/>
                      <a:r>
                        <a:rPr lang="en-US" sz="1400" b="0" kern="1200" dirty="0">
                          <a:solidFill>
                            <a:schemeClr val="dk1"/>
                          </a:solidFill>
                          <a:latin typeface="Calibri" pitchFamily="34" charset="0"/>
                          <a:ea typeface="+mn-ea"/>
                          <a:cs typeface="Calibri" pitchFamily="34" charset="0"/>
                        </a:rPr>
                        <a:t>1088446</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02/02/2015 (10:15 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912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r>
                        <a:rPr lang="en-US" sz="1400" b="0" kern="1200" dirty="0">
                          <a:solidFill>
                            <a:schemeClr val="dk1"/>
                          </a:solidFill>
                          <a:latin typeface="Calibri" pitchFamily="34" charset="0"/>
                          <a:ea typeface="+mn-ea"/>
                          <a:cs typeface="Calibri" pitchFamily="34" charset="0"/>
                        </a:rPr>
                        <a:t>Fahud casing</a:t>
                      </a:r>
                      <a:r>
                        <a:rPr lang="en-US" sz="1400" b="0" kern="1200" baseline="0" dirty="0">
                          <a:solidFill>
                            <a:schemeClr val="dk1"/>
                          </a:solidFill>
                          <a:latin typeface="Calibri" pitchFamily="34" charset="0"/>
                          <a:ea typeface="+mn-ea"/>
                          <a:cs typeface="Calibri" pitchFamily="34" charset="0"/>
                        </a:rPr>
                        <a:t> yard</a:t>
                      </a:r>
                      <a:endParaRPr lang="en-US" sz="1400" b="0"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 </a:t>
                      </a: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r h="3912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a:latin typeface="Calibri" pitchFamily="34" charset="0"/>
                        <a:cs typeface="Calibri" pitchFamily="34" charset="0"/>
                      </a:endParaRPr>
                    </a:p>
                  </a:txBody>
                  <a:tcPr>
                    <a:noFill/>
                  </a:tcPr>
                </a:tc>
                <a:tc>
                  <a:txBody>
                    <a:bodyPr/>
                    <a:lstStyle/>
                    <a:p>
                      <a:endParaRPr lang="en-US" sz="1400" b="0"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kern="1200" dirty="0">
                        <a:solidFill>
                          <a:schemeClr val="dk1"/>
                        </a:solidFill>
                        <a:latin typeface="Calibri" pitchFamily="34" charset="0"/>
                        <a:ea typeface="+mn-ea"/>
                        <a:cs typeface="Calibri" pitchFamily="34" charset="0"/>
                      </a:endParaRP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3"/>
                  </a:ext>
                </a:extLst>
              </a:tr>
            </a:tbl>
          </a:graphicData>
        </a:graphic>
      </p:graphicFrame>
      <p:sp>
        <p:nvSpPr>
          <p:cNvPr id="18" name="Rectangle 4"/>
          <p:cNvSpPr>
            <a:spLocks noChangeArrowheads="1"/>
          </p:cNvSpPr>
          <p:nvPr/>
        </p:nvSpPr>
        <p:spPr bwMode="auto">
          <a:xfrm>
            <a:off x="838200" y="33528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eaLnBrk="0" fontAlgn="base" hangingPunct="0">
              <a:spcBef>
                <a:spcPct val="0"/>
              </a:spcBef>
              <a:spcAft>
                <a:spcPct val="0"/>
              </a:spcAft>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10276" name="Picture 18" descr="speakers-beu.png"/>
          <p:cNvPicPr>
            <a:picLocks noChangeAspect="1"/>
          </p:cNvPicPr>
          <p:nvPr/>
        </p:nvPicPr>
        <p:blipFill>
          <a:blip r:embed="rId3" cstate="print"/>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eaLnBrk="0" fontAlgn="base" hangingPunct="0">
              <a:spcBef>
                <a:spcPct val="0"/>
              </a:spcBef>
              <a:spcAft>
                <a:spcPct val="0"/>
              </a:spcAft>
              <a:defRPr/>
            </a:pPr>
            <a:endParaRPr lang="en-US" sz="2400">
              <a:solidFill>
                <a:srgbClr val="000000"/>
              </a:solidFill>
            </a:endParaRPr>
          </a:p>
        </p:txBody>
      </p:sp>
      <p:pic>
        <p:nvPicPr>
          <p:cNvPr id="10278" name="Picture 40"/>
          <p:cNvPicPr>
            <a:picLocks noChangeAspect="1" noChangeArrowheads="1"/>
          </p:cNvPicPr>
          <p:nvPr/>
        </p:nvPicPr>
        <p:blipFill>
          <a:blip r:embed="rId4" cstate="print"/>
          <a:srcRect/>
          <a:stretch>
            <a:fillRect/>
          </a:stretch>
        </p:blipFill>
        <p:spPr bwMode="auto">
          <a:xfrm>
            <a:off x="0" y="762000"/>
            <a:ext cx="1371600" cy="1416050"/>
          </a:xfrm>
          <a:prstGeom prst="rect">
            <a:avLst/>
          </a:prstGeom>
          <a:noFill/>
          <a:ln w="9525">
            <a:noFill/>
            <a:miter lim="800000"/>
            <a:headEnd/>
            <a:tailEnd/>
          </a:ln>
        </p:spPr>
      </p:pic>
      <p:pic>
        <p:nvPicPr>
          <p:cNvPr id="10279" name="Picture 41"/>
          <p:cNvPicPr>
            <a:picLocks noChangeAspect="1" noChangeArrowheads="1"/>
          </p:cNvPicPr>
          <p:nvPr/>
        </p:nvPicPr>
        <p:blipFill>
          <a:blip r:embed="rId5" cstate="print"/>
          <a:srcRect/>
          <a:stretch>
            <a:fillRect/>
          </a:stretch>
        </p:blipFill>
        <p:spPr bwMode="auto">
          <a:xfrm>
            <a:off x="6096000" y="5105400"/>
            <a:ext cx="941388" cy="1524000"/>
          </a:xfrm>
          <a:prstGeom prst="rect">
            <a:avLst/>
          </a:prstGeom>
          <a:noFill/>
          <a:ln w="9525">
            <a:noFill/>
            <a:miter lim="800000"/>
            <a:headEnd/>
            <a:tailEnd/>
          </a:ln>
        </p:spPr>
      </p:pic>
      <p:sp>
        <p:nvSpPr>
          <p:cNvPr id="10280" name="Rounded Rectangular Callout 20"/>
          <p:cNvSpPr>
            <a:spLocks noChangeArrowheads="1"/>
          </p:cNvSpPr>
          <p:nvPr/>
        </p:nvSpPr>
        <p:spPr bwMode="auto">
          <a:xfrm>
            <a:off x="838200" y="3810000"/>
            <a:ext cx="4191000" cy="1143000"/>
          </a:xfrm>
          <a:prstGeom prst="wedgeRoundRectCallout">
            <a:avLst>
              <a:gd name="adj1" fmla="val 80727"/>
              <a:gd name="adj2" fmla="val 99051"/>
              <a:gd name="adj3" fmla="val 16667"/>
            </a:avLst>
          </a:prstGeom>
          <a:solidFill>
            <a:srgbClr val="FFC000">
              <a:alpha val="59999"/>
            </a:srgbClr>
          </a:solidFill>
          <a:ln w="9525" algn="ctr">
            <a:solidFill>
              <a:schemeClr val="tx1"/>
            </a:solidFill>
            <a:round/>
            <a:headEnd/>
            <a:tailEnd/>
          </a:ln>
        </p:spPr>
        <p:txBody>
          <a:bodyPr/>
          <a:lstStyle/>
          <a:p>
            <a:pPr marL="342900" indent="-342900" eaLnBrk="0" fontAlgn="base" hangingPunct="0">
              <a:spcBef>
                <a:spcPct val="0"/>
              </a:spcBef>
              <a:spcAft>
                <a:spcPct val="0"/>
              </a:spcAft>
              <a:buFont typeface="Arial" charset="0"/>
              <a:buAutoNum type="arabicPeriod"/>
            </a:pPr>
            <a:r>
              <a:rPr lang="en-GB" sz="1400">
                <a:solidFill>
                  <a:srgbClr val="000000"/>
                </a:solidFill>
                <a:latin typeface="Calibri" pitchFamily="34" charset="0"/>
                <a:cs typeface="Calibri" pitchFamily="34" charset="0"/>
              </a:rPr>
              <a:t>Do you ever stand on casing’s at height?</a:t>
            </a:r>
          </a:p>
          <a:p>
            <a:pPr marL="342900" indent="-342900" eaLnBrk="0" fontAlgn="base" hangingPunct="0">
              <a:spcBef>
                <a:spcPct val="0"/>
              </a:spcBef>
              <a:spcAft>
                <a:spcPct val="0"/>
              </a:spcAft>
              <a:buFont typeface="Arial" charset="0"/>
              <a:buAutoNum type="arabicPeriod"/>
            </a:pPr>
            <a:r>
              <a:rPr lang="en-GB" sz="1400">
                <a:solidFill>
                  <a:srgbClr val="000000"/>
                </a:solidFill>
                <a:latin typeface="Calibri" pitchFamily="34" charset="0"/>
                <a:cs typeface="Calibri" pitchFamily="34" charset="0"/>
              </a:rPr>
              <a:t>What would you do if suffered with dizziness?</a:t>
            </a:r>
          </a:p>
          <a:p>
            <a:pPr marL="342900" indent="-342900" eaLnBrk="0" fontAlgn="base" hangingPunct="0">
              <a:spcBef>
                <a:spcPct val="0"/>
              </a:spcBef>
              <a:spcAft>
                <a:spcPct val="0"/>
              </a:spcAft>
              <a:buFont typeface="Arial" charset="0"/>
              <a:buAutoNum type="arabicPeriod"/>
            </a:pPr>
            <a:r>
              <a:rPr lang="en-GB" sz="1400">
                <a:solidFill>
                  <a:srgbClr val="000000"/>
                </a:solidFill>
                <a:latin typeface="Calibri" pitchFamily="34" charset="0"/>
                <a:cs typeface="Calibri" pitchFamily="34" charset="0"/>
              </a:rPr>
              <a:t>How else can chocks be wedged safely?</a:t>
            </a:r>
          </a:p>
          <a:p>
            <a:pPr marL="342900" indent="-342900" eaLnBrk="0" fontAlgn="base" hangingPunct="0">
              <a:spcBef>
                <a:spcPct val="0"/>
              </a:spcBef>
              <a:spcAft>
                <a:spcPct val="0"/>
              </a:spcAft>
              <a:buFont typeface="Arial" charset="0"/>
              <a:buAutoNum type="arabicPeriod"/>
            </a:pPr>
            <a:r>
              <a:rPr lang="en-GB" sz="1400">
                <a:solidFill>
                  <a:srgbClr val="000000"/>
                </a:solidFill>
                <a:latin typeface="Calibri" pitchFamily="34" charset="0"/>
                <a:cs typeface="Calibri" pitchFamily="34" charset="0"/>
              </a:rPr>
              <a:t>Could he have done it from the ground?</a:t>
            </a:r>
          </a:p>
        </p:txBody>
      </p:sp>
      <p:pic>
        <p:nvPicPr>
          <p:cNvPr id="10281" name="Picture 43"/>
          <p:cNvPicPr>
            <a:picLocks noChangeAspect="1" noChangeArrowheads="1"/>
          </p:cNvPicPr>
          <p:nvPr/>
        </p:nvPicPr>
        <p:blipFill>
          <a:blip r:embed="rId6" cstate="print"/>
          <a:srcRect/>
          <a:stretch>
            <a:fillRect/>
          </a:stretch>
        </p:blipFill>
        <p:spPr bwMode="auto">
          <a:xfrm>
            <a:off x="6172200" y="2514600"/>
            <a:ext cx="2752725" cy="2328863"/>
          </a:xfrm>
          <a:prstGeom prst="rect">
            <a:avLst/>
          </a:prstGeom>
          <a:noFill/>
          <a:ln w="9525">
            <a:solidFill>
              <a:schemeClr val="accent1"/>
            </a:solidFill>
            <a:miter lim="800000"/>
            <a:headEnd/>
            <a:tailEnd/>
          </a:ln>
        </p:spPr>
      </p:pic>
      <p:pic>
        <p:nvPicPr>
          <p:cNvPr id="10282" name="Picture 43"/>
          <p:cNvPicPr>
            <a:picLocks noChangeAspect="1" noChangeArrowheads="1"/>
          </p:cNvPicPr>
          <p:nvPr/>
        </p:nvPicPr>
        <p:blipFill>
          <a:blip r:embed="rId7" cstate="print"/>
          <a:srcRect/>
          <a:stretch>
            <a:fillRect/>
          </a:stretch>
        </p:blipFill>
        <p:spPr bwMode="auto">
          <a:xfrm>
            <a:off x="7440613" y="2590800"/>
            <a:ext cx="331787" cy="781050"/>
          </a:xfrm>
          <a:prstGeom prst="rect">
            <a:avLst/>
          </a:prstGeom>
          <a:noFill/>
          <a:ln w="9525">
            <a:noFill/>
            <a:miter lim="800000"/>
            <a:headEnd/>
            <a:tailEnd/>
          </a:ln>
        </p:spPr>
      </p:pic>
      <p:sp>
        <p:nvSpPr>
          <p:cNvPr id="22" name="Rounded Rectangle 21"/>
          <p:cNvSpPr/>
          <p:nvPr/>
        </p:nvSpPr>
        <p:spPr bwMode="auto">
          <a:xfrm>
            <a:off x="1600200" y="5638800"/>
            <a:ext cx="3276600" cy="609600"/>
          </a:xfrm>
          <a:prstGeom prst="roundRect">
            <a:avLst/>
          </a:prstGeom>
          <a:solidFill>
            <a:schemeClr val="bg1">
              <a:alpha val="0"/>
            </a:schemeClr>
          </a:solidFill>
          <a:ln w="1587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justLow" eaLnBrk="0" fontAlgn="base" hangingPunct="0">
              <a:spcBef>
                <a:spcPct val="0"/>
              </a:spcBef>
              <a:spcAft>
                <a:spcPct val="0"/>
              </a:spcAft>
            </a:pPr>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18825</DocId>
    <ImageCreateDate xmlns="4880E4F8-4B7D-4BDD-91E3-E10D47036ECA" xsi:nil="true"/>
    <wic_System_Copyright xmlns="http://schemas.microsoft.com/sharepoint/v3/fields"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802DC47-A7C1-4E5C-AC07-BD6F8A436FF0}">
  <ds:schemaRefs>
    <ds:schemaRef ds:uri="http://www.w3.org/XML/1998/namespace"/>
    <ds:schemaRef ds:uri="http://schemas.microsoft.com/office/infopath/2007/PartnerControls"/>
    <ds:schemaRef ds:uri="http://schemas.openxmlformats.org/package/2006/metadata/core-properties"/>
    <ds:schemaRef ds:uri="http://schemas.microsoft.com/sharepoint/v3"/>
    <ds:schemaRef ds:uri="http://schemas.microsoft.com/office/2006/documentManagement/types"/>
    <ds:schemaRef ds:uri="9d51eac6-a7d5-47f5-a119-63d146adb134"/>
    <ds:schemaRef ds:uri="4880e4f8-4b7d-4bdd-91e3-e10d47036eca"/>
    <ds:schemaRef ds:uri="http://purl.org/dc/elements/1.1/"/>
    <ds:schemaRef ds:uri="http://purl.org/dc/terms/"/>
    <ds:schemaRef ds:uri="http://schemas.microsoft.com/sharepoint/v3/fields"/>
    <ds:schemaRef ds:uri="4880E4F8-4B7D-4BDD-91E3-E10D47036ECA"/>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9315C09D-BAA9-4CC1-A907-D6E6C30F99E6}">
  <ds:schemaRefs>
    <ds:schemaRef ds:uri="http://schemas.microsoft.com/sharepoint/v3/contenttype/forms"/>
  </ds:schemaRefs>
</ds:datastoreItem>
</file>

<file path=customXml/itemProps3.xml><?xml version="1.0" encoding="utf-8"?>
<ds:datastoreItem xmlns:ds="http://schemas.openxmlformats.org/officeDocument/2006/customXml" ds:itemID="{DFFFFDA8-CE1B-45A7-A3B5-A2A3EF40D2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TotalTime>
  <Words>158</Words>
  <Application>Microsoft Office PowerPoint</Application>
  <PresentationFormat>On-screen Show (4:3)</PresentationFormat>
  <Paragraphs>27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mu54394</dc:creator>
  <cp:lastModifiedBy>Konduru, Raju IDI63X</cp:lastModifiedBy>
  <cp:revision>1</cp:revision>
  <dcterms:created xsi:type="dcterms:W3CDTF">2015-02-10T08:22:46Z</dcterms:created>
  <dcterms:modified xsi:type="dcterms:W3CDTF">2024-04-21T11:30:43Z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