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8" r:id="rId2"/>
    <p:sldId id="279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33" autoAdjust="0"/>
  </p:normalViewPr>
  <p:slideViewPr>
    <p:cSldViewPr>
      <p:cViewPr>
        <p:scale>
          <a:sx n="110" d="100"/>
          <a:sy n="110" d="100"/>
        </p:scale>
        <p:origin x="-169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talib.z.shaqsi@pdo.co.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188" t="11742" r="4934" b="13450"/>
          <a:stretch/>
        </p:blipFill>
        <p:spPr bwMode="auto">
          <a:xfrm>
            <a:off x="5796846" y="3962401"/>
            <a:ext cx="2919155" cy="2478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1189" t="16557" r="7407" b="20943"/>
          <a:stretch/>
        </p:blipFill>
        <p:spPr bwMode="auto">
          <a:xfrm>
            <a:off x="5796846" y="956445"/>
            <a:ext cx="2889953" cy="2777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762000"/>
            <a:ext cx="5239412" cy="405341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lnSpc>
                <a:spcPct val="120000"/>
              </a:lnSpc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10/09/2014</a:t>
            </a:r>
          </a:p>
          <a:p>
            <a:pPr marL="114300" indent="-114300" algn="just">
              <a:lnSpc>
                <a:spcPct val="120000"/>
              </a:lnSpc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Fractured fingers</a:t>
            </a:r>
            <a:endParaRPr lang="en-US" sz="12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lnSpc>
                <a:spcPct val="120000"/>
              </a:lnSpc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lnSpc>
                <a:spcPct val="120000"/>
              </a:lnSpc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endParaRPr lang="en-US" sz="1100" strike="sngStrike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Whilst the crew were running drill pipe in the hole the roustabout held a slip by its handle in order to set the drill pipe in the hole. When the driller lowered the drill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pipe, the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body of the elevator dropped down onto the handle of the slip and trapped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two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fingers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of the roustabout’s right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hand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causing them to fracture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en-US" sz="1400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lnSpc>
                <a:spcPct val="120000"/>
              </a:lnSpc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..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Always inspect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your tools </a:t>
            </a:r>
            <a:r>
              <a:rPr lang="en-US" sz="1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and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ensure they work correctly.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Green hats employees to be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adequately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supervised.</a:t>
            </a:r>
            <a:endParaRPr lang="en-US" sz="1400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Ensure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empowerment to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STOP is understood and exercised.</a:t>
            </a:r>
            <a:endParaRPr lang="en-US" sz="1400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171450" indent="-171450">
              <a:lnSpc>
                <a:spcPct val="120000"/>
              </a:lnSpc>
              <a:defRPr/>
            </a:pPr>
            <a:endParaRPr lang="en-US" sz="1200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3015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1905000" cy="3810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1</a:t>
            </a: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7806255" y="956445"/>
            <a:ext cx="786365" cy="762000"/>
            <a:chOff x="3504" y="544"/>
            <a:chExt cx="2287" cy="1855"/>
          </a:xfrm>
        </p:grpSpPr>
        <p:sp>
          <p:nvSpPr>
            <p:cNvPr id="43021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2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18" name="Freeform 132"/>
          <p:cNvSpPr>
            <a:spLocks/>
          </p:cNvSpPr>
          <p:nvPr/>
        </p:nvSpPr>
        <p:spPr bwMode="auto">
          <a:xfrm>
            <a:off x="7655927" y="5606223"/>
            <a:ext cx="897849" cy="679552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Explosion 1 12"/>
          <p:cNvSpPr/>
          <p:nvPr/>
        </p:nvSpPr>
        <p:spPr bwMode="auto">
          <a:xfrm>
            <a:off x="6722332" y="2380582"/>
            <a:ext cx="907256" cy="1143000"/>
          </a:xfrm>
          <a:prstGeom prst="irregularSeal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28600" y="5486400"/>
            <a:ext cx="5105400" cy="369332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800" b="1" dirty="0" smtClean="0">
                <a:solidFill>
                  <a:srgbClr val="FFFF00"/>
                </a:solidFill>
                <a:latin typeface="Tahoma" pitchFamily="34" charset="0"/>
              </a:rPr>
              <a:t>Check &amp; avoid p</a:t>
            </a:r>
            <a:r>
              <a:rPr lang="en-US" altLang="en-US" sz="1800" b="1" dirty="0" smtClean="0">
                <a:solidFill>
                  <a:srgbClr val="FFFF00"/>
                </a:solidFill>
                <a:latin typeface="Tahoma" pitchFamily="34" charset="0"/>
              </a:rPr>
              <a:t>otential </a:t>
            </a:r>
            <a:r>
              <a:rPr lang="en-US" altLang="en-US" sz="1800" b="1" dirty="0" smtClean="0">
                <a:solidFill>
                  <a:srgbClr val="FFFF00"/>
                </a:solidFill>
                <a:latin typeface="Tahoma" pitchFamily="34" charset="0"/>
              </a:rPr>
              <a:t>Pinch </a:t>
            </a:r>
            <a:r>
              <a:rPr lang="en-US" altLang="en-US" sz="1800" b="1" dirty="0" smtClean="0">
                <a:solidFill>
                  <a:srgbClr val="FFFF00"/>
                </a:solidFill>
                <a:latin typeface="Tahoma" pitchFamily="34" charset="0"/>
              </a:rPr>
              <a:t>points</a:t>
            </a:r>
            <a:endParaRPr lang="en-US" altLang="en-US" sz="1800" b="1" dirty="0" smtClean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4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4"/>
              </a:rPr>
              <a:t>MSE34</a:t>
            </a:r>
            <a:r>
              <a:rPr lang="en-US" sz="1000" b="0" dirty="0" smtClean="0">
                <a:latin typeface="+mn-lt"/>
                <a:cs typeface="Calibri" pitchFamily="34" charset="0"/>
                <a:hlinkClick r:id="rId4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</a:t>
            </a:r>
            <a:r>
              <a:rPr lang="en-US" sz="1000" b="0" dirty="0" smtClean="0">
                <a:latin typeface="+mn-lt"/>
                <a:cs typeface="Calibri" pitchFamily="34" charset="0"/>
              </a:rPr>
              <a:t>		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 50                                                             10/09/2014</a:t>
            </a:r>
          </a:p>
        </p:txBody>
      </p:sp>
    </p:spTree>
    <p:extLst>
      <p:ext uri="{BB962C8B-B14F-4D97-AF65-F5344CB8AC3E}">
        <p14:creationId xmlns:p14="http://schemas.microsoft.com/office/powerpoint/2010/main" xmlns="" val="106776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04800" y="838200"/>
            <a:ext cx="8667750" cy="397647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lnSpc>
                <a:spcPct val="120000"/>
              </a:lnSpc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10/09/2014</a:t>
            </a:r>
          </a:p>
          <a:p>
            <a:pPr marL="114300" indent="-114300" algn="just">
              <a:lnSpc>
                <a:spcPct val="120000"/>
              </a:lnSpc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Fractured fingers</a:t>
            </a:r>
            <a:endParaRPr lang="en-US" sz="12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lnSpc>
                <a:spcPct val="120000"/>
              </a:lnSpc>
              <a:buFont typeface="+mj-lt"/>
              <a:buAutoNum type="arabicPeriod"/>
              <a:defRPr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How do you manage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a shortage in your crew?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342900" indent="-342900" eaLnBrk="1" hangingPunct="1">
              <a:lnSpc>
                <a:spcPct val="120000"/>
              </a:lnSpc>
              <a:buFont typeface="+mj-lt"/>
              <a:buAutoNum type="arabicPeriod"/>
              <a:defRPr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Do you inspect your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tools before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use? </a:t>
            </a:r>
          </a:p>
          <a:p>
            <a:pPr marL="342900" indent="-342900" eaLnBrk="1" hangingPunct="1">
              <a:lnSpc>
                <a:spcPct val="120000"/>
              </a:lnSpc>
              <a:buFont typeface="+mj-lt"/>
              <a:buAutoNum type="arabicPeriod"/>
              <a:defRPr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Do you allow Green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Hands on the rig floor? </a:t>
            </a:r>
          </a:p>
          <a:p>
            <a:pPr marL="342900" indent="-342900" eaLnBrk="1" hangingPunct="1">
              <a:lnSpc>
                <a:spcPct val="120000"/>
              </a:lnSpc>
              <a:buFont typeface="+mj-lt"/>
              <a:buAutoNum type="arabicPeriod"/>
              <a:defRPr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Do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you audit Green Hat Program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?</a:t>
            </a:r>
          </a:p>
          <a:p>
            <a:pPr marL="342900" indent="-342900" eaLnBrk="1" hangingPunct="1">
              <a:lnSpc>
                <a:spcPct val="120000"/>
              </a:lnSpc>
              <a:buFont typeface="+mj-lt"/>
              <a:buAutoNum type="arabicPeriod"/>
              <a:defRPr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Do you audit your incident reporting procedure?</a:t>
            </a:r>
          </a:p>
          <a:p>
            <a:pPr marL="342900" indent="-342900" eaLnBrk="1" hangingPunct="1">
              <a:lnSpc>
                <a:spcPct val="120000"/>
              </a:lnSpc>
              <a:buFont typeface="+mj-lt"/>
              <a:buAutoNum type="arabicPeriod"/>
              <a:defRPr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How do you enforce the incident reporting procedure? </a:t>
            </a:r>
          </a:p>
          <a:p>
            <a:pPr marL="342900" indent="-342900" eaLnBrk="1" hangingPunct="1">
              <a:lnSpc>
                <a:spcPct val="120000"/>
              </a:lnSpc>
              <a:buFont typeface="+mj-lt"/>
              <a:buAutoNum type="arabicPeriod"/>
              <a:defRPr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Do you allow to use private vehicle in emergency?</a:t>
            </a:r>
            <a:endParaRPr lang="en-US" sz="1400" dirty="0" smtClean="0">
              <a:solidFill>
                <a:srgbClr val="0033CC"/>
              </a:solidFill>
              <a:sym typeface="Wingdings" pitchFamily="2" charset="2"/>
            </a:endParaRPr>
          </a:p>
        </p:txBody>
      </p:sp>
      <p:sp>
        <p:nvSpPr>
          <p:cNvPr id="44036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2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MSE34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</a:t>
            </a:r>
            <a:r>
              <a:rPr lang="en-US" sz="1000" dirty="0" smtClean="0">
                <a:latin typeface="+mn-lt"/>
                <a:cs typeface="Calibri" pitchFamily="34" charset="0"/>
              </a:rPr>
              <a:t>	</a:t>
            </a:r>
            <a:r>
              <a:rPr lang="en-US" sz="1000" dirty="0" smtClean="0">
                <a:latin typeface="+mn-lt"/>
                <a:cs typeface="Calibri" pitchFamily="34" charset="0"/>
              </a:rPr>
              <a:t>	</a:t>
            </a:r>
            <a:r>
              <a:rPr lang="en-US" sz="1000" b="0" dirty="0" smtClean="0">
                <a:latin typeface="+mn-lt"/>
                <a:cs typeface="Calibri" pitchFamily="34" charset="0"/>
              </a:rPr>
              <a:t>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 50                                                             10/09/2014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xmlns="" val="81087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18845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340D857-BFF3-4E11-BD7A-8A3FC8329B47}"/>
</file>

<file path=customXml/itemProps2.xml><?xml version="1.0" encoding="utf-8"?>
<ds:datastoreItem xmlns:ds="http://schemas.openxmlformats.org/officeDocument/2006/customXml" ds:itemID="{35A7675C-7AAD-4312-8C0E-E5D79A5EFA00}"/>
</file>

<file path=customXml/itemProps3.xml><?xml version="1.0" encoding="utf-8"?>
<ds:datastoreItem xmlns:ds="http://schemas.openxmlformats.org/officeDocument/2006/customXml" ds:itemID="{080DFD3E-8D2A-48BF-9439-BE2F0E336DE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1862</TotalTime>
  <Words>267</Words>
  <Application>Microsoft Office PowerPoint</Application>
  <PresentationFormat>On-screen Show (4:3)</PresentationFormat>
  <Paragraphs>37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mu50033</cp:lastModifiedBy>
  <cp:revision>157</cp:revision>
  <dcterms:created xsi:type="dcterms:W3CDTF">2001-05-03T06:07:08Z</dcterms:created>
  <dcterms:modified xsi:type="dcterms:W3CDTF">2015-03-25T10:40:29Z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