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4" r:id="rId2"/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8BE2A-E438-48CD-8393-8CEE153D5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8BE2A-E438-48CD-8393-8CEE153D5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5368" name="Slide Number Placeholder 1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74458" y="6283526"/>
            <a:ext cx="461962" cy="388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CFBD3303-16F0-4C04-80D7-19D40DAB94D8}" type="slidenum">
              <a:rPr lang="en-US" sz="1800">
                <a:solidFill>
                  <a:srgbClr val="000000"/>
                </a:solidFill>
                <a:effectLst/>
                <a:latin typeface="Arial" charset="0"/>
              </a:rPr>
              <a:pPr eaLnBrk="1" hangingPunct="1"/>
              <a:t>1</a:t>
            </a:fld>
            <a:endParaRPr lang="en-US" sz="18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54864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buSzPct val="90000"/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Proper supervision and proper Risk assessment TRIC for the work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85720" y="1285860"/>
            <a:ext cx="5734080" cy="41242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24/11/2014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Foot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</a:t>
            </a:r>
            <a:endParaRPr lang="en-US" sz="12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along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with three other day shift workers were working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overtime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, shifting and stacking curb stones.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was no supervisor available at the start of the task due to change over meeting and the workers did not attend the night shift TBT.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Whilst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adjusting one of the curb stones situated on the second layer of a wooden pallet, the IP placed his left foot on the previously stacked curbstones at the edge of the first layer.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While removing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his leg, it knocked the curb stone on the edge of the first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layer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off balance. This stone fell onto the IP’s right foot resulting in a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fractured foot.</a:t>
            </a:r>
            <a:endParaRPr lang="en-US" sz="1200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4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learning from this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incident: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to attend TBT/TRIC for all workers before duties.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Supervisors should ensure their team has been handed over to the next supervisor before leaving duty.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Perform the work with proper supervision only.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Deploy the workers on extended hours with prior permission.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Avoid double handling of heavy materials.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Tie up the materials and avoid stacking in layers.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1447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38100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2" descr="D:\anil\INCIDENT\incident on 24nov\DSC06338 -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371600"/>
            <a:ext cx="2844464" cy="2133629"/>
          </a:xfrm>
          <a:prstGeom prst="rect">
            <a:avLst/>
          </a:prstGeom>
          <a:noFill/>
        </p:spPr>
      </p:pic>
      <p:pic>
        <p:nvPicPr>
          <p:cNvPr id="14" name="Picture 13" descr="C:\Users\HSESchool\Desktop\kurb stone TBT by HSE M\DSC06645.JPG"/>
          <p:cNvPicPr/>
          <p:nvPr/>
        </p:nvPicPr>
        <p:blipFill>
          <a:blip r:embed="rId4" cstate="print"/>
          <a:srcRect l="10256" t="27137" r="2404" b="19017"/>
          <a:stretch>
            <a:fillRect/>
          </a:stretch>
        </p:blipFill>
        <p:spPr bwMode="auto">
          <a:xfrm>
            <a:off x="6096000" y="3581400"/>
            <a:ext cx="29003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08575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76200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5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57                                                          24/11/2014</a:t>
            </a:r>
          </a:p>
        </p:txBody>
      </p:sp>
    </p:spTree>
    <p:extLst>
      <p:ext uri="{BB962C8B-B14F-4D97-AF65-F5344CB8AC3E}">
        <p14:creationId xmlns="" xmlns:p14="http://schemas.microsoft.com/office/powerpoint/2010/main" val="7419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75688" y="6237288"/>
            <a:ext cx="468312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3C757C15-4AFA-4311-809C-F2E5E3DEC086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2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715761" cy="24314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24/11/2014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Foot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</a:t>
            </a:r>
            <a:endParaRPr lang="en-US" sz="12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285750" indent="-285750" algn="just"/>
            <a:endParaRPr lang="en-US" sz="1600" dirty="0" smtClean="0"/>
          </a:p>
          <a:p>
            <a:pPr eaLnBrk="1" hangingPunct="1"/>
            <a:r>
              <a:rPr lang="en-US" alt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alt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below:    </a:t>
            </a:r>
          </a:p>
          <a:p>
            <a:pPr marL="285750" indent="-285750" algn="just"/>
            <a:endParaRPr lang="en-US" sz="1600" dirty="0" smtClean="0"/>
          </a:p>
          <a:p>
            <a:pPr marL="285750" indent="-285750" algn="just"/>
            <a:endParaRPr lang="en-US" sz="1600" dirty="0"/>
          </a:p>
          <a:p>
            <a:pPr marL="285750" indent="-285750" algn="just">
              <a:buFont typeface="Arial"/>
              <a:buChar char="•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leadership on shift aware of all workers and works ongoing?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an effective procedure for hand over of shifts?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an effective procedure in place for ensuring all workers attend TRIC?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3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57                                                          24/11/2014</a:t>
            </a:r>
          </a:p>
        </p:txBody>
      </p:sp>
    </p:spTree>
    <p:extLst>
      <p:ext uri="{BB962C8B-B14F-4D97-AF65-F5344CB8AC3E}">
        <p14:creationId xmlns="" xmlns:p14="http://schemas.microsoft.com/office/powerpoint/2010/main" val="12703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883F04A-DF23-46C8-8E80-9B7AA0D49810}"/>
</file>

<file path=customXml/itemProps2.xml><?xml version="1.0" encoding="utf-8"?>
<ds:datastoreItem xmlns:ds="http://schemas.openxmlformats.org/officeDocument/2006/customXml" ds:itemID="{88025FCE-C7C3-423C-9816-F7863BE1232A}"/>
</file>

<file path=customXml/itemProps3.xml><?xml version="1.0" encoding="utf-8"?>
<ds:datastoreItem xmlns:ds="http://schemas.openxmlformats.org/officeDocument/2006/customXml" ds:itemID="{CA73E968-963F-486F-9689-41ECCCB66AF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330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161</cp:revision>
  <dcterms:created xsi:type="dcterms:W3CDTF">2001-05-03T06:07:08Z</dcterms:created>
  <dcterms:modified xsi:type="dcterms:W3CDTF">2015-03-25T11:14:20Z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