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8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1088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16/12/2014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During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the locating of the Bit Breaker Tool into the slots on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the Rotary Table,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the IP (who was meant to be observing only) assisted from behind the two crew (Night Tool Pusher &amp; Derrick Man) who were carrying out this task. As the Bit Breaker Tool located it caught the IP between the tool and the Rotary Table, resulting in the IP fracturing a finger and requiring eight stitches.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Must include “Stop the Job Triggers” in each Tool Box Talk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Supervisors to step back and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supervise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Any change to the plan – Stop and Manage the Change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If  you are not involved in the job, stand back and do not get involved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If it looks wrong, it probably is –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everyone one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has the right to Stop the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Job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Use the handles (painted green)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ONLY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304800" y="5791200"/>
            <a:ext cx="5181600" cy="400110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altLang="en-US" sz="2000" b="1" dirty="0" smtClean="0">
                <a:solidFill>
                  <a:srgbClr val="FFFF66"/>
                </a:solidFill>
                <a:cs typeface="Calibri" pitchFamily="34" charset="0"/>
              </a:rPr>
              <a:t>If it looks wrong – STOP the Job!</a:t>
            </a:r>
          </a:p>
        </p:txBody>
      </p:sp>
      <p:sp>
        <p:nvSpPr>
          <p:cNvPr id="1946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68B69700-7309-401E-8BC1-1ABFBD703C1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pic>
        <p:nvPicPr>
          <p:cNvPr id="1946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7200" y="1192213"/>
            <a:ext cx="338455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5670550" y="793750"/>
            <a:ext cx="336550" cy="544513"/>
            <a:chOff x="3504" y="544"/>
            <a:chExt cx="2287" cy="1855"/>
          </a:xfrm>
        </p:grpSpPr>
        <p:sp>
          <p:nvSpPr>
            <p:cNvPr id="1947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9465" name="Straight Arrow Connector 2"/>
          <p:cNvCxnSpPr>
            <a:cxnSpLocks noChangeShapeType="1"/>
          </p:cNvCxnSpPr>
          <p:nvPr/>
        </p:nvCxnSpPr>
        <p:spPr bwMode="auto">
          <a:xfrm>
            <a:off x="6089650" y="1338263"/>
            <a:ext cx="692150" cy="88741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pic>
        <p:nvPicPr>
          <p:cNvPr id="1946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8313" y="3794125"/>
            <a:ext cx="338455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Freeform 132"/>
          <p:cNvSpPr>
            <a:spLocks/>
          </p:cNvSpPr>
          <p:nvPr/>
        </p:nvSpPr>
        <p:spPr bwMode="auto">
          <a:xfrm>
            <a:off x="5861050" y="357822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468" name="Straight Arrow Connector 6"/>
          <p:cNvCxnSpPr>
            <a:cxnSpLocks noChangeShapeType="1"/>
          </p:cNvCxnSpPr>
          <p:nvPr/>
        </p:nvCxnSpPr>
        <p:spPr bwMode="auto">
          <a:xfrm flipH="1">
            <a:off x="5670550" y="4021138"/>
            <a:ext cx="131763" cy="384175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</p:spPr>
      </p:cxnSp>
      <p:cxnSp>
        <p:nvCxnSpPr>
          <p:cNvPr id="19469" name="Straight Arrow Connector 8"/>
          <p:cNvCxnSpPr>
            <a:cxnSpLocks noChangeShapeType="1"/>
          </p:cNvCxnSpPr>
          <p:nvPr/>
        </p:nvCxnSpPr>
        <p:spPr bwMode="auto">
          <a:xfrm>
            <a:off x="6435725" y="3806825"/>
            <a:ext cx="2174875" cy="612775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</p:spPr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rgbClr val="1F497D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16/12/2014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855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16/12/2014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latin typeface="+mj-lt"/>
                <a:sym typeface="Wingdings" pitchFamily="2" charset="2"/>
              </a:rPr>
              <a:t>your tool box talks include stop the job triggers?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When </a:t>
            </a:r>
            <a:r>
              <a:rPr lang="en-US" sz="1400" dirty="0">
                <a:latin typeface="+mj-lt"/>
                <a:sym typeface="Wingdings" pitchFamily="2" charset="2"/>
              </a:rPr>
              <a:t>a crew member leaves or joins the job task which has already started – how do your supervisors handle the change?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What </a:t>
            </a:r>
            <a:r>
              <a:rPr lang="en-US" sz="1400" dirty="0">
                <a:latin typeface="+mj-lt"/>
                <a:sym typeface="Wingdings" pitchFamily="2" charset="2"/>
              </a:rPr>
              <a:t>is your Company Green Hand Policy (time based or competency based) 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Green Hand Roustabouts allowed on your drill floor?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Supervisors </a:t>
            </a:r>
            <a:r>
              <a:rPr lang="en-US" sz="1400" dirty="0">
                <a:latin typeface="+mj-lt"/>
                <a:sym typeface="Wingdings" pitchFamily="2" charset="2"/>
              </a:rPr>
              <a:t>/ Managers – hands on or step back</a:t>
            </a:r>
            <a:r>
              <a:rPr lang="en-US" sz="1400" dirty="0" smtClean="0">
                <a:latin typeface="+mj-lt"/>
                <a:sym typeface="Wingdings" pitchFamily="2" charset="2"/>
              </a:rPr>
              <a:t>?</a:t>
            </a:r>
            <a:endParaRPr lang="en-US" sz="1400" dirty="0">
              <a:latin typeface="+mj-lt"/>
              <a:sym typeface="Wingdings" pitchFamily="2" charset="2"/>
            </a:endParaRPr>
          </a:p>
        </p:txBody>
      </p: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7C2AD7A1-63DC-459D-87ED-774CA66D0A9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16/12/2014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AD15306-39DD-43C9-A0E1-C186B1E2D80B}"/>
</file>

<file path=customXml/itemProps2.xml><?xml version="1.0" encoding="utf-8"?>
<ds:datastoreItem xmlns:ds="http://schemas.openxmlformats.org/officeDocument/2006/customXml" ds:itemID="{C7D3B7A4-EB0F-4805-91D5-0640A5941D1F}"/>
</file>

<file path=customXml/itemProps3.xml><?xml version="1.0" encoding="utf-8"?>
<ds:datastoreItem xmlns:ds="http://schemas.openxmlformats.org/officeDocument/2006/customXml" ds:itemID="{C4800D16-DC9F-40AD-ABEF-182EB53AE0C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345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167</cp:revision>
  <dcterms:created xsi:type="dcterms:W3CDTF">2001-05-03T06:07:08Z</dcterms:created>
  <dcterms:modified xsi:type="dcterms:W3CDTF">2015-03-25T11:17:12Z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