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0" r:id="rId2"/>
    <p:sldId id="29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5257800" cy="38164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eaLnBrk="0" hangingPunct="0"/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25/12/2014</a:t>
            </a:r>
          </a:p>
          <a:p>
            <a:pPr marL="114300" indent="-114300" algn="just" eaLnBrk="0" hangingPunct="0"/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</a:t>
            </a:r>
            <a:r>
              <a:rPr lang="en-GB" sz="1200" dirty="0" smtClean="0"/>
              <a:t>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Right Thumb Fracture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 eaLnBrk="0" hangingPunct="0"/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 eaLnBrk="0" hangingPunct="0"/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/>
            <a:endParaRPr lang="en-US" altLang="ja-JP" sz="1100" dirty="0">
              <a:latin typeface="Arial" charset="0"/>
            </a:endParaRPr>
          </a:p>
          <a:p>
            <a:pPr algn="just"/>
            <a:r>
              <a:rPr lang="en-US" sz="1400" dirty="0" smtClean="0">
                <a:latin typeface="Calibri" panose="020F0502020204030204" pitchFamily="34" charset="0"/>
                <a:cs typeface="Arial" pitchFamily="34" charset="0"/>
              </a:rPr>
              <a:t>During picking </a:t>
            </a:r>
            <a:r>
              <a:rPr lang="en-US" sz="1400" dirty="0">
                <a:latin typeface="Calibri" panose="020F0502020204030204" pitchFamily="34" charset="0"/>
                <a:cs typeface="Arial" pitchFamily="34" charset="0"/>
              </a:rPr>
              <a:t>up &amp; Running in hole of 5" </a:t>
            </a:r>
            <a:r>
              <a:rPr lang="en-US" sz="1400" dirty="0" smtClean="0">
                <a:latin typeface="Calibri" panose="020F0502020204030204" pitchFamily="34" charset="0"/>
                <a:cs typeface="Arial" pitchFamily="34" charset="0"/>
              </a:rPr>
              <a:t>DP,  Derrick man </a:t>
            </a:r>
            <a:r>
              <a:rPr lang="en-US" sz="1400" dirty="0">
                <a:latin typeface="Calibri" panose="020F0502020204030204" pitchFamily="34" charset="0"/>
                <a:cs typeface="Arial" pitchFamily="34" charset="0"/>
              </a:rPr>
              <a:t>was picking up slips along with other two </a:t>
            </a:r>
            <a:r>
              <a:rPr lang="en-US" sz="1400" dirty="0" smtClean="0">
                <a:latin typeface="Calibri" panose="020F0502020204030204" pitchFamily="34" charset="0"/>
                <a:cs typeface="Arial" pitchFamily="34" charset="0"/>
              </a:rPr>
              <a:t>Floor man</a:t>
            </a:r>
            <a:r>
              <a:rPr lang="en-US" sz="1400" dirty="0">
                <a:latin typeface="Calibri" panose="020F0502020204030204" pitchFamily="34" charset="0"/>
                <a:cs typeface="Arial" pitchFamily="34" charset="0"/>
              </a:rPr>
              <a:t>, the break out tong was coming in IP’s way while lifting the slips, </a:t>
            </a:r>
            <a:r>
              <a:rPr lang="en-US" sz="1400" dirty="0" smtClean="0">
                <a:latin typeface="Calibri" panose="020F0502020204030204" pitchFamily="34" charset="0"/>
                <a:cs typeface="Arial" pitchFamily="34" charset="0"/>
              </a:rPr>
              <a:t>he </a:t>
            </a:r>
            <a:r>
              <a:rPr lang="en-US" sz="1400" dirty="0">
                <a:latin typeface="Calibri" panose="020F0502020204030204" pitchFamily="34" charset="0"/>
                <a:cs typeface="Arial" pitchFamily="34" charset="0"/>
              </a:rPr>
              <a:t>held his right hand in between the tongs open jaws in the process the tong jaws closed and crushed his right thumb.</a:t>
            </a:r>
          </a:p>
          <a:p>
            <a:pPr marL="114300" indent="-114300"/>
            <a:endParaRPr lang="en-US" sz="1000" dirty="0">
              <a:solidFill>
                <a:srgbClr val="000000"/>
              </a:solidFill>
              <a:latin typeface="Arial" charset="0"/>
            </a:endParaRPr>
          </a:p>
          <a:p>
            <a:pPr marL="114300" indent="-114300"/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 eaLnBrk="0" hangingPunct="0"/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 eaLnBrk="0" hangingPunct="0"/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buFont typeface="Arial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Arial" pitchFamily="34" charset="0"/>
              </a:rPr>
              <a:t>Keep all your body part clear from crush point.</a:t>
            </a:r>
          </a:p>
          <a:p>
            <a:pPr marL="114300" indent="-114300">
              <a:buFont typeface="Arial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Arial" pitchFamily="34" charset="0"/>
              </a:rPr>
              <a:t>Use </a:t>
            </a:r>
            <a:r>
              <a:rPr lang="en-US" sz="1400" dirty="0" smtClean="0">
                <a:latin typeface="Calibri" panose="020F0502020204030204" pitchFamily="34" charset="0"/>
                <a:cs typeface="Arial" pitchFamily="34" charset="0"/>
              </a:rPr>
              <a:t> of short line for tong racking back hook.</a:t>
            </a:r>
            <a:endParaRPr lang="en-US" sz="1400" dirty="0">
              <a:latin typeface="Calibri" panose="020F0502020204030204" pitchFamily="34" charset="0"/>
              <a:cs typeface="Arial" pitchFamily="34" charset="0"/>
            </a:endParaRPr>
          </a:p>
          <a:p>
            <a:pPr marL="114300" indent="-114300">
              <a:buFont typeface="Arial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Arial" pitchFamily="34" charset="0"/>
              </a:rPr>
              <a:t>Green handles are to be used while using </a:t>
            </a:r>
            <a:r>
              <a:rPr lang="en-US" sz="1400" dirty="0" smtClean="0">
                <a:latin typeface="Calibri" panose="020F0502020204030204" pitchFamily="34" charset="0"/>
                <a:cs typeface="Arial" pitchFamily="34" charset="0"/>
              </a:rPr>
              <a:t> or holding tongs.</a:t>
            </a:r>
            <a:endParaRPr lang="en-US" sz="1400" dirty="0">
              <a:latin typeface="Calibri" panose="020F0502020204030204" pitchFamily="34" charset="0"/>
              <a:cs typeface="Arial" pitchFamily="34" charset="0"/>
            </a:endParaRPr>
          </a:p>
          <a:p>
            <a:pPr marL="114300" indent="-114300">
              <a:buFont typeface="Arial" charset="0"/>
              <a:buChar char="•"/>
            </a:pPr>
            <a:r>
              <a:rPr lang="en-US" altLang="zh-CN" sz="1400" dirty="0">
                <a:latin typeface="Calibri" panose="020F0502020204030204" pitchFamily="34" charset="0"/>
                <a:cs typeface="Arial" pitchFamily="34" charset="0"/>
              </a:rPr>
              <a:t>Ensure that work procedures are fully understood and communicated to all involved in carrying out the job</a:t>
            </a:r>
            <a:r>
              <a:rPr lang="en-US" altLang="zh-CN" sz="1400" dirty="0" smtClean="0">
                <a:latin typeface="Calibri" panose="020F0502020204030204" pitchFamily="34" charset="0"/>
                <a:cs typeface="Arial" pitchFamily="34" charset="0"/>
              </a:rPr>
              <a:t>.</a:t>
            </a:r>
            <a:endParaRPr lang="en-US" altLang="zh-CN" sz="140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152400" y="5340981"/>
            <a:ext cx="5334000" cy="923330"/>
          </a:xfrm>
          <a:prstGeom prst="rect">
            <a:avLst/>
          </a:prstGeom>
          <a:solidFill>
            <a:srgbClr val="003366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altLang="en-US" sz="2000" b="1" dirty="0">
                <a:solidFill>
                  <a:srgbClr val="FFFF66"/>
                </a:solidFill>
                <a:cs typeface="Calibri" pitchFamily="34" charset="0"/>
              </a:rPr>
              <a:t>Stay clear from crush point - Always </a:t>
            </a:r>
            <a:r>
              <a:rPr lang="en-US" altLang="en-US" sz="2000" b="1" dirty="0" smtClean="0">
                <a:solidFill>
                  <a:srgbClr val="FFFF66"/>
                </a:solidFill>
                <a:cs typeface="Calibri" pitchFamily="34" charset="0"/>
              </a:rPr>
              <a:t>hang up the tong after use or after connection using proper short line. </a:t>
            </a:r>
            <a:endParaRPr lang="en-US" altLang="en-US" sz="2000" b="1" dirty="0">
              <a:solidFill>
                <a:srgbClr val="FFFF66"/>
              </a:solidFill>
              <a:cs typeface="Calibri" pitchFamily="34" charset="0"/>
            </a:endParaRPr>
          </a:p>
        </p:txBody>
      </p:sp>
      <p:sp>
        <p:nvSpPr>
          <p:cNvPr id="23558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1</a:t>
            </a:r>
          </a:p>
        </p:txBody>
      </p:sp>
      <p:sp>
        <p:nvSpPr>
          <p:cNvPr id="2356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pic>
        <p:nvPicPr>
          <p:cNvPr id="13" name="Picture 12" descr="DSCI345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638800" y="838200"/>
            <a:ext cx="3124200" cy="2343150"/>
          </a:xfrm>
          <a:prstGeom prst="rect">
            <a:avLst/>
          </a:prstGeom>
        </p:spPr>
      </p:pic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6096000" y="2362200"/>
            <a:ext cx="336550" cy="544513"/>
            <a:chOff x="3504" y="544"/>
            <a:chExt cx="2287" cy="1855"/>
          </a:xfrm>
        </p:grpSpPr>
        <p:sp>
          <p:nvSpPr>
            <p:cNvPr id="1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8" name="Picture 17" descr="DSCI345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638800" y="3257550"/>
            <a:ext cx="3124200" cy="2343150"/>
          </a:xfrm>
          <a:prstGeom prst="rect">
            <a:avLst/>
          </a:prstGeom>
        </p:spPr>
      </p:pic>
      <p:sp>
        <p:nvSpPr>
          <p:cNvPr id="19" name="Freeform 132"/>
          <p:cNvSpPr>
            <a:spLocks/>
          </p:cNvSpPr>
          <p:nvPr/>
        </p:nvSpPr>
        <p:spPr bwMode="auto">
          <a:xfrm>
            <a:off x="5943600" y="47244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827584" y="0"/>
            <a:ext cx="7056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 b="1" dirty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50" b="1" dirty="0">
                <a:solidFill>
                  <a:srgbClr val="1F497D">
                    <a:lumMod val="75000"/>
                  </a:srgb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rgbClr val="1F497D">
                    <a:lumMod val="75000"/>
                  </a:srgb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rgbClr val="1F497D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Contact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rgbClr val="F79646">
                    <a:lumMod val="50000"/>
                  </a:srgbClr>
                </a:solidFill>
                <a:latin typeface="Calibri"/>
                <a:cs typeface="Calibri" pitchFamily="34" charset="0"/>
                <a:hlinkClick r:id="rId4"/>
              </a:rPr>
              <a:t>MSE34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for further information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	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	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 Learning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No 61                                                                                               25/12/2014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95465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/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25/12/2014</a:t>
            </a:r>
          </a:p>
          <a:p>
            <a:pPr marL="114300" indent="-114300" algn="just"/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</a:t>
            </a:r>
            <a:r>
              <a:rPr lang="en-GB" sz="1200" dirty="0" smtClean="0"/>
              <a:t>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Right Thumb Fracture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As a learning from this incident and ensure continual improvement all contract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managers are to review their HSE HEMP against the questions asked below        </a:t>
            </a:r>
          </a:p>
          <a:p>
            <a:pPr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charset="0"/>
              </a:rPr>
              <a:t>Confirm the following:</a:t>
            </a:r>
            <a:endParaRPr lang="en-US" sz="1600" dirty="0" smtClean="0">
              <a:solidFill>
                <a:srgbClr val="0000FF"/>
              </a:solidFill>
              <a:latin typeface="Tahoma" charset="0"/>
            </a:endParaRPr>
          </a:p>
          <a:p>
            <a:pPr eaLnBrk="1" hangingPunct="1">
              <a:defRPr/>
            </a:pPr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Arial" charset="0"/>
                <a:sym typeface="Wingdings" charset="0"/>
              </a:rPr>
              <a:t>Are your crews using only the green handles provided on the tongs?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Arial" charset="0"/>
                <a:sym typeface="Wingdings" charset="0"/>
              </a:rPr>
              <a:t>Do you have system in place to ensure that all the crew have attended the TBT and discussed JSA/SOP for the day.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  <a:sym typeface="Wingdings" charset="0"/>
              </a:rPr>
              <a:t>Have you already introduced High impact Gloves to your crew</a:t>
            </a:r>
            <a:r>
              <a:rPr lang="en-US" sz="1400" dirty="0" smtClean="0">
                <a:latin typeface="Arial" charset="0"/>
                <a:sym typeface="Wingdings" charset="0"/>
              </a:rPr>
              <a:t>?</a:t>
            </a:r>
            <a:endParaRPr lang="en-US" sz="1400" dirty="0">
              <a:latin typeface="Arial" charset="0"/>
              <a:sym typeface="Wingdings" charset="0"/>
            </a:endParaRPr>
          </a:p>
        </p:txBody>
      </p:sp>
      <p:sp>
        <p:nvSpPr>
          <p:cNvPr id="2458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2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Contact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F79646">
                    <a:lumMod val="50000"/>
                  </a:srgbClr>
                </a:solidFill>
                <a:latin typeface="Calibri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for further </a:t>
            </a:r>
            <a:r>
              <a:rPr lang="en-US" sz="1000" b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information </a:t>
            </a:r>
            <a:r>
              <a:rPr lang="en-US" sz="1000" b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		Learning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No 61                                                                                                25/12/2014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18855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9949CAE-62EF-4838-8F62-24CD95515B23}"/>
</file>

<file path=customXml/itemProps2.xml><?xml version="1.0" encoding="utf-8"?>
<ds:datastoreItem xmlns:ds="http://schemas.openxmlformats.org/officeDocument/2006/customXml" ds:itemID="{3D5BF7D3-F955-4330-AB66-651DE665CD11}"/>
</file>

<file path=customXml/itemProps3.xml><?xml version="1.0" encoding="utf-8"?>
<ds:datastoreItem xmlns:ds="http://schemas.openxmlformats.org/officeDocument/2006/customXml" ds:itemID="{B137673A-0C1F-4DC8-9587-E68344606F7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</TotalTime>
  <Words>291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166</cp:revision>
  <dcterms:created xsi:type="dcterms:W3CDTF">2001-05-03T06:07:08Z</dcterms:created>
  <dcterms:modified xsi:type="dcterms:W3CDTF">2015-03-25T11:19:33Z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