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6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No21                                                              31/03/2014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14" descr="C:\Users\au066\Desktop\img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44600"/>
            <a:ext cx="232727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:\Users\au066\Desktop\IMG_079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68688"/>
            <a:ext cx="2322513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6353175" cy="281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2"/>
                </a:solidFill>
                <a:latin typeface="+mj-lt"/>
              </a:rPr>
              <a:t>Date</a:t>
            </a:r>
            <a:r>
              <a:rPr lang="en-GB" sz="1200" b="1" dirty="0">
                <a:solidFill>
                  <a:schemeClr val="accent2"/>
                </a:solidFill>
                <a:latin typeface="+mj-lt"/>
              </a:rPr>
              <a:t>:</a:t>
            </a:r>
            <a:r>
              <a:rPr lang="en-US" sz="1200" b="1" dirty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Injury: Leg and Hand fracture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200" dirty="0" smtClean="0">
                <a:latin typeface="+mj-lt"/>
              </a:rPr>
              <a:t>A Derrick Man struck </a:t>
            </a:r>
            <a:r>
              <a:rPr lang="en-US" sz="1200" dirty="0">
                <a:latin typeface="+mj-lt"/>
              </a:rPr>
              <a:t>by a rotating pony rod bar which was left on </a:t>
            </a:r>
            <a:r>
              <a:rPr lang="en-US" sz="1200" dirty="0" smtClean="0">
                <a:latin typeface="+mj-lt"/>
              </a:rPr>
              <a:t>a </a:t>
            </a:r>
            <a:r>
              <a:rPr lang="en-US" sz="1200" dirty="0">
                <a:latin typeface="+mj-lt"/>
              </a:rPr>
              <a:t>Mud Pump after </a:t>
            </a:r>
            <a:r>
              <a:rPr lang="en-US" sz="1200" dirty="0" smtClean="0">
                <a:latin typeface="+mj-lt"/>
              </a:rPr>
              <a:t>maintenance.</a:t>
            </a:r>
            <a:endParaRPr lang="en-US" sz="1200" dirty="0"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Your 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learning from this </a:t>
            </a: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incident…</a:t>
            </a: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work areas are safe </a:t>
            </a:r>
            <a:r>
              <a:rPr lang="en-US" sz="1200" dirty="0" smtClean="0">
                <a:latin typeface="+mj-lt"/>
              </a:rPr>
              <a:t>before commencing operations.</a:t>
            </a:r>
            <a:endParaRPr lang="en-US" sz="1200" dirty="0"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lock out &amp; tag out system is implemented by applying 3 </a:t>
            </a:r>
            <a:r>
              <a:rPr lang="en-US" sz="1200" dirty="0" smtClean="0">
                <a:latin typeface="+mj-lt"/>
              </a:rPr>
              <a:t>padlocks.</a:t>
            </a:r>
            <a:endParaRPr lang="en-US" sz="1200" dirty="0"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Original Equipment Manufacturer (OEM) </a:t>
            </a:r>
            <a:r>
              <a:rPr lang="en-US" sz="1200" dirty="0">
                <a:latin typeface="+mj-lt"/>
              </a:rPr>
              <a:t>tool is used to rotate the </a:t>
            </a:r>
            <a:r>
              <a:rPr lang="en-US" sz="1200" dirty="0" smtClean="0">
                <a:latin typeface="+mj-lt"/>
              </a:rPr>
              <a:t>pony rod bar and never </a:t>
            </a:r>
            <a:r>
              <a:rPr lang="en-US" sz="1200" dirty="0">
                <a:latin typeface="+mj-lt"/>
              </a:rPr>
              <a:t>use/accept home made tools.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that sufficient </a:t>
            </a:r>
            <a:r>
              <a:rPr lang="en-US" sz="1200" dirty="0" smtClean="0">
                <a:latin typeface="+mj-lt"/>
              </a:rPr>
              <a:t>lighting </a:t>
            </a:r>
            <a:r>
              <a:rPr lang="en-US" sz="1200" dirty="0">
                <a:latin typeface="+mj-lt"/>
              </a:rPr>
              <a:t>is available in work areas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pony rod bar </a:t>
            </a:r>
            <a:r>
              <a:rPr lang="en-US" sz="1200" dirty="0">
                <a:latin typeface="+mj-lt"/>
              </a:rPr>
              <a:t>is removed prior to </a:t>
            </a:r>
            <a:r>
              <a:rPr lang="en-US" sz="1200" dirty="0" smtClean="0">
                <a:latin typeface="+mj-lt"/>
              </a:rPr>
              <a:t>operating </a:t>
            </a:r>
            <a:r>
              <a:rPr lang="en-US" sz="1200" dirty="0">
                <a:latin typeface="+mj-lt"/>
              </a:rPr>
              <a:t>the mud </a:t>
            </a:r>
            <a:r>
              <a:rPr lang="en-US" sz="1200" dirty="0" smtClean="0">
                <a:latin typeface="+mj-lt"/>
              </a:rPr>
              <a:t>pump</a:t>
            </a:r>
            <a:endParaRPr lang="en-US" sz="1200" dirty="0">
              <a:latin typeface="+mj-lt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76200" y="4648200"/>
            <a:ext cx="6400800" cy="60939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">
              <a:lnSpc>
                <a:spcPct val="105000"/>
              </a:lnSpc>
              <a:spcBef>
                <a:spcPct val="5000"/>
              </a:spcBef>
              <a:buSzPct val="125000"/>
              <a:tabLst>
                <a:tab pos="225425" algn="l"/>
              </a:tabLst>
              <a:defRPr/>
            </a:pPr>
            <a:r>
              <a:rPr lang="en-US" sz="1600" dirty="0">
                <a:solidFill>
                  <a:srgbClr val="FFFF00"/>
                </a:solidFill>
                <a:latin typeface="+mj-lt"/>
              </a:rPr>
              <a:t>Do not de-isolate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mud pump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until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pony rod bar is removed and all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safety precautions are taken 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391400" y="1219200"/>
            <a:ext cx="1600200" cy="36933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One Pad-Lock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7467600" y="4992469"/>
            <a:ext cx="1447800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Must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</a:rPr>
              <a:t>3 Pad-Lock </a:t>
            </a:r>
          </a:p>
        </p:txBody>
      </p:sp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6781800" y="2819400"/>
            <a:ext cx="304800" cy="457200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Freeform 132"/>
          <p:cNvSpPr>
            <a:spLocks/>
          </p:cNvSpPr>
          <p:nvPr/>
        </p:nvSpPr>
        <p:spPr bwMode="auto">
          <a:xfrm>
            <a:off x="6705600" y="5181600"/>
            <a:ext cx="381000" cy="3810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No21                                                              31/03/2014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 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Injury: Leg and Hand fracture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requirement to inspect the work site on completion of the job?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isolator available in night shift?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junior mechanic / electrician aware about PTW &amp; Lock Out &amp; Tag Out (LOTO)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ensure that task relevant Job Safety Analysis (JSA) / Drilling Operation Procedure (DOP) are communicated to all involved personnel</a:t>
            </a: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CD8411C-5CA2-4229-B5B8-59F7A8104BB8}"/>
</file>

<file path=customXml/itemProps2.xml><?xml version="1.0" encoding="utf-8"?>
<ds:datastoreItem xmlns:ds="http://schemas.openxmlformats.org/officeDocument/2006/customXml" ds:itemID="{31BE3C12-7E1B-4158-8DDE-748A8367D5E1}"/>
</file>

<file path=customXml/itemProps3.xml><?xml version="1.0" encoding="utf-8"?>
<ds:datastoreItem xmlns:ds="http://schemas.openxmlformats.org/officeDocument/2006/customXml" ds:itemID="{53B8C567-1D10-44C9-B796-5F5AC2B71B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338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147</cp:revision>
  <dcterms:created xsi:type="dcterms:W3CDTF">2001-05-03T06:07:08Z</dcterms:created>
  <dcterms:modified xsi:type="dcterms:W3CDTF">2014-08-12T10:47:12Z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