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7" r:id="rId8"/>
    <p:sldId id="268" r:id="rId9"/>
    <p:sldId id="269" r:id="rId10"/>
    <p:sldId id="275" r:id="rId11"/>
    <p:sldId id="276" r:id="rId12"/>
    <p:sldId id="277" r:id="rId13"/>
    <p:sldId id="278" r:id="rId14"/>
    <p:sldId id="274"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50033"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7CD1D4-F845-4424-84FB-829AFE775B67}" type="datetimeFigureOut">
              <a:rPr lang="en-US"/>
              <a:pPr>
                <a:defRPr/>
              </a:pPr>
              <a:t>30/03/2015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3BE1A-DA59-4DC6-8B30-FED41E6922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9D2FA-7DDD-4411-BA55-C45EAF9A37B8}" type="datetimeFigureOut">
              <a:rPr lang="en-US"/>
              <a:pPr>
                <a:defRPr/>
              </a:pPr>
              <a:t>30/03/2015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EC83F6-FEB7-4511-ABB3-8D24803BE9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CA93C4-E672-4227-82C9-E1E765E29CEB}" type="datetimeFigureOut">
              <a:rPr lang="en-US"/>
              <a:pPr>
                <a:defRPr/>
              </a:pPr>
              <a:t>30/03/2015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0D1B63-303C-4BED-94BB-AFB65A1137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1 Line Heading and Bullets">
    <p:spTree>
      <p:nvGrpSpPr>
        <p:cNvPr id="1" name=""/>
        <p:cNvGrpSpPr/>
        <p:nvPr/>
      </p:nvGrpSpPr>
      <p:grpSpPr>
        <a:xfrm>
          <a:off x="0" y="0"/>
          <a:ext cx="0" cy="0"/>
          <a:chOff x="0" y="0"/>
          <a:chExt cx="0" cy="0"/>
        </a:xfrm>
      </p:grpSpPr>
      <p:sp>
        <p:nvSpPr>
          <p:cNvPr id="44" name="Text Placeholder 43"/>
          <p:cNvSpPr>
            <a:spLocks noGrp="1"/>
          </p:cNvSpPr>
          <p:nvPr>
            <p:ph type="body" sz="quarter" idx="10"/>
          </p:nvPr>
        </p:nvSpPr>
        <p:spPr>
          <a:xfrm>
            <a:off x="255984"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2"/>
          <p:cNvSpPr>
            <a:spLocks noGrp="1" noChangeArrowheads="1"/>
          </p:cNvSpPr>
          <p:nvPr>
            <p:ph type="title"/>
          </p:nvPr>
        </p:nvSpPr>
        <p:spPr bwMode="auto">
          <a:xfrm>
            <a:off x="251520" y="345548"/>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dirty="0" smtClean="0"/>
              <a:t>Click to edit Master title style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8CAAE-8044-40E0-AA05-A18656E2D995}" type="datetimeFigureOut">
              <a:rPr lang="en-US"/>
              <a:pPr>
                <a:defRPr/>
              </a:pPr>
              <a:t>30/03/2015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7D525C-81F4-4273-B7DB-36C74E0873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42FB70-548F-4E2E-A0D0-4C180E12F86C}" type="datetimeFigureOut">
              <a:rPr lang="en-US"/>
              <a:pPr>
                <a:defRPr/>
              </a:pPr>
              <a:t>30/03/2015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05CFA3-4FDB-42C1-B32E-2627A573DF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BF3DD4-6CE7-4EF2-84EB-F32645F83AC0}" type="datetimeFigureOut">
              <a:rPr lang="en-US"/>
              <a:pPr>
                <a:defRPr/>
              </a:pPr>
              <a:t>30/03/2015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162420-B71F-424D-9179-5070A85252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929A4F-973E-4583-A0F2-153472C243FB}" type="datetimeFigureOut">
              <a:rPr lang="en-US"/>
              <a:pPr>
                <a:defRPr/>
              </a:pPr>
              <a:t>30/03/2015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9B91F9-50C0-4D0E-B18A-F05EBEB97D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21C9DF-CA4D-4536-BFF4-558FAD7B0395}" type="datetimeFigureOut">
              <a:rPr lang="en-US"/>
              <a:pPr>
                <a:defRPr/>
              </a:pPr>
              <a:t>30/03/2015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23D7C8-71A7-4F50-89D1-ECBC1AF9DC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Content Placeholder 5" descr="PPT option2.jpg"/>
          <p:cNvPicPr>
            <a:picLocks noChangeAspect="1"/>
          </p:cNvPicPr>
          <p:nvPr/>
        </p:nvPicPr>
        <p:blipFill>
          <a:blip r:embed="rId2" cstate="print"/>
          <a:srcRect/>
          <a:stretch>
            <a:fillRect/>
          </a:stretch>
        </p:blipFill>
        <p:spPr bwMode="auto">
          <a:xfrm>
            <a:off x="0" y="0"/>
            <a:ext cx="9155113"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EB8DBEA6-D1D8-48A3-ACB4-6B0FE8EA94F5}" type="datetimeFigureOut">
              <a:rPr lang="en-US"/>
              <a:pPr>
                <a:defRPr/>
              </a:pPr>
              <a:t>30/03/2015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2E8DFF4-F0A9-49E2-A305-C52B3C3130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350A16-2A5A-4627-83F8-89B5A32AFD9C}" type="datetimeFigureOut">
              <a:rPr lang="en-US"/>
              <a:pPr>
                <a:defRPr/>
              </a:pPr>
              <a:t>30/03/2015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8FBAF-8D73-49A7-A808-B4C4BB65FC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C2273D-9889-4B1E-B4FC-A0F92B4F7421}" type="datetimeFigureOut">
              <a:rPr lang="en-US"/>
              <a:pPr>
                <a:defRPr/>
              </a:pPr>
              <a:t>30/03/2015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6E20A1-C6BC-4400-ADF3-1101C2DAFA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53C0A1D-DB92-423D-9CEA-35F1C344D6E8}" type="datetimeFigureOut">
              <a:rPr lang="en-US"/>
              <a:pPr>
                <a:defRPr/>
              </a:pPr>
              <a:t>30/03/2015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C42A66-D265-4616-9082-C66A718E6D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pdointernet/hseforcontractors/SafetyDay2015/Safety%20Day%202015.mp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altLang="en-US" sz="6000" dirty="0">
              <a:solidFill>
                <a:srgbClr val="FF0000"/>
              </a:solidFill>
              <a:sym typeface="Webdings" pitchFamily="18" charset="2"/>
            </a:endParaRPr>
          </a:p>
        </p:txBody>
      </p:sp>
      <p:sp>
        <p:nvSpPr>
          <p:cNvPr id="17413" name="Slide Number Placeholder 12"/>
          <p:cNvSpPr>
            <a:spLocks noGrp="1"/>
          </p:cNvSpPr>
          <p:nvPr>
            <p:ph type="sldNum" sz="quarter" idx="12"/>
          </p:nvPr>
        </p:nvSpPr>
        <p:spPr>
          <a:noFill/>
        </p:spPr>
        <p:txBody>
          <a:bodyPr/>
          <a:lstStyle/>
          <a:p>
            <a:r>
              <a:rPr lang="en-US" altLang="en-US" dirty="0" smtClean="0"/>
              <a:t>1</a:t>
            </a:r>
            <a:endParaRPr lang="en-US" altLang="en-US" dirty="0" smtClean="0"/>
          </a:p>
        </p:txBody>
      </p:sp>
      <p:sp>
        <p:nvSpPr>
          <p:cNvPr id="16" name="Text Box 12"/>
          <p:cNvSpPr txBox="1">
            <a:spLocks noChangeArrowheads="1"/>
          </p:cNvSpPr>
          <p:nvPr/>
        </p:nvSpPr>
        <p:spPr bwMode="auto">
          <a:xfrm>
            <a:off x="990600" y="-609600"/>
            <a:ext cx="7056438" cy="1323439"/>
          </a:xfrm>
          <a:prstGeom prst="rect">
            <a:avLst/>
          </a:prstGeom>
          <a:noFill/>
          <a:ln w="9525">
            <a:noFill/>
            <a:miter lim="800000"/>
            <a:headEnd/>
            <a:tailEnd/>
          </a:ln>
        </p:spPr>
        <p:txBody>
          <a:bodyPr>
            <a:spAutoFit/>
          </a:bodyPr>
          <a:lstStyle/>
          <a:p>
            <a:pPr algn="ctr">
              <a:defRPr/>
            </a:pPr>
            <a:endParaRPr lang="en-GB" sz="4000" dirty="0" smtClean="0">
              <a:latin typeface="+mj-lt"/>
            </a:endParaRPr>
          </a:p>
          <a:p>
            <a:pPr algn="ctr">
              <a:defRPr/>
            </a:pPr>
            <a:endParaRPr lang="en-GB" sz="4000" dirty="0">
              <a:latin typeface="+mj-lt"/>
            </a:endParaRPr>
          </a:p>
        </p:txBody>
      </p:sp>
      <p:sp>
        <p:nvSpPr>
          <p:cNvPr id="11" name="Rectangle 10"/>
          <p:cNvSpPr/>
          <p:nvPr/>
        </p:nvSpPr>
        <p:spPr>
          <a:xfrm>
            <a:off x="1746378" y="1676400"/>
            <a:ext cx="5597686" cy="1938992"/>
          </a:xfrm>
          <a:prstGeom prst="rect">
            <a:avLst/>
          </a:prstGeom>
          <a:noFill/>
        </p:spPr>
        <p:txBody>
          <a:bodyPr wrap="none" lIns="91440" tIns="45720" rIns="91440" bIns="45720">
            <a:spAutoFit/>
          </a:bodyPr>
          <a:lstStyle/>
          <a:p>
            <a:pPr algn="ctr"/>
            <a:r>
              <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Safety work-stoppage</a:t>
            </a:r>
          </a:p>
          <a:p>
            <a:pPr algn="ctr"/>
            <a:endPar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endParaRPr>
          </a:p>
          <a:p>
            <a:pPr algn="ctr"/>
            <a:r>
              <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April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2" name="Title 12"/>
          <p:cNvSpPr txBox="1">
            <a:spLocks/>
          </p:cNvSpPr>
          <p:nvPr/>
        </p:nvSpPr>
        <p:spPr>
          <a:xfrm>
            <a:off x="1676400" y="990600"/>
            <a:ext cx="5742329" cy="1369606"/>
          </a:xfrm>
          <a:prstGeom prst="rect">
            <a:avLst/>
          </a:prstGeom>
          <a:noFill/>
        </p:spPr>
        <p:txBody>
          <a:bodyPr wrap="square" lIns="0" tIns="0" r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0" i="1" u="none"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Learning from Incidents </a:t>
            </a:r>
            <a: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
            </a:r>
            <a:b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br>
            <a:endPar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For </a:t>
            </a:r>
            <a:r>
              <a:rPr lang="en-US" sz="1400" i="1" dirty="0" smtClean="0">
                <a:solidFill>
                  <a:srgbClr val="000000"/>
                </a:solidFill>
                <a:latin typeface="+mj-lt"/>
                <a:ea typeface="黑体" pitchFamily="49" charset="-122"/>
                <a:cs typeface="Arial" pitchFamily="34" charset="0"/>
              </a:rPr>
              <a:t>PDO </a:t>
            </a: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staff and contractors</a:t>
            </a:r>
            <a:endParaRPr kumimoji="0" lang="en-US" sz="1400" b="0" i="1" u="none" strike="noStrike" kern="1200" cap="none" spc="0" normalizeH="0" baseline="0" noProof="0" dirty="0">
              <a:ln>
                <a:noFill/>
              </a:ln>
              <a:solidFill>
                <a:srgbClr val="000000"/>
              </a:solidFill>
              <a:effectLst/>
              <a:uLnTx/>
              <a:uFillTx/>
              <a:latin typeface="+mj-lt"/>
              <a:ea typeface="+mj-ea"/>
              <a:cs typeface="Arial" pitchFamily="34" charset="0"/>
            </a:endParaRPr>
          </a:p>
        </p:txBody>
      </p:sp>
      <p:sp>
        <p:nvSpPr>
          <p:cNvPr id="13" name="TextBox 12"/>
          <p:cNvSpPr txBox="1"/>
          <p:nvPr/>
        </p:nvSpPr>
        <p:spPr>
          <a:xfrm>
            <a:off x="228600" y="3581400"/>
            <a:ext cx="8534400" cy="121071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sp>
        <p:nvSpPr>
          <p:cNvPr id="7" name="Title 2"/>
          <p:cNvSpPr txBox="1">
            <a:spLocks/>
          </p:cNvSpPr>
          <p:nvPr/>
        </p:nvSpPr>
        <p:spPr bwMode="auto">
          <a:xfrm>
            <a:off x="300600" y="1524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Contractor cold cuts line during cleaning operations</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7"/>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804446" y="1062335"/>
              <a:ext cx="312906" cy="369332"/>
            </a:xfrm>
            <a:prstGeom prst="rect">
              <a:avLst/>
            </a:prstGeom>
            <a:noFill/>
          </p:spPr>
          <p:txBody>
            <a:bodyPr wrap="none" rtlCol="0">
              <a:spAutoFit/>
            </a:bodyPr>
            <a:lstStyle/>
            <a:p>
              <a:r>
                <a:rPr lang="en-US" dirty="0" smtClean="0"/>
                <a:t>3</a:t>
              </a:r>
              <a:endParaRPr lang="en-US" dirty="0"/>
            </a:p>
          </p:txBody>
        </p:sp>
      </p:grpSp>
      <p:sp>
        <p:nvSpPr>
          <p:cNvPr id="14"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10</a:t>
            </a:fld>
            <a:endParaRPr lang="en-US" altLang="en-US" dirty="0" smtClean="0"/>
          </a:p>
        </p:txBody>
      </p:sp>
      <p:sp>
        <p:nvSpPr>
          <p:cNvPr id="15" name="Rectangle 14"/>
          <p:cNvSpPr/>
          <p:nvPr/>
        </p:nvSpPr>
        <p:spPr>
          <a:xfrm>
            <a:off x="762000" y="2632628"/>
            <a:ext cx="7772400" cy="1592744"/>
          </a:xfrm>
          <a:prstGeom prst="rect">
            <a:avLst/>
          </a:prstGeom>
        </p:spPr>
        <p:txBody>
          <a:bodyPr wrap="square">
            <a:spAutoFit/>
          </a:bodyPr>
          <a:lstStyle/>
          <a:p>
            <a:pPr>
              <a:lnSpc>
                <a:spcPts val="2100"/>
              </a:lnSpc>
              <a:spcAft>
                <a:spcPts val="1200"/>
              </a:spcAft>
            </a:pPr>
            <a:r>
              <a:rPr lang="en-US" b="1" dirty="0" smtClean="0">
                <a:solidFill>
                  <a:srgbClr val="000000"/>
                </a:solidFill>
              </a:rPr>
              <a:t>A contractor was engaged in cleaning operations when the Permit Holder decided to cold cut a redundant line (not mentioned in the PTW) however, the crew placed the cutter on the wrong line causing damage to the line.  </a:t>
            </a:r>
          </a:p>
          <a:p>
            <a:pPr algn="ctr">
              <a:lnSpc>
                <a:spcPts val="2100"/>
              </a:lnSpc>
              <a:spcAft>
                <a:spcPts val="1200"/>
              </a:spcAft>
            </a:pPr>
            <a:r>
              <a:rPr lang="en-US" altLang="zh-CN" sz="1600" b="1" dirty="0" smtClean="0">
                <a:solidFill>
                  <a:srgbClr val="000000"/>
                </a:solidFill>
                <a:ea typeface="黑体" pitchFamily="49" charset="-122"/>
                <a:cs typeface="Arial" pitchFamily="34" charset="0"/>
              </a:rPr>
              <a:t>(29</a:t>
            </a:r>
            <a:r>
              <a:rPr lang="en-US" altLang="zh-CN" sz="1600" b="1" baseline="30000" dirty="0" smtClean="0">
                <a:solidFill>
                  <a:srgbClr val="000000"/>
                </a:solidFill>
                <a:ea typeface="黑体" pitchFamily="49" charset="-122"/>
                <a:cs typeface="Arial" pitchFamily="34" charset="0"/>
              </a:rPr>
              <a:t>th</a:t>
            </a:r>
            <a:r>
              <a:rPr lang="en-US" altLang="zh-CN" sz="1600" b="1" dirty="0" smtClean="0">
                <a:solidFill>
                  <a:srgbClr val="000000"/>
                </a:solidFill>
                <a:ea typeface="黑体" pitchFamily="49" charset="-122"/>
                <a:cs typeface="Arial" pitchFamily="34" charset="0"/>
              </a:rPr>
              <a:t> March 2015)</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125" y="1114424"/>
            <a:ext cx="4791075" cy="1169551"/>
          </a:xfrm>
          <a:prstGeom prst="rect">
            <a:avLst/>
          </a:prstGeom>
          <a:noFill/>
        </p:spPr>
        <p:txBody>
          <a:bodyPr wrap="square" rtlCol="0">
            <a:spAutoFit/>
          </a:bodyPr>
          <a:lstStyle/>
          <a:p>
            <a:pPr algn="just">
              <a:spcAft>
                <a:spcPts val="1200"/>
              </a:spcAft>
            </a:pPr>
            <a:r>
              <a:rPr lang="en-US" b="1" dirty="0" smtClean="0">
                <a:solidFill>
                  <a:srgbClr val="000000"/>
                </a:solidFill>
              </a:rPr>
              <a:t>What happened </a:t>
            </a:r>
            <a:r>
              <a:rPr lang="en-US" sz="1600" b="1" dirty="0" smtClean="0">
                <a:solidFill>
                  <a:srgbClr val="000000"/>
                </a:solidFill>
                <a:latin typeface="Times New Roman" pitchFamily="18" charset="0"/>
                <a:cs typeface="Times New Roman" pitchFamily="18" charset="0"/>
              </a:rPr>
              <a:t>:</a:t>
            </a:r>
          </a:p>
          <a:p>
            <a:pPr algn="just">
              <a:spcAft>
                <a:spcPts val="1200"/>
              </a:spcAft>
            </a:pPr>
            <a:endParaRPr lang="en-US" sz="1600" b="1" dirty="0" smtClean="0">
              <a:solidFill>
                <a:srgbClr val="000000"/>
              </a:solidFill>
            </a:endParaRPr>
          </a:p>
          <a:p>
            <a:pPr algn="just">
              <a:spcAft>
                <a:spcPts val="1200"/>
              </a:spcAft>
            </a:pPr>
            <a:endParaRPr lang="en-US" sz="1600" dirty="0" smtClean="0">
              <a:solidFill>
                <a:srgbClr val="000000"/>
              </a:solidFill>
            </a:endParaRPr>
          </a:p>
        </p:txBody>
      </p:sp>
      <p:sp>
        <p:nvSpPr>
          <p:cNvPr id="8" name="Title 2"/>
          <p:cNvSpPr txBox="1">
            <a:spLocks/>
          </p:cNvSpPr>
          <p:nvPr/>
        </p:nvSpPr>
        <p:spPr bwMode="auto">
          <a:xfrm>
            <a:off x="300600" y="152400"/>
            <a:ext cx="87672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ea typeface="+mj-ea"/>
                <a:cs typeface="+mj-cs"/>
              </a:rPr>
              <a:t>Contractor </a:t>
            </a:r>
            <a:r>
              <a:rPr lang="en-US" sz="2000" b="1" i="1" kern="0" dirty="0" smtClean="0">
                <a:latin typeface="+mj-lt"/>
              </a:rPr>
              <a:t>cold cuts line during cleaning operations</a:t>
            </a:r>
          </a:p>
        </p:txBody>
      </p:sp>
      <p:grpSp>
        <p:nvGrpSpPr>
          <p:cNvPr id="2" name="Group 6"/>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804446" y="1062335"/>
              <a:ext cx="312906" cy="369332"/>
            </a:xfrm>
            <a:prstGeom prst="rect">
              <a:avLst/>
            </a:prstGeom>
            <a:noFill/>
          </p:spPr>
          <p:txBody>
            <a:bodyPr wrap="none" rtlCol="0">
              <a:spAutoFit/>
            </a:bodyPr>
            <a:lstStyle/>
            <a:p>
              <a:r>
                <a:rPr lang="en-US" dirty="0" smtClean="0"/>
                <a:t>3</a:t>
              </a:r>
              <a:endParaRPr lang="en-US" dirty="0"/>
            </a:p>
          </p:txBody>
        </p:sp>
      </p:grpSp>
      <p:sp>
        <p:nvSpPr>
          <p:cNvPr id="11"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11</a:t>
            </a:fld>
            <a:endParaRPr lang="en-US" altLang="en-US" dirty="0" smtClean="0"/>
          </a:p>
        </p:txBody>
      </p:sp>
      <p:sp>
        <p:nvSpPr>
          <p:cNvPr id="12" name="Rectangle 11"/>
          <p:cNvSpPr/>
          <p:nvPr/>
        </p:nvSpPr>
        <p:spPr>
          <a:xfrm>
            <a:off x="304800" y="1676400"/>
            <a:ext cx="8229600" cy="1323439"/>
          </a:xfrm>
          <a:prstGeom prst="rect">
            <a:avLst/>
          </a:prstGeom>
        </p:spPr>
        <p:txBody>
          <a:bodyPr wrap="square">
            <a:spAutoFit/>
          </a:bodyPr>
          <a:lstStyle/>
          <a:p>
            <a:pPr algn="just"/>
            <a:r>
              <a:rPr lang="en-GB" sz="1600" dirty="0" smtClean="0"/>
              <a:t>At about 1415 Hrs, Mechanical crew were engaged in site cleaning activity (shifting and removal of cut pipes). During the process the Permit Holder decided to cold cut the redundant MM265 line (which was not mentioned in the permit) however, the crew placed the cold-cutting device on the live oil flowline MM264 which was running parallel to MM265.  The crew stopped the activity after seeing drops of oil coming out from MM264.</a:t>
            </a:r>
            <a:endParaRPr lang="en-GB" sz="1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1662" y="838200"/>
            <a:ext cx="4732338" cy="4019562"/>
          </a:xfrm>
        </p:spPr>
        <p:txBody>
          <a:bodyPr wrap="square">
            <a:spAutoFit/>
          </a:bodyPr>
          <a:lstStyle/>
          <a:p>
            <a:pPr marL="0" algn="just">
              <a:spcAft>
                <a:spcPts val="1200"/>
              </a:spcAft>
              <a:buNone/>
            </a:pPr>
            <a:r>
              <a:rPr lang="en-US" sz="1800" b="1" dirty="0" smtClean="0">
                <a:solidFill>
                  <a:srgbClr val="000000"/>
                </a:solidFill>
              </a:rPr>
              <a:t>Why do we think it may have happened?</a:t>
            </a:r>
          </a:p>
          <a:p>
            <a:pPr marL="342900" lvl="1" indent="-342900">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The</a:t>
            </a:r>
            <a:r>
              <a:rPr lang="en-GB" sz="1600" dirty="0" smtClean="0">
                <a:latin typeface="Calibri" pitchFamily="34" charset="0"/>
                <a:cs typeface="Calibri" pitchFamily="34" charset="0"/>
              </a:rPr>
              <a:t> crew could not distinguish between the lines (the redundant and live line).</a:t>
            </a:r>
          </a:p>
          <a:p>
            <a:pPr marL="342900" lvl="1" indent="-342900">
              <a:buClr>
                <a:srgbClr val="000000"/>
              </a:buClr>
              <a:buSzPct val="130000"/>
              <a:buFont typeface="Wingdings" pitchFamily="2" charset="2"/>
              <a:buChar char="§"/>
            </a:pPr>
            <a:r>
              <a:rPr lang="en-US" sz="1600" dirty="0" smtClean="0">
                <a:latin typeface="Calibri" pitchFamily="34" charset="0"/>
                <a:cs typeface="Calibri" pitchFamily="34" charset="0"/>
              </a:rPr>
              <a:t>The permit holder did not confirm that the crew has placed the cutter on the required line prior to cutting. </a:t>
            </a:r>
          </a:p>
          <a:p>
            <a:pPr marL="342900" lvl="1" indent="-342900">
              <a:buClr>
                <a:srgbClr val="000000"/>
              </a:buClr>
              <a:buSzPct val="130000"/>
              <a:buFont typeface="Wingdings" pitchFamily="2" charset="2"/>
              <a:buChar char="§"/>
            </a:pPr>
            <a:r>
              <a:rPr lang="en-US" sz="1600" dirty="0" smtClean="0">
                <a:cs typeface="Arial" pitchFamily="34" charset="0"/>
              </a:rPr>
              <a:t>The job was executed without the Permit Holder amending &amp; validating his permit.</a:t>
            </a:r>
          </a:p>
          <a:p>
            <a:pPr marL="342900" lvl="1" indent="-342900">
              <a:buClr>
                <a:srgbClr val="000000"/>
              </a:buClr>
              <a:buSzPct val="130000"/>
              <a:buFont typeface="Wingdings" pitchFamily="2" charset="2"/>
              <a:buChar char="§"/>
            </a:pPr>
            <a:endParaRPr lang="en-US" sz="1600" dirty="0" smtClean="0">
              <a:latin typeface="Calibri" pitchFamily="34" charset="0"/>
              <a:cs typeface="Calibri" pitchFamily="34" charset="0"/>
            </a:endParaRPr>
          </a:p>
          <a:p>
            <a:pPr marL="342900" lvl="1" indent="-342900">
              <a:buClr>
                <a:srgbClr val="000000"/>
              </a:buClr>
              <a:buSzPct val="130000"/>
              <a:buFont typeface="Wingdings" pitchFamily="2" charset="2"/>
              <a:buChar char="§"/>
            </a:pPr>
            <a:endParaRPr lang="en-GB" sz="1600" dirty="0" smtClean="0">
              <a:latin typeface="Calibri" pitchFamily="34" charset="0"/>
              <a:cs typeface="Calibri" pitchFamily="34" charset="0"/>
            </a:endParaRPr>
          </a:p>
          <a:p>
            <a:pPr>
              <a:buClr>
                <a:srgbClr val="000000"/>
              </a:buClr>
              <a:buSzPct val="130000"/>
              <a:buFont typeface="Wingdings" pitchFamily="2" charset="2"/>
              <a:buChar char="§"/>
            </a:pPr>
            <a:endParaRPr lang="en-US" altLang="en-US" sz="1400" dirty="0" smtClean="0">
              <a:solidFill>
                <a:srgbClr val="000000"/>
              </a:solidFill>
            </a:endParaRPr>
          </a:p>
          <a:p>
            <a:pPr lvl="0">
              <a:buClr>
                <a:srgbClr val="000000"/>
              </a:buClr>
              <a:buNone/>
            </a:pPr>
            <a:r>
              <a:rPr lang="zh-CN" altLang="en-US" sz="1400" dirty="0" smtClean="0"/>
              <a:t>     </a:t>
            </a:r>
            <a:endParaRPr lang="en-US" altLang="zh-CN" sz="1400" b="1" dirty="0" smtClean="0">
              <a:solidFill>
                <a:srgbClr val="000099"/>
              </a:solidFill>
              <a:latin typeface="+mn-ea"/>
            </a:endParaRPr>
          </a:p>
          <a:p>
            <a:pPr>
              <a:buFont typeface="Wingdings" pitchFamily="2" charset="2"/>
              <a:buChar char="q"/>
            </a:pPr>
            <a:endParaRPr lang="en-US" sz="1400" dirty="0" smtClean="0">
              <a:solidFill>
                <a:srgbClr val="000000"/>
              </a:solidFill>
              <a:latin typeface="Times New Roman" pitchFamily="18" charset="0"/>
              <a:cs typeface="Times New Roman" pitchFamily="18" charset="0"/>
            </a:endParaRPr>
          </a:p>
          <a:p>
            <a:pPr>
              <a:buFont typeface="Wingdings" pitchFamily="2" charset="2"/>
              <a:buChar char="q"/>
            </a:pPr>
            <a:endParaRPr lang="en-US" altLang="en-US" sz="1400" dirty="0" smtClean="0">
              <a:solidFill>
                <a:srgbClr val="000000"/>
              </a:solidFill>
              <a:latin typeface="Times New Roman" pitchFamily="18" charset="0"/>
              <a:cs typeface="Times New Roman" pitchFamily="18" charset="0"/>
            </a:endParaRPr>
          </a:p>
        </p:txBody>
      </p:sp>
      <p:sp>
        <p:nvSpPr>
          <p:cNvPr id="7" name="Title 2"/>
          <p:cNvSpPr txBox="1">
            <a:spLocks/>
          </p:cNvSpPr>
          <p:nvPr/>
        </p:nvSpPr>
        <p:spPr bwMode="auto">
          <a:xfrm>
            <a:off x="300600" y="152400"/>
            <a:ext cx="86148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rPr>
              <a:t>Contractor cold cuts line during cleaning operations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1" u="none" strike="noStrike" kern="0" cap="none" spc="0" normalizeH="0" baseline="0" noProof="0" dirty="0">
              <a:ln>
                <a:noFill/>
              </a:ln>
              <a:effectLst/>
              <a:uLnTx/>
              <a:uFillTx/>
              <a:latin typeface="+mj-lt"/>
              <a:ea typeface="+mj-ea"/>
              <a:cs typeface="+mj-cs"/>
            </a:endParaRPr>
          </a:p>
        </p:txBody>
      </p:sp>
      <p:grpSp>
        <p:nvGrpSpPr>
          <p:cNvPr id="3" name="Group 4"/>
          <p:cNvGrpSpPr/>
          <p:nvPr/>
        </p:nvGrpSpPr>
        <p:grpSpPr>
          <a:xfrm>
            <a:off x="152400" y="152400"/>
            <a:ext cx="533400" cy="461665"/>
            <a:chOff x="685800" y="1062335"/>
            <a:chExt cx="533400" cy="461665"/>
          </a:xfrm>
        </p:grpSpPr>
        <p:sp>
          <p:nvSpPr>
            <p:cNvPr id="6" name="Oval 5"/>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804446" y="1062335"/>
              <a:ext cx="312906" cy="369332"/>
            </a:xfrm>
            <a:prstGeom prst="rect">
              <a:avLst/>
            </a:prstGeom>
            <a:noFill/>
          </p:spPr>
          <p:txBody>
            <a:bodyPr wrap="none" rtlCol="0">
              <a:spAutoFit/>
            </a:bodyPr>
            <a:lstStyle/>
            <a:p>
              <a:r>
                <a:rPr lang="en-US" dirty="0" smtClean="0"/>
                <a:t>3</a:t>
              </a:r>
              <a:endParaRPr lang="en-US" dirty="0"/>
            </a:p>
          </p:txBody>
        </p:sp>
      </p:grpSp>
      <p:sp>
        <p:nvSpPr>
          <p:cNvPr id="9"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12</a:t>
            </a:fld>
            <a:endParaRPr lang="en-US" altLang="en-US" dirty="0" smtClean="0"/>
          </a:p>
        </p:txBody>
      </p:sp>
      <p:pic>
        <p:nvPicPr>
          <p:cNvPr id="10" name="Picture 9" descr="F:\marmul\MARMUL DOCUMENTS\INCIDENTS &amp; HSE DEFAULTS\2015\WORK RELATED INCIDENTS\ASSET DAMAGE 29 MAR 2015\Photos\MM264.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410200" y="838200"/>
            <a:ext cx="3200400" cy="4839913"/>
          </a:xfrm>
          <a:prstGeom prst="rect">
            <a:avLst/>
          </a:prstGeom>
          <a:noFill/>
          <a:ln>
            <a:noFill/>
          </a:ln>
        </p:spPr>
      </p:pic>
      <p:sp>
        <p:nvSpPr>
          <p:cNvPr id="11" name="Rounded Rectangular Callout 10"/>
          <p:cNvSpPr/>
          <p:nvPr/>
        </p:nvSpPr>
        <p:spPr>
          <a:xfrm>
            <a:off x="7086600" y="2133600"/>
            <a:ext cx="990600" cy="457200"/>
          </a:xfrm>
          <a:prstGeom prst="wedgeRoundRectCallout">
            <a:avLst>
              <a:gd name="adj1" fmla="val -37379"/>
              <a:gd name="adj2" fmla="val 1439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MM264</a:t>
            </a:r>
            <a:endParaRPr lang="en-US" sz="1400" dirty="0"/>
          </a:p>
        </p:txBody>
      </p:sp>
      <p:sp>
        <p:nvSpPr>
          <p:cNvPr id="12" name="Rounded Rectangular Callout 11"/>
          <p:cNvSpPr/>
          <p:nvPr/>
        </p:nvSpPr>
        <p:spPr>
          <a:xfrm>
            <a:off x="7696200" y="2743200"/>
            <a:ext cx="990600" cy="457200"/>
          </a:xfrm>
          <a:prstGeom prst="wedgeRoundRectCallout">
            <a:avLst>
              <a:gd name="adj1" fmla="val -65245"/>
              <a:gd name="adj2" fmla="val 51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MM265</a:t>
            </a:r>
            <a:endParaRPr 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33400" y="914400"/>
            <a:ext cx="8610600" cy="5295900"/>
          </a:xfrm>
        </p:spPr>
        <p:txBody>
          <a:bodyPr/>
          <a:lstStyle/>
          <a:p>
            <a:pPr>
              <a:buNone/>
            </a:pPr>
            <a:endParaRPr lang="en-US" sz="1800" b="1" dirty="0" smtClean="0">
              <a:solidFill>
                <a:srgbClr val="000000"/>
              </a:solidFill>
            </a:endParaRPr>
          </a:p>
          <a:p>
            <a:pPr>
              <a:buNone/>
            </a:pPr>
            <a:endParaRPr lang="en-US" sz="1800" b="1" dirty="0" smtClean="0">
              <a:solidFill>
                <a:srgbClr val="000000"/>
              </a:solidFill>
            </a:endParaRPr>
          </a:p>
          <a:p>
            <a:pPr>
              <a:buNone/>
            </a:pPr>
            <a:r>
              <a:rPr lang="en-US" sz="1800" b="1" dirty="0" smtClean="0">
                <a:solidFill>
                  <a:srgbClr val="000000"/>
                </a:solidFill>
              </a:rPr>
              <a:t>Safety day video clip: Intervene </a:t>
            </a:r>
          </a:p>
          <a:p>
            <a:pPr>
              <a:buNone/>
            </a:pPr>
            <a:endParaRPr lang="en-US" sz="1800" b="1" dirty="0" smtClean="0">
              <a:solidFill>
                <a:srgbClr val="000000"/>
              </a:solidFill>
            </a:endParaRPr>
          </a:p>
          <a:p>
            <a:pPr>
              <a:buClrTx/>
              <a:buSzPct val="130000"/>
              <a:buFont typeface="Wingdings" pitchFamily="2" charset="2"/>
              <a:buChar char="§"/>
            </a:pPr>
            <a:r>
              <a:rPr lang="en-US" sz="1400" u="sng" dirty="0" smtClean="0">
                <a:hlinkClick r:id="rId2"/>
              </a:rPr>
              <a:t>http://pdointernet/hseforcontractors/SafetyDay2015/Safety%20Day%202015.mp4</a:t>
            </a:r>
            <a:endParaRPr lang="en-US" sz="1400" u="sng" dirty="0" smtClean="0"/>
          </a:p>
          <a:p>
            <a:pPr>
              <a:buSzPct val="130000"/>
              <a:buNone/>
            </a:pPr>
            <a:endParaRPr lang="en-US" altLang="en-US" sz="1400" b="1" dirty="0" smtClean="0">
              <a:solidFill>
                <a:srgbClr val="000099"/>
              </a:solidFill>
              <a:latin typeface="Calibri" pitchFamily="34" charset="0"/>
              <a:cs typeface="Calibri" pitchFamily="34" charset="0"/>
            </a:endParaRPr>
          </a:p>
          <a:p>
            <a:pPr>
              <a:buClrTx/>
              <a:buSzPct val="130000"/>
              <a:buNone/>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p:txBody>
      </p:sp>
      <p:sp>
        <p:nvSpPr>
          <p:cNvPr id="6" name="Title 2"/>
          <p:cNvSpPr txBox="1">
            <a:spLocks/>
          </p:cNvSpPr>
          <p:nvPr/>
        </p:nvSpPr>
        <p:spPr bwMode="auto">
          <a:xfrm>
            <a:off x="300600" y="1524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400" b="1" i="1" kern="0" dirty="0" smtClean="0">
                <a:latin typeface="+mj-lt"/>
              </a:rPr>
              <a:t>Intervene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1" u="none" strike="noStrike" kern="0" cap="none" spc="0" normalizeH="0" baseline="0" noProof="0" dirty="0">
              <a:ln>
                <a:noFill/>
              </a:ln>
              <a:effectLst/>
              <a:uLnTx/>
              <a:uFillTx/>
              <a:latin typeface="+mj-lt"/>
              <a:ea typeface="+mj-ea"/>
              <a:cs typeface="+mj-cs"/>
            </a:endParaRPr>
          </a:p>
        </p:txBody>
      </p:sp>
      <p:sp>
        <p:nvSpPr>
          <p:cNvPr id="8"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13</a:t>
            </a:fld>
            <a:endParaRPr lang="en-US" alt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33400" y="914400"/>
            <a:ext cx="8610600" cy="5295900"/>
          </a:xfrm>
        </p:spPr>
        <p:txBody>
          <a:bodyPr/>
          <a:lstStyle/>
          <a:p>
            <a:pPr>
              <a:buClrTx/>
              <a:buSzPct val="130000"/>
              <a:buNone/>
            </a:pPr>
            <a:r>
              <a:rPr lang="en-US" altLang="en-US" sz="1400" b="1" dirty="0" smtClean="0">
                <a:solidFill>
                  <a:srgbClr val="000099"/>
                </a:solidFill>
                <a:latin typeface="Calibri" pitchFamily="34" charset="0"/>
                <a:cs typeface="Calibri" pitchFamily="34" charset="0"/>
              </a:rPr>
              <a:t>Discussion:</a:t>
            </a:r>
          </a:p>
          <a:p>
            <a:pPr>
              <a:buClrTx/>
              <a:buSzPct val="130000"/>
              <a:buNone/>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How do you ensure you are cutting the correct </a:t>
            </a:r>
            <a:r>
              <a:rPr lang="en-US" altLang="en-US" sz="1400" b="1" dirty="0" err="1" smtClean="0">
                <a:solidFill>
                  <a:srgbClr val="000099"/>
                </a:solidFill>
                <a:latin typeface="Calibri" pitchFamily="34" charset="0"/>
                <a:cs typeface="Calibri" pitchFamily="34" charset="0"/>
              </a:rPr>
              <a:t>flowline</a:t>
            </a:r>
            <a:r>
              <a:rPr lang="en-US" altLang="en-US" sz="1400" b="1" dirty="0" smtClean="0">
                <a:solidFill>
                  <a:srgbClr val="000099"/>
                </a:solidFill>
                <a:latin typeface="Calibri" pitchFamily="34" charset="0"/>
                <a:cs typeface="Calibri" pitchFamily="34" charset="0"/>
              </a:rPr>
              <a:t>/pipeline?</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How do you know if the line is live or not?</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What are the topics to be discussed in the Toolbox Talk before cold-cutting activity takes place?</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How do you find out the correct steps for the cold-cutting activity?</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Do you have a valid permit to work/authorization to start cold-cutting activity?</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Are the </a:t>
            </a:r>
            <a:r>
              <a:rPr lang="en-US" altLang="en-US" sz="1400" b="1" dirty="0" err="1" smtClean="0">
                <a:solidFill>
                  <a:srgbClr val="000099"/>
                </a:solidFill>
                <a:latin typeface="Calibri" pitchFamily="34" charset="0"/>
                <a:cs typeface="Calibri" pitchFamily="34" charset="0"/>
              </a:rPr>
              <a:t>flowlines</a:t>
            </a:r>
            <a:r>
              <a:rPr lang="en-US" altLang="en-US" sz="1400" b="1" dirty="0" smtClean="0">
                <a:solidFill>
                  <a:srgbClr val="000099"/>
                </a:solidFill>
                <a:latin typeface="Calibri" pitchFamily="34" charset="0"/>
                <a:cs typeface="Calibri" pitchFamily="34" charset="0"/>
              </a:rPr>
              <a:t> to be worked on marked clearly and correctly?</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How do you supervise the cold-cutting task?</a:t>
            </a:r>
          </a:p>
          <a:p>
            <a:pPr>
              <a:buSzPct val="130000"/>
            </a:pPr>
            <a:endParaRPr lang="en-US" altLang="en-US" sz="1400" b="1" dirty="0" smtClean="0">
              <a:solidFill>
                <a:srgbClr val="000099"/>
              </a:solidFill>
              <a:latin typeface="Calibri" pitchFamily="34" charset="0"/>
              <a:cs typeface="Calibri" pitchFamily="34" charset="0"/>
            </a:endParaRPr>
          </a:p>
          <a:p>
            <a:pPr>
              <a:buSzPct val="130000"/>
            </a:pPr>
            <a:r>
              <a:rPr lang="en-US" altLang="en-US" sz="1400" b="1" dirty="0" smtClean="0">
                <a:solidFill>
                  <a:srgbClr val="000099"/>
                </a:solidFill>
                <a:latin typeface="Calibri" pitchFamily="34" charset="0"/>
                <a:cs typeface="Calibri" pitchFamily="34" charset="0"/>
              </a:rPr>
              <a:t>Are you familiar with the cold-cutting procedures PR-1146 &amp; PR-1991?</a:t>
            </a:r>
          </a:p>
          <a:p>
            <a:pPr>
              <a:buSzPct val="130000"/>
            </a:pPr>
            <a:endParaRPr lang="en-US" altLang="en-US" sz="1400" b="1" dirty="0" smtClean="0">
              <a:solidFill>
                <a:srgbClr val="000099"/>
              </a:solidFill>
              <a:latin typeface="Calibri" pitchFamily="34" charset="0"/>
              <a:cs typeface="Calibri" pitchFamily="34" charset="0"/>
            </a:endParaRPr>
          </a:p>
          <a:p>
            <a:pPr>
              <a:buSzPct val="130000"/>
            </a:pPr>
            <a:endParaRPr lang="en-US" altLang="en-US" sz="1400" b="1" dirty="0" smtClean="0">
              <a:solidFill>
                <a:srgbClr val="000099"/>
              </a:solidFill>
              <a:latin typeface="Calibri" pitchFamily="34" charset="0"/>
              <a:cs typeface="Calibri" pitchFamily="34" charset="0"/>
            </a:endParaRPr>
          </a:p>
          <a:p>
            <a:pPr>
              <a:buClrTx/>
              <a:buSzPct val="130000"/>
              <a:buNone/>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p:txBody>
      </p:sp>
      <p:sp>
        <p:nvSpPr>
          <p:cNvPr id="6" name="Title 2"/>
          <p:cNvSpPr txBox="1">
            <a:spLocks/>
          </p:cNvSpPr>
          <p:nvPr/>
        </p:nvSpPr>
        <p:spPr bwMode="auto">
          <a:xfrm>
            <a:off x="300600" y="1524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rPr>
              <a:t>Discussion Points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1" u="none" strike="noStrike" kern="0" cap="none" spc="0" normalizeH="0" baseline="0" noProof="0" dirty="0">
              <a:ln>
                <a:noFill/>
              </a:ln>
              <a:effectLst/>
              <a:uLnTx/>
              <a:uFillTx/>
              <a:latin typeface="+mj-lt"/>
              <a:ea typeface="+mj-ea"/>
              <a:cs typeface="+mj-cs"/>
            </a:endParaRPr>
          </a:p>
        </p:txBody>
      </p:sp>
      <p:sp>
        <p:nvSpPr>
          <p:cNvPr id="8"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14</a:t>
            </a:fld>
            <a:endParaRPr lang="en-US" alt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altLang="en-US" sz="6000" dirty="0">
              <a:solidFill>
                <a:srgbClr val="FF0000"/>
              </a:solidFill>
              <a:sym typeface="Webdings" pitchFamily="18" charset="2"/>
            </a:endParaRPr>
          </a:p>
        </p:txBody>
      </p:sp>
      <p:sp>
        <p:nvSpPr>
          <p:cNvPr id="17413" name="Slide Number Placeholder 12"/>
          <p:cNvSpPr>
            <a:spLocks noGrp="1"/>
          </p:cNvSpPr>
          <p:nvPr>
            <p:ph type="sldNum" sz="quarter" idx="12"/>
          </p:nvPr>
        </p:nvSpPr>
        <p:spPr>
          <a:noFill/>
        </p:spPr>
        <p:txBody>
          <a:bodyPr/>
          <a:lstStyle/>
          <a:p>
            <a:fld id="{4D90B350-3F30-4A43-A2A7-685831D5FEA8}" type="slidenum">
              <a:rPr lang="en-US" altLang="en-US" smtClean="0"/>
              <a:pPr/>
              <a:t>2</a:t>
            </a:fld>
            <a:endParaRPr lang="en-US" altLang="en-US" dirty="0" smtClean="0"/>
          </a:p>
        </p:txBody>
      </p:sp>
      <p:sp>
        <p:nvSpPr>
          <p:cNvPr id="16" name="Text Box 12"/>
          <p:cNvSpPr txBox="1">
            <a:spLocks noChangeArrowheads="1"/>
          </p:cNvSpPr>
          <p:nvPr/>
        </p:nvSpPr>
        <p:spPr bwMode="auto">
          <a:xfrm>
            <a:off x="990600" y="-609600"/>
            <a:ext cx="7056438" cy="1938992"/>
          </a:xfrm>
          <a:prstGeom prst="rect">
            <a:avLst/>
          </a:prstGeom>
          <a:noFill/>
          <a:ln w="9525">
            <a:noFill/>
            <a:miter lim="800000"/>
            <a:headEnd/>
            <a:tailEnd/>
          </a:ln>
        </p:spPr>
        <p:txBody>
          <a:bodyPr>
            <a:spAutoFit/>
          </a:bodyPr>
          <a:lstStyle/>
          <a:p>
            <a:pPr algn="ctr">
              <a:defRPr/>
            </a:pPr>
            <a:endParaRPr lang="en-GB" sz="4000" dirty="0" smtClean="0">
              <a:latin typeface="+mj-lt"/>
            </a:endParaRPr>
          </a:p>
          <a:p>
            <a:pPr algn="ctr">
              <a:defRPr/>
            </a:pPr>
            <a:r>
              <a:rPr lang="en-GB" sz="4000" dirty="0" smtClean="0">
                <a:latin typeface="+mj-lt"/>
              </a:rPr>
              <a:t>Safety work-stoppage</a:t>
            </a:r>
          </a:p>
          <a:p>
            <a:pPr algn="ctr">
              <a:defRPr/>
            </a:pPr>
            <a:endParaRPr lang="en-GB" sz="4000" dirty="0">
              <a:latin typeface="+mj-lt"/>
            </a:endParaRPr>
          </a:p>
        </p:txBody>
      </p:sp>
      <p:sp>
        <p:nvSpPr>
          <p:cNvPr id="11" name="Rectangle 10"/>
          <p:cNvSpPr/>
          <p:nvPr/>
        </p:nvSpPr>
        <p:spPr>
          <a:xfrm>
            <a:off x="330452" y="1676400"/>
            <a:ext cx="8429552" cy="707886"/>
          </a:xfrm>
          <a:prstGeom prst="rect">
            <a:avLst/>
          </a:prstGeom>
          <a:noFill/>
        </p:spPr>
        <p:txBody>
          <a:bodyPr wrap="none" lIns="91440" tIns="45720" rIns="91440" bIns="45720">
            <a:spAutoFit/>
          </a:bodyPr>
          <a:lstStyle/>
          <a:p>
            <a:pPr algn="ctr"/>
            <a:r>
              <a:rPr lang="en-GB"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A VERY DISTURBING CHAIN OF EVENTS</a:t>
            </a:r>
            <a:endParaRPr 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j-lt"/>
            </a:endParaRPr>
          </a:p>
        </p:txBody>
      </p:sp>
      <p:sp>
        <p:nvSpPr>
          <p:cNvPr id="12" name="TextBox 11"/>
          <p:cNvSpPr txBox="1"/>
          <p:nvPr/>
        </p:nvSpPr>
        <p:spPr>
          <a:xfrm>
            <a:off x="990600" y="3048000"/>
            <a:ext cx="7391400" cy="646331"/>
          </a:xfrm>
          <a:prstGeom prst="rect">
            <a:avLst/>
          </a:prstGeom>
          <a:noFill/>
        </p:spPr>
        <p:txBody>
          <a:bodyPr wrap="square" rtlCol="0">
            <a:spAutoFit/>
          </a:bodyPr>
          <a:lstStyle/>
          <a:p>
            <a:pPr algn="ctr"/>
            <a:r>
              <a:rPr lang="en-US" dirty="0" smtClean="0"/>
              <a:t>PDO &amp; its contractors have suffered </a:t>
            </a:r>
            <a:r>
              <a:rPr lang="en-US" b="1" dirty="0" smtClean="0"/>
              <a:t>THREE</a:t>
            </a:r>
            <a:r>
              <a:rPr lang="en-US" dirty="0" smtClean="0"/>
              <a:t> high potential incidents involving cold cutting in the last </a:t>
            </a:r>
            <a:r>
              <a:rPr lang="en-US" b="1" dirty="0" smtClean="0"/>
              <a:t>TWO </a:t>
            </a:r>
            <a:r>
              <a:rPr lang="en-US" dirty="0" smtClean="0"/>
              <a:t>months.  </a:t>
            </a:r>
            <a:endParaRPr lang="en-US" dirty="0"/>
          </a:p>
        </p:txBody>
      </p:sp>
      <p:sp>
        <p:nvSpPr>
          <p:cNvPr id="13" name="Rectangle 12"/>
          <p:cNvSpPr/>
          <p:nvPr/>
        </p:nvSpPr>
        <p:spPr>
          <a:xfrm>
            <a:off x="2310982" y="4724400"/>
            <a:ext cx="4334585" cy="954107"/>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NOW IS NOT THE TIME </a:t>
            </a:r>
          </a:p>
          <a:p>
            <a:pPr algn="ctr"/>
            <a:r>
              <a:rPr lang="en-US" sz="28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FOR COMPLACENCY</a:t>
            </a:r>
            <a:endParaRPr lang="en-US" sz="28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9144000" cy="419100"/>
          </a:xfrm>
        </p:spPr>
        <p:txBody>
          <a:bodyPr/>
          <a:lstStyle/>
          <a:p>
            <a:r>
              <a:rPr lang="en-US" sz="3200" b="1" dirty="0" smtClean="0">
                <a:solidFill>
                  <a:srgbClr val="C00000"/>
                </a:solidFill>
              </a:rPr>
              <a:t>Cold cutting incidents</a:t>
            </a:r>
            <a:endParaRPr lang="en-US" sz="3200" b="1" dirty="0">
              <a:solidFill>
                <a:srgbClr val="C00000"/>
              </a:solidFill>
            </a:endParaRPr>
          </a:p>
        </p:txBody>
      </p:sp>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1" name="TextBox 10"/>
          <p:cNvSpPr txBox="1"/>
          <p:nvPr/>
        </p:nvSpPr>
        <p:spPr>
          <a:xfrm>
            <a:off x="228600" y="1066800"/>
            <a:ext cx="8534400" cy="1900520"/>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r>
              <a:rPr lang="en-US" dirty="0" smtClean="0">
                <a:solidFill>
                  <a:srgbClr val="000000"/>
                </a:solidFill>
              </a:rPr>
              <a:t>A contractor was dismantling a redundant flow line when one of its operators placed the cold cutter on the wrong / pressurised line.  </a:t>
            </a:r>
          </a:p>
          <a:p>
            <a:pPr algn="ctr">
              <a:lnSpc>
                <a:spcPts val="2100"/>
              </a:lnSpc>
              <a:spcBef>
                <a:spcPct val="0"/>
              </a:spcBef>
              <a:spcAft>
                <a:spcPts val="1200"/>
              </a:spcAft>
            </a:pPr>
            <a:r>
              <a:rPr lang="en-US" altLang="zh-CN" sz="1600" b="1" u="sng" dirty="0" smtClean="0">
                <a:solidFill>
                  <a:srgbClr val="000000"/>
                </a:solidFill>
                <a:latin typeface="+mj-lt"/>
                <a:ea typeface="黑体" pitchFamily="49" charset="-122"/>
                <a:cs typeface="Arial" pitchFamily="34" charset="0"/>
              </a:rPr>
              <a:t>(1</a:t>
            </a:r>
            <a:r>
              <a:rPr lang="en-US" altLang="zh-CN" sz="1600" b="1" u="sng" baseline="30000" dirty="0" smtClean="0">
                <a:solidFill>
                  <a:srgbClr val="000000"/>
                </a:solidFill>
                <a:latin typeface="+mj-lt"/>
                <a:ea typeface="黑体" pitchFamily="49" charset="-122"/>
                <a:cs typeface="Arial" pitchFamily="34" charset="0"/>
              </a:rPr>
              <a:t>st</a:t>
            </a:r>
            <a:r>
              <a:rPr lang="en-US" altLang="zh-CN" sz="1600" b="1" u="sng" dirty="0" smtClean="0">
                <a:solidFill>
                  <a:srgbClr val="000000"/>
                </a:solidFill>
                <a:latin typeface="+mj-lt"/>
                <a:ea typeface="黑体" pitchFamily="49" charset="-122"/>
                <a:cs typeface="Arial" pitchFamily="34" charset="0"/>
              </a:rPr>
              <a:t> February 2015)</a:t>
            </a:r>
          </a:p>
          <a:p>
            <a:pPr algn="ctr">
              <a:lnSpc>
                <a:spcPts val="2100"/>
              </a:lnSpc>
              <a:spcBef>
                <a:spcPct val="0"/>
              </a:spcBef>
              <a:spcAft>
                <a:spcPts val="1200"/>
              </a:spcAft>
            </a:pPr>
            <a:endParaRPr lang="en-US" altLang="zh-CN" sz="1600" b="1" dirty="0" smtClean="0">
              <a:solidFill>
                <a:srgbClr val="000000"/>
              </a:solidFill>
              <a:latin typeface="+mj-lt"/>
              <a:ea typeface="黑体" pitchFamily="49" charset="-122"/>
              <a:cs typeface="Arial" pitchFamily="34" charset="0"/>
            </a:endParaRPr>
          </a:p>
        </p:txBody>
      </p:sp>
      <p:sp>
        <p:nvSpPr>
          <p:cNvPr id="13" name="TextBox 12"/>
          <p:cNvSpPr txBox="1"/>
          <p:nvPr/>
        </p:nvSpPr>
        <p:spPr>
          <a:xfrm>
            <a:off x="228600" y="2438400"/>
            <a:ext cx="8534400" cy="2862322"/>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r>
              <a:rPr lang="en-US" dirty="0" smtClean="0">
                <a:solidFill>
                  <a:srgbClr val="000000"/>
                </a:solidFill>
              </a:rPr>
              <a:t>As part of shutdown activities a contractor was performing cold cutting </a:t>
            </a:r>
            <a:r>
              <a:rPr lang="en-GB" dirty="0" smtClean="0"/>
              <a:t>on a 12” HP wet gas pipeline, as the operator was about to finish cutting through the pipe, pressurized gas (estimated at between 5-10 bar) was released from the cutting point hitting and causing him to fall to the ground with injuries to his face.</a:t>
            </a:r>
            <a:endParaRPr lang="en-US" dirty="0" smtClean="0">
              <a:solidFill>
                <a:srgbClr val="000000"/>
              </a:solidFill>
            </a:endParaRPr>
          </a:p>
          <a:p>
            <a:pPr algn="ctr">
              <a:lnSpc>
                <a:spcPts val="2100"/>
              </a:lnSpc>
              <a:spcAft>
                <a:spcPts val="1200"/>
              </a:spcAft>
            </a:pPr>
            <a:r>
              <a:rPr lang="en-US" altLang="zh-CN" sz="1600" b="1" u="sng" dirty="0" smtClean="0">
                <a:solidFill>
                  <a:srgbClr val="000000"/>
                </a:solidFill>
                <a:latin typeface="+mj-lt"/>
                <a:ea typeface="黑体" pitchFamily="49" charset="-122"/>
                <a:cs typeface="Arial" pitchFamily="34" charset="0"/>
              </a:rPr>
              <a:t>(4th March 2015)</a:t>
            </a: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grpSp>
        <p:nvGrpSpPr>
          <p:cNvPr id="2" name="Group 8"/>
          <p:cNvGrpSpPr/>
          <p:nvPr/>
        </p:nvGrpSpPr>
        <p:grpSpPr>
          <a:xfrm>
            <a:off x="304800" y="914400"/>
            <a:ext cx="533400" cy="461665"/>
            <a:chOff x="685800" y="1062335"/>
            <a:chExt cx="533400" cy="461665"/>
          </a:xfrm>
        </p:grpSpPr>
        <p:sp>
          <p:nvSpPr>
            <p:cNvPr id="7" name="Oval 6"/>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grpSp>
        <p:nvGrpSpPr>
          <p:cNvPr id="3" name="Group 9"/>
          <p:cNvGrpSpPr/>
          <p:nvPr/>
        </p:nvGrpSpPr>
        <p:grpSpPr>
          <a:xfrm>
            <a:off x="304800" y="2362200"/>
            <a:ext cx="533400" cy="461665"/>
            <a:chOff x="685800" y="1062335"/>
            <a:chExt cx="533400" cy="461665"/>
          </a:xfrm>
        </p:grpSpPr>
        <p:sp>
          <p:nvSpPr>
            <p:cNvPr id="12" name="Oval 11"/>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TextBox 13"/>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5"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3</a:t>
            </a:fld>
            <a:endParaRPr lang="en-US" altLang="en-US" dirty="0" smtClean="0"/>
          </a:p>
        </p:txBody>
      </p:sp>
      <p:grpSp>
        <p:nvGrpSpPr>
          <p:cNvPr id="16" name="Group 9"/>
          <p:cNvGrpSpPr/>
          <p:nvPr/>
        </p:nvGrpSpPr>
        <p:grpSpPr>
          <a:xfrm>
            <a:off x="304800" y="4343400"/>
            <a:ext cx="533400" cy="461665"/>
            <a:chOff x="685800" y="1062335"/>
            <a:chExt cx="533400" cy="461665"/>
          </a:xfrm>
        </p:grpSpPr>
        <p:sp>
          <p:nvSpPr>
            <p:cNvPr id="17" name="Oval 16"/>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TextBox 17"/>
            <p:cNvSpPr txBox="1"/>
            <p:nvPr/>
          </p:nvSpPr>
          <p:spPr>
            <a:xfrm>
              <a:off x="804446" y="1062335"/>
              <a:ext cx="312906" cy="369332"/>
            </a:xfrm>
            <a:prstGeom prst="rect">
              <a:avLst/>
            </a:prstGeom>
            <a:noFill/>
          </p:spPr>
          <p:txBody>
            <a:bodyPr wrap="none" rtlCol="0">
              <a:spAutoFit/>
            </a:bodyPr>
            <a:lstStyle/>
            <a:p>
              <a:r>
                <a:rPr lang="en-US" dirty="0" smtClean="0"/>
                <a:t>3</a:t>
              </a:r>
              <a:endParaRPr lang="en-US" dirty="0"/>
            </a:p>
          </p:txBody>
        </p:sp>
      </p:grpSp>
      <p:sp>
        <p:nvSpPr>
          <p:cNvPr id="19" name="TextBox 18"/>
          <p:cNvSpPr txBox="1"/>
          <p:nvPr/>
        </p:nvSpPr>
        <p:spPr>
          <a:xfrm>
            <a:off x="304800" y="4572000"/>
            <a:ext cx="8534400" cy="2169825"/>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Aft>
                <a:spcPts val="1200"/>
              </a:spcAft>
            </a:pPr>
            <a:r>
              <a:rPr lang="en-US" dirty="0" smtClean="0">
                <a:solidFill>
                  <a:srgbClr val="000000"/>
                </a:solidFill>
              </a:rPr>
              <a:t>A contractor was engaged in cleaning operations when the Permit Holder decided to cold cut a redundant line (not mentioned in the PTW) however, the crew placed the cutter on the wrong line causing damage to the line.  </a:t>
            </a:r>
          </a:p>
          <a:p>
            <a:pPr algn="ctr">
              <a:lnSpc>
                <a:spcPts val="2100"/>
              </a:lnSpc>
              <a:spcAft>
                <a:spcPts val="1200"/>
              </a:spcAft>
            </a:pPr>
            <a:r>
              <a:rPr lang="en-US" altLang="zh-CN" sz="1600" b="1" u="sng" dirty="0" smtClean="0">
                <a:solidFill>
                  <a:srgbClr val="000000"/>
                </a:solidFill>
                <a:latin typeface="+mj-lt"/>
                <a:ea typeface="黑体" pitchFamily="49" charset="-122"/>
                <a:cs typeface="Arial" pitchFamily="34" charset="0"/>
              </a:rPr>
              <a:t>(29th March 2015)</a:t>
            </a:r>
          </a:p>
          <a:p>
            <a:pPr algn="ctr">
              <a:lnSpc>
                <a:spcPts val="2100"/>
              </a:lnSpc>
              <a:spcBef>
                <a:spcPct val="0"/>
              </a:spcBef>
              <a:spcAft>
                <a:spcPts val="1200"/>
              </a:spcAft>
            </a:pPr>
            <a:endParaRPr lang="en-US" altLang="zh-CN" sz="1600" b="1" dirty="0" smtClean="0">
              <a:solidFill>
                <a:srgbClr val="000000"/>
              </a:solidFill>
              <a:latin typeface="+mj-lt"/>
              <a:ea typeface="黑体" pitchFamily="49" charset="-122"/>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2" name="Title 12"/>
          <p:cNvSpPr txBox="1">
            <a:spLocks/>
          </p:cNvSpPr>
          <p:nvPr/>
        </p:nvSpPr>
        <p:spPr>
          <a:xfrm>
            <a:off x="1676400" y="990600"/>
            <a:ext cx="5742329" cy="1369606"/>
          </a:xfrm>
          <a:prstGeom prst="rect">
            <a:avLst/>
          </a:prstGeom>
          <a:noFill/>
        </p:spPr>
        <p:txBody>
          <a:bodyPr wrap="square" lIns="0" tIns="0" r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0" i="1" u="none"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Learning from Incidents </a:t>
            </a:r>
            <a: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
            </a:r>
            <a:b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br>
            <a:endPar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For </a:t>
            </a:r>
            <a:r>
              <a:rPr lang="en-US" sz="1400" i="1" dirty="0" smtClean="0">
                <a:solidFill>
                  <a:srgbClr val="000000"/>
                </a:solidFill>
                <a:latin typeface="+mj-lt"/>
                <a:ea typeface="黑体" pitchFamily="49" charset="-122"/>
                <a:cs typeface="Arial" pitchFamily="34" charset="0"/>
              </a:rPr>
              <a:t>PDO </a:t>
            </a: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staff and contractors</a:t>
            </a:r>
            <a:endParaRPr kumimoji="0" lang="en-US" sz="1400" b="0" i="1" u="none" strike="noStrike" kern="1200" cap="none" spc="0" normalizeH="0" baseline="0" noProof="0" dirty="0">
              <a:ln>
                <a:noFill/>
              </a:ln>
              <a:solidFill>
                <a:srgbClr val="000000"/>
              </a:solidFill>
              <a:effectLst/>
              <a:uLnTx/>
              <a:uFillTx/>
              <a:latin typeface="+mj-lt"/>
              <a:ea typeface="+mj-ea"/>
              <a:cs typeface="Arial" pitchFamily="34" charset="0"/>
            </a:endParaRPr>
          </a:p>
        </p:txBody>
      </p:sp>
      <p:sp>
        <p:nvSpPr>
          <p:cNvPr id="13" name="TextBox 12"/>
          <p:cNvSpPr txBox="1"/>
          <p:nvPr/>
        </p:nvSpPr>
        <p:spPr>
          <a:xfrm>
            <a:off x="228600" y="3581400"/>
            <a:ext cx="8534400" cy="121071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sp>
        <p:nvSpPr>
          <p:cNvPr id="7" name="Title 2"/>
          <p:cNvSpPr txBox="1">
            <a:spLocks/>
          </p:cNvSpPr>
          <p:nvPr/>
        </p:nvSpPr>
        <p:spPr bwMode="auto">
          <a:xfrm>
            <a:off x="300600" y="1524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Contractor places cold cutter on wrong pressurised line</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7"/>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14"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4</a:t>
            </a:fld>
            <a:endParaRPr lang="en-US" altLang="en-US" dirty="0" smtClean="0"/>
          </a:p>
        </p:txBody>
      </p:sp>
      <p:sp>
        <p:nvSpPr>
          <p:cNvPr id="15" name="Rectangle 14"/>
          <p:cNvSpPr/>
          <p:nvPr/>
        </p:nvSpPr>
        <p:spPr>
          <a:xfrm>
            <a:off x="762000" y="2632628"/>
            <a:ext cx="7772400" cy="1054135"/>
          </a:xfrm>
          <a:prstGeom prst="rect">
            <a:avLst/>
          </a:prstGeom>
        </p:spPr>
        <p:txBody>
          <a:bodyPr wrap="square">
            <a:spAutoFit/>
          </a:bodyPr>
          <a:lstStyle/>
          <a:p>
            <a:pPr>
              <a:lnSpc>
                <a:spcPts val="2100"/>
              </a:lnSpc>
              <a:spcAft>
                <a:spcPts val="1200"/>
              </a:spcAft>
            </a:pPr>
            <a:r>
              <a:rPr lang="en-US" b="1" dirty="0" smtClean="0">
                <a:solidFill>
                  <a:srgbClr val="000000"/>
                </a:solidFill>
              </a:rPr>
              <a:t>A contractor was dismantling a redundant flow line when one of its operators placed the cold cutter on the wrong / pressurised line.  </a:t>
            </a:r>
          </a:p>
          <a:p>
            <a:pPr algn="ctr">
              <a:lnSpc>
                <a:spcPts val="2100"/>
              </a:lnSpc>
              <a:spcAft>
                <a:spcPts val="1200"/>
              </a:spcAft>
            </a:pPr>
            <a:r>
              <a:rPr lang="en-US" altLang="zh-CN" sz="1400" b="1" dirty="0" smtClean="0">
                <a:solidFill>
                  <a:srgbClr val="000000"/>
                </a:solidFill>
                <a:ea typeface="黑体" pitchFamily="49" charset="-122"/>
                <a:cs typeface="Arial" pitchFamily="34" charset="0"/>
              </a:rPr>
              <a:t>(1</a:t>
            </a:r>
            <a:r>
              <a:rPr lang="en-US" altLang="zh-CN" sz="1400" b="1" baseline="30000" dirty="0" smtClean="0">
                <a:solidFill>
                  <a:srgbClr val="000000"/>
                </a:solidFill>
                <a:ea typeface="黑体" pitchFamily="49" charset="-122"/>
                <a:cs typeface="Arial" pitchFamily="34" charset="0"/>
              </a:rPr>
              <a:t>st</a:t>
            </a:r>
            <a:r>
              <a:rPr lang="en-US" altLang="zh-CN" sz="1400" b="1" dirty="0" smtClean="0">
                <a:solidFill>
                  <a:srgbClr val="000000"/>
                </a:solidFill>
                <a:ea typeface="黑体" pitchFamily="49" charset="-122"/>
                <a:cs typeface="Arial" pitchFamily="34" charset="0"/>
              </a:rPr>
              <a:t> February 2015)</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125" y="1114424"/>
            <a:ext cx="4791075" cy="1169551"/>
          </a:xfrm>
          <a:prstGeom prst="rect">
            <a:avLst/>
          </a:prstGeom>
          <a:noFill/>
        </p:spPr>
        <p:txBody>
          <a:bodyPr wrap="square" rtlCol="0">
            <a:spAutoFit/>
          </a:bodyPr>
          <a:lstStyle/>
          <a:p>
            <a:pPr algn="just">
              <a:spcAft>
                <a:spcPts val="1200"/>
              </a:spcAft>
            </a:pPr>
            <a:r>
              <a:rPr lang="en-US" b="1" dirty="0" smtClean="0">
                <a:solidFill>
                  <a:srgbClr val="000000"/>
                </a:solidFill>
              </a:rPr>
              <a:t>What happened </a:t>
            </a:r>
            <a:r>
              <a:rPr lang="en-US" sz="1600" b="1" dirty="0" smtClean="0">
                <a:solidFill>
                  <a:srgbClr val="000000"/>
                </a:solidFill>
                <a:latin typeface="Times New Roman" pitchFamily="18" charset="0"/>
                <a:cs typeface="Times New Roman" pitchFamily="18" charset="0"/>
              </a:rPr>
              <a:t>:</a:t>
            </a:r>
          </a:p>
          <a:p>
            <a:pPr algn="just">
              <a:spcAft>
                <a:spcPts val="1200"/>
              </a:spcAft>
            </a:pPr>
            <a:endParaRPr lang="en-US" sz="1600" b="1" dirty="0" smtClean="0">
              <a:solidFill>
                <a:srgbClr val="000000"/>
              </a:solidFill>
            </a:endParaRPr>
          </a:p>
          <a:p>
            <a:pPr algn="just">
              <a:spcAft>
                <a:spcPts val="1200"/>
              </a:spcAft>
            </a:pPr>
            <a:endParaRPr lang="en-US" sz="1600" dirty="0" smtClean="0">
              <a:solidFill>
                <a:srgbClr val="000000"/>
              </a:solidFill>
            </a:endParaRPr>
          </a:p>
        </p:txBody>
      </p:sp>
      <p:sp>
        <p:nvSpPr>
          <p:cNvPr id="8" name="Title 2"/>
          <p:cNvSpPr txBox="1">
            <a:spLocks/>
          </p:cNvSpPr>
          <p:nvPr/>
        </p:nvSpPr>
        <p:spPr bwMode="auto">
          <a:xfrm>
            <a:off x="300600" y="152400"/>
            <a:ext cx="87672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i="1" kern="0" dirty="0" smtClean="0">
                <a:latin typeface="+mj-lt"/>
                <a:ea typeface="+mj-ea"/>
                <a:cs typeface="+mj-cs"/>
              </a:rPr>
              <a:t>Contractor places cold cutter on wrong pressurised line</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6"/>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11"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5</a:t>
            </a:fld>
            <a:endParaRPr lang="en-US" altLang="en-US" dirty="0" smtClean="0"/>
          </a:p>
        </p:txBody>
      </p:sp>
      <p:sp>
        <p:nvSpPr>
          <p:cNvPr id="14" name="Rectangle 13"/>
          <p:cNvSpPr/>
          <p:nvPr/>
        </p:nvSpPr>
        <p:spPr>
          <a:xfrm>
            <a:off x="228600" y="1502688"/>
            <a:ext cx="4572000" cy="4062651"/>
          </a:xfrm>
          <a:prstGeom prst="rect">
            <a:avLst/>
          </a:prstGeom>
        </p:spPr>
        <p:txBody>
          <a:bodyPr>
            <a:spAutoFit/>
          </a:bodyPr>
          <a:lstStyle/>
          <a:p>
            <a:r>
              <a:rPr lang="en-US" sz="1600" dirty="0" smtClean="0">
                <a:latin typeface="Calibri" pitchFamily="34" charset="0"/>
                <a:cs typeface="Calibri" pitchFamily="34" charset="0"/>
              </a:rPr>
              <a:t>On 1</a:t>
            </a:r>
            <a:r>
              <a:rPr lang="en-US" sz="1600" baseline="30000" dirty="0" smtClean="0">
                <a:latin typeface="Calibri" pitchFamily="34" charset="0"/>
                <a:cs typeface="Calibri" pitchFamily="34" charset="0"/>
              </a:rPr>
              <a:t>st</a:t>
            </a:r>
            <a:r>
              <a:rPr lang="en-US" sz="1600" dirty="0" smtClean="0">
                <a:latin typeface="Calibri" pitchFamily="34" charset="0"/>
                <a:cs typeface="Calibri" pitchFamily="34" charset="0"/>
              </a:rPr>
              <a:t> February 2015 at approximately 0800 hours a crew was involved in a high potential cold-cutting incident, in </a:t>
            </a:r>
            <a:r>
              <a:rPr lang="en-US" sz="1600" dirty="0" err="1" smtClean="0">
                <a:latin typeface="Calibri" pitchFamily="34" charset="0"/>
                <a:cs typeface="Calibri" pitchFamily="34" charset="0"/>
              </a:rPr>
              <a:t>Yibal</a:t>
            </a:r>
            <a:r>
              <a:rPr lang="en-US" sz="1600" dirty="0" smtClean="0">
                <a:latin typeface="Calibri" pitchFamily="34" charset="0"/>
                <a:cs typeface="Calibri" pitchFamily="34" charset="0"/>
              </a:rPr>
              <a:t> Area.</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The crew was mobilised to continue the dismantling of the remaining section of the redundant Y-514 flow line that was partially completed in previous days. The work started after the morning Tool Box Talk when the fitter placed the cold cutter on the wrong / pressurised section of the newly replaced flow line and started cutting the line. Immediately, a member of the second crew intervened to STOP the activity when he realized the cutter had been placed on the wrong flow line.</a:t>
            </a:r>
          </a:p>
          <a:p>
            <a:r>
              <a:rPr lang="en-US" sz="1600" dirty="0" smtClean="0">
                <a:latin typeface="Calibri" pitchFamily="34" charset="0"/>
                <a:cs typeface="Calibri" pitchFamily="34" charset="0"/>
              </a:rPr>
              <a:t> The cut mark depth on the flow line was found to be ~ 0.5mm of the 4.8mm wall thickness.</a:t>
            </a:r>
            <a:endParaRPr lang="en-US" sz="1600" dirty="0">
              <a:latin typeface="Calibri" pitchFamily="34" charset="0"/>
              <a:cs typeface="Calibri" pitchFamily="34" charset="0"/>
            </a:endParaRPr>
          </a:p>
        </p:txBody>
      </p:sp>
      <p:pic>
        <p:nvPicPr>
          <p:cNvPr id="16" name="Picture 2"/>
          <p:cNvPicPr>
            <a:picLocks noChangeAspect="1" noChangeArrowheads="1"/>
          </p:cNvPicPr>
          <p:nvPr/>
        </p:nvPicPr>
        <p:blipFill>
          <a:blip r:embed="rId2" cstate="print"/>
          <a:srcRect r="1000" b="14634"/>
          <a:stretch>
            <a:fillRect/>
          </a:stretch>
        </p:blipFill>
        <p:spPr bwMode="auto">
          <a:xfrm>
            <a:off x="5105400" y="1905000"/>
            <a:ext cx="342900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1662" y="838200"/>
            <a:ext cx="7627938" cy="2689967"/>
          </a:xfrm>
        </p:spPr>
        <p:txBody>
          <a:bodyPr wrap="square">
            <a:spAutoFit/>
          </a:bodyPr>
          <a:lstStyle/>
          <a:p>
            <a:pPr marL="0" algn="just">
              <a:spcAft>
                <a:spcPts val="1200"/>
              </a:spcAft>
              <a:buNone/>
            </a:pPr>
            <a:r>
              <a:rPr lang="en-US" sz="1800" b="1" dirty="0" smtClean="0">
                <a:solidFill>
                  <a:srgbClr val="000000"/>
                </a:solidFill>
              </a:rPr>
              <a:t>Why do we think it may have happened?</a:t>
            </a:r>
          </a:p>
          <a:p>
            <a:pPr>
              <a:buClr>
                <a:srgbClr val="000000"/>
              </a:buClr>
              <a:buSzPct val="130000"/>
              <a:buFont typeface="Wingdings" pitchFamily="2" charset="2"/>
              <a:buChar char="§"/>
            </a:pPr>
            <a:r>
              <a:rPr lang="en-US" sz="1600" dirty="0" smtClean="0">
                <a:latin typeface="Calibri" pitchFamily="34" charset="0"/>
                <a:cs typeface="Calibri" pitchFamily="34" charset="0"/>
              </a:rPr>
              <a:t>Fitter failed to follow the marking marked for cold cutting.</a:t>
            </a:r>
            <a:endParaRPr lang="en-US" altLang="en-US" sz="1600" dirty="0" smtClean="0">
              <a:latin typeface="Calibri" pitchFamily="34" charset="0"/>
              <a:cs typeface="Calibri" pitchFamily="34" charset="0"/>
            </a:endParaRPr>
          </a:p>
          <a:p>
            <a:pPr marL="342900" lvl="1" indent="-342900">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The</a:t>
            </a:r>
            <a:r>
              <a:rPr lang="en-GB" sz="1600" dirty="0" smtClean="0">
                <a:latin typeface="Calibri" pitchFamily="34" charset="0"/>
                <a:cs typeface="Calibri" pitchFamily="34" charset="0"/>
              </a:rPr>
              <a:t> fitter could not distinguish between the lines (the redundant and live line).</a:t>
            </a:r>
          </a:p>
          <a:p>
            <a:pPr marL="342900" lvl="1" indent="-342900">
              <a:buClr>
                <a:srgbClr val="000000"/>
              </a:buClr>
              <a:buSzPct val="130000"/>
              <a:buFont typeface="Wingdings" pitchFamily="2" charset="2"/>
              <a:buChar char="§"/>
            </a:pPr>
            <a:r>
              <a:rPr lang="en-US" sz="1600" dirty="0" smtClean="0">
                <a:latin typeface="Calibri" pitchFamily="34" charset="0"/>
                <a:cs typeface="Calibri" pitchFamily="34" charset="0"/>
              </a:rPr>
              <a:t>The supervisor did not confirm that the crew has placed the cutter on the required line prior to cutting. </a:t>
            </a:r>
            <a:endParaRPr lang="en-GB" sz="1600" dirty="0" smtClean="0">
              <a:latin typeface="Calibri" pitchFamily="34" charset="0"/>
              <a:cs typeface="Calibri" pitchFamily="34" charset="0"/>
            </a:endParaRPr>
          </a:p>
          <a:p>
            <a:pPr>
              <a:buClr>
                <a:srgbClr val="000000"/>
              </a:buClr>
              <a:buSzPct val="130000"/>
              <a:buFont typeface="Wingdings" pitchFamily="2" charset="2"/>
              <a:buChar char="§"/>
            </a:pPr>
            <a:endParaRPr lang="en-US" altLang="en-US" sz="1400" dirty="0" smtClean="0">
              <a:solidFill>
                <a:srgbClr val="000000"/>
              </a:solidFill>
            </a:endParaRPr>
          </a:p>
          <a:p>
            <a:pPr lvl="0">
              <a:buClr>
                <a:srgbClr val="000000"/>
              </a:buClr>
              <a:buNone/>
            </a:pPr>
            <a:r>
              <a:rPr lang="zh-CN" altLang="en-US" sz="1400" dirty="0" smtClean="0"/>
              <a:t>     </a:t>
            </a:r>
            <a:endParaRPr lang="en-US" altLang="zh-CN" sz="1400" b="1" dirty="0" smtClean="0">
              <a:solidFill>
                <a:srgbClr val="000099"/>
              </a:solidFill>
              <a:latin typeface="+mn-ea"/>
            </a:endParaRPr>
          </a:p>
          <a:p>
            <a:pPr>
              <a:buFont typeface="Wingdings" pitchFamily="2" charset="2"/>
              <a:buChar char="q"/>
            </a:pPr>
            <a:endParaRPr lang="en-US" sz="1400" dirty="0" smtClean="0">
              <a:solidFill>
                <a:srgbClr val="000000"/>
              </a:solidFill>
              <a:latin typeface="Times New Roman" pitchFamily="18" charset="0"/>
              <a:cs typeface="Times New Roman" pitchFamily="18" charset="0"/>
            </a:endParaRPr>
          </a:p>
          <a:p>
            <a:pPr>
              <a:buFont typeface="Wingdings" pitchFamily="2" charset="2"/>
              <a:buChar char="q"/>
            </a:pPr>
            <a:endParaRPr lang="en-US" altLang="en-US" sz="1400" dirty="0" smtClean="0">
              <a:solidFill>
                <a:srgbClr val="000000"/>
              </a:solidFill>
              <a:latin typeface="Times New Roman" pitchFamily="18" charset="0"/>
              <a:cs typeface="Times New Roman" pitchFamily="18" charset="0"/>
            </a:endParaRPr>
          </a:p>
        </p:txBody>
      </p:sp>
      <p:sp>
        <p:nvSpPr>
          <p:cNvPr id="7" name="Title 2"/>
          <p:cNvSpPr txBox="1">
            <a:spLocks/>
          </p:cNvSpPr>
          <p:nvPr/>
        </p:nvSpPr>
        <p:spPr bwMode="auto">
          <a:xfrm>
            <a:off x="300600" y="152400"/>
            <a:ext cx="86148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rPr>
              <a:t>Contractor places cold cutter on wrong pressurised line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1" u="none" strike="noStrike" kern="0" cap="none" spc="0" normalizeH="0" baseline="0" noProof="0" dirty="0">
              <a:ln>
                <a:noFill/>
              </a:ln>
              <a:effectLst/>
              <a:uLnTx/>
              <a:uFillTx/>
              <a:latin typeface="+mj-lt"/>
              <a:ea typeface="+mj-ea"/>
              <a:cs typeface="+mj-cs"/>
            </a:endParaRPr>
          </a:p>
        </p:txBody>
      </p:sp>
      <p:grpSp>
        <p:nvGrpSpPr>
          <p:cNvPr id="3" name="Group 4"/>
          <p:cNvGrpSpPr/>
          <p:nvPr/>
        </p:nvGrpSpPr>
        <p:grpSpPr>
          <a:xfrm>
            <a:off x="152400" y="152400"/>
            <a:ext cx="533400" cy="461665"/>
            <a:chOff x="685800" y="1062335"/>
            <a:chExt cx="533400" cy="461665"/>
          </a:xfrm>
        </p:grpSpPr>
        <p:sp>
          <p:nvSpPr>
            <p:cNvPr id="6" name="Oval 5"/>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9"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6</a:t>
            </a:fld>
            <a:endParaRPr lang="en-US" altLang="en-US" dirty="0" smtClean="0"/>
          </a:p>
        </p:txBody>
      </p:sp>
      <p:pic>
        <p:nvPicPr>
          <p:cNvPr id="1026" name="Picture 2"/>
          <p:cNvPicPr>
            <a:picLocks noChangeAspect="1" noChangeArrowheads="1"/>
          </p:cNvPicPr>
          <p:nvPr/>
        </p:nvPicPr>
        <p:blipFill>
          <a:blip r:embed="rId2" cstate="print"/>
          <a:srcRect/>
          <a:stretch>
            <a:fillRect/>
          </a:stretch>
        </p:blipFill>
        <p:spPr bwMode="auto">
          <a:xfrm>
            <a:off x="1371600" y="2667000"/>
            <a:ext cx="5943600" cy="349356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1" name="TextBox 10"/>
          <p:cNvSpPr txBox="1"/>
          <p:nvPr/>
        </p:nvSpPr>
        <p:spPr>
          <a:xfrm>
            <a:off x="304800" y="2362200"/>
            <a:ext cx="8534400" cy="2002728"/>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Aft>
                <a:spcPts val="1200"/>
              </a:spcAft>
            </a:pPr>
            <a:r>
              <a:rPr lang="en-US" b="1" dirty="0" smtClean="0">
                <a:solidFill>
                  <a:srgbClr val="000000"/>
                </a:solidFill>
                <a:latin typeface="+mn-lt"/>
              </a:rPr>
              <a:t>As part of shutdown activities a contractor was performing cold cutting </a:t>
            </a:r>
            <a:r>
              <a:rPr lang="en-GB" b="1" dirty="0" smtClean="0">
                <a:latin typeface="+mn-lt"/>
              </a:rPr>
              <a:t>on a 12” HP wet gas pipeline, as the operator was about to finish cutting through the pipe, pressurized gas (estimated at between 5-10 bar) was released from the cutting point hitting and causing him to fall to the ground.</a:t>
            </a:r>
            <a:endParaRPr lang="en-US" b="1" dirty="0" smtClean="0">
              <a:solidFill>
                <a:srgbClr val="000000"/>
              </a:solidFill>
              <a:latin typeface="+mn-lt"/>
            </a:endParaRPr>
          </a:p>
          <a:p>
            <a:pPr algn="ctr">
              <a:lnSpc>
                <a:spcPts val="2100"/>
              </a:lnSpc>
              <a:spcAft>
                <a:spcPts val="1200"/>
              </a:spcAft>
            </a:pPr>
            <a:r>
              <a:rPr lang="en-US" altLang="zh-CN" b="1" dirty="0" smtClean="0">
                <a:solidFill>
                  <a:srgbClr val="000000"/>
                </a:solidFill>
                <a:latin typeface="+mn-lt"/>
                <a:ea typeface="黑体" pitchFamily="49" charset="-122"/>
                <a:cs typeface="Arial" pitchFamily="34" charset="0"/>
              </a:rPr>
              <a:t>(4</a:t>
            </a:r>
            <a:r>
              <a:rPr lang="en-US" altLang="zh-CN" b="1" baseline="30000" dirty="0" smtClean="0">
                <a:solidFill>
                  <a:srgbClr val="000000"/>
                </a:solidFill>
                <a:latin typeface="+mn-lt"/>
                <a:ea typeface="黑体" pitchFamily="49" charset="-122"/>
                <a:cs typeface="Arial" pitchFamily="34" charset="0"/>
              </a:rPr>
              <a:t>th</a:t>
            </a:r>
            <a:r>
              <a:rPr lang="en-US" altLang="zh-CN" b="1" dirty="0" smtClean="0">
                <a:solidFill>
                  <a:srgbClr val="000000"/>
                </a:solidFill>
                <a:latin typeface="+mn-lt"/>
                <a:ea typeface="黑体" pitchFamily="49" charset="-122"/>
                <a:cs typeface="Arial" pitchFamily="34" charset="0"/>
              </a:rPr>
              <a:t> March 2015)</a:t>
            </a:r>
          </a:p>
        </p:txBody>
      </p:sp>
      <p:sp>
        <p:nvSpPr>
          <p:cNvPr id="12" name="Title 12"/>
          <p:cNvSpPr txBox="1">
            <a:spLocks/>
          </p:cNvSpPr>
          <p:nvPr/>
        </p:nvSpPr>
        <p:spPr>
          <a:xfrm>
            <a:off x="1676400" y="990600"/>
            <a:ext cx="5742329" cy="1369606"/>
          </a:xfrm>
          <a:prstGeom prst="rect">
            <a:avLst/>
          </a:prstGeom>
          <a:noFill/>
        </p:spPr>
        <p:txBody>
          <a:bodyPr wrap="square" lIns="0" tIns="0" r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0" i="1" u="none"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Learning from Incidents </a:t>
            </a:r>
            <a: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
            </a:r>
            <a:b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br>
            <a:endPar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For </a:t>
            </a:r>
            <a:r>
              <a:rPr lang="en-US" sz="1400" i="1" dirty="0" smtClean="0">
                <a:solidFill>
                  <a:srgbClr val="000000"/>
                </a:solidFill>
                <a:latin typeface="+mj-lt"/>
                <a:ea typeface="黑体" pitchFamily="49" charset="-122"/>
                <a:cs typeface="Arial" pitchFamily="34" charset="0"/>
              </a:rPr>
              <a:t>PDO </a:t>
            </a: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staff and contractors</a:t>
            </a:r>
            <a:endParaRPr kumimoji="0" lang="en-US" sz="1400" b="0" i="1" u="none" strike="noStrike" kern="1200" cap="none" spc="0" normalizeH="0" baseline="0" noProof="0" dirty="0">
              <a:ln>
                <a:noFill/>
              </a:ln>
              <a:solidFill>
                <a:srgbClr val="000000"/>
              </a:solidFill>
              <a:effectLst/>
              <a:uLnTx/>
              <a:uFillTx/>
              <a:latin typeface="+mj-lt"/>
              <a:ea typeface="+mj-ea"/>
              <a:cs typeface="Arial" pitchFamily="34" charset="0"/>
            </a:endParaRPr>
          </a:p>
        </p:txBody>
      </p:sp>
      <p:sp>
        <p:nvSpPr>
          <p:cNvPr id="13" name="TextBox 12"/>
          <p:cNvSpPr txBox="1"/>
          <p:nvPr/>
        </p:nvSpPr>
        <p:spPr>
          <a:xfrm>
            <a:off x="228600" y="3581400"/>
            <a:ext cx="8534400" cy="121071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sp>
        <p:nvSpPr>
          <p:cNvPr id="7" name="Title 2"/>
          <p:cNvSpPr txBox="1">
            <a:spLocks/>
          </p:cNvSpPr>
          <p:nvPr/>
        </p:nvSpPr>
        <p:spPr bwMode="auto">
          <a:xfrm>
            <a:off x="300600" y="1524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Contractor operator cuts through pressurised gas line</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7"/>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4"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7</a:t>
            </a:fld>
            <a:endParaRPr lang="en-US" alt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0"/>
            <a:ext cx="8551914" cy="3010055"/>
          </a:xfrm>
          <a:prstGeom prst="rect">
            <a:avLst/>
          </a:prstGeom>
          <a:noFill/>
        </p:spPr>
        <p:txBody>
          <a:bodyPr wrap="square" rtlCol="0">
            <a:spAutoFit/>
          </a:bodyPr>
          <a:lstStyle/>
          <a:p>
            <a:pPr algn="just">
              <a:spcAft>
                <a:spcPts val="1200"/>
              </a:spcAft>
            </a:pPr>
            <a:r>
              <a:rPr lang="en-US" b="1" dirty="0" smtClean="0">
                <a:solidFill>
                  <a:srgbClr val="000000"/>
                </a:solidFill>
              </a:rPr>
              <a:t>What happened </a:t>
            </a:r>
            <a:r>
              <a:rPr lang="en-US" sz="1600" b="1" dirty="0" smtClean="0">
                <a:solidFill>
                  <a:srgbClr val="000000"/>
                </a:solidFill>
                <a:latin typeface="Times New Roman" pitchFamily="18" charset="0"/>
                <a:cs typeface="Times New Roman" pitchFamily="18" charset="0"/>
              </a:rPr>
              <a:t>:</a:t>
            </a:r>
          </a:p>
          <a:p>
            <a:pPr algn="just" eaLnBrk="1" hangingPunct="1">
              <a:lnSpc>
                <a:spcPct val="130000"/>
              </a:lnSpc>
            </a:pPr>
            <a:r>
              <a:rPr lang="en-GB" sz="1600" dirty="0" smtClean="0"/>
              <a:t>On 4</a:t>
            </a:r>
            <a:r>
              <a:rPr lang="en-GB" sz="1600" baseline="30000" dirty="0" smtClean="0"/>
              <a:t>th</a:t>
            </a:r>
            <a:r>
              <a:rPr lang="en-GB" sz="1600" dirty="0" smtClean="0"/>
              <a:t> March 2015 as part of shutdown activities the IP was performing cold cutting on a 12” HP wet gas pipeline in the GGP </a:t>
            </a:r>
            <a:r>
              <a:rPr lang="en-GB" sz="1600" dirty="0" err="1" smtClean="0"/>
              <a:t>Yibal</a:t>
            </a:r>
            <a:r>
              <a:rPr lang="en-GB" sz="1600" dirty="0" smtClean="0"/>
              <a:t> manifold area. At around 1855 hours, as the IP was about to finish cutting through the pipe, pressurized gas (estimated between 5-10 bar) was released from the cutting point hitting the IP and causing him to fall to the ground a meter or so away. The fire &amp; gas detection set off the emergency alarm and the site was evacuated. The Permit Holder who had been supervising the work informed the PDO Area Authority who found the IP, gave first aid and sent for the rescue team (ambulance).</a:t>
            </a:r>
            <a:endParaRPr lang="en-US" sz="1600" b="1" dirty="0" smtClean="0">
              <a:solidFill>
                <a:srgbClr val="000000"/>
              </a:solidFill>
            </a:endParaRPr>
          </a:p>
          <a:p>
            <a:pPr algn="just">
              <a:spcAft>
                <a:spcPts val="1200"/>
              </a:spcAft>
            </a:pPr>
            <a:endParaRPr lang="en-US" sz="1600" dirty="0" smtClean="0">
              <a:solidFill>
                <a:srgbClr val="000000"/>
              </a:solidFill>
            </a:endParaRPr>
          </a:p>
        </p:txBody>
      </p:sp>
      <p:sp>
        <p:nvSpPr>
          <p:cNvPr id="6" name="Title 2"/>
          <p:cNvSpPr txBox="1">
            <a:spLocks/>
          </p:cNvSpPr>
          <p:nvPr/>
        </p:nvSpPr>
        <p:spPr bwMode="auto">
          <a:xfrm>
            <a:off x="304800" y="228600"/>
            <a:ext cx="86910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rPr>
              <a:t>Contractor operator cuts through pressurised gas line</a:t>
            </a:r>
          </a:p>
        </p:txBody>
      </p:sp>
      <p:grpSp>
        <p:nvGrpSpPr>
          <p:cNvPr id="2" name="Group 6"/>
          <p:cNvGrpSpPr/>
          <p:nvPr/>
        </p:nvGrpSpPr>
        <p:grpSpPr>
          <a:xfrm>
            <a:off x="152400" y="152400"/>
            <a:ext cx="533400" cy="461665"/>
            <a:chOff x="685800" y="1062335"/>
            <a:chExt cx="533400" cy="461665"/>
          </a:xfrm>
        </p:grpSpPr>
        <p:sp>
          <p:nvSpPr>
            <p:cNvPr id="8" name="Oval 7"/>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0"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8</a:t>
            </a:fld>
            <a:endParaRPr lang="en-US" alt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04800" y="838200"/>
            <a:ext cx="8610600" cy="4487382"/>
          </a:xfrm>
        </p:spPr>
        <p:txBody>
          <a:bodyPr wrap="square">
            <a:spAutoFit/>
          </a:bodyPr>
          <a:lstStyle/>
          <a:p>
            <a:pPr marL="0" algn="just">
              <a:spcAft>
                <a:spcPts val="1200"/>
              </a:spcAft>
              <a:buNone/>
            </a:pPr>
            <a:r>
              <a:rPr lang="en-US" sz="1800" b="1" dirty="0" smtClean="0">
                <a:solidFill>
                  <a:srgbClr val="000000"/>
                </a:solidFill>
              </a:rPr>
              <a:t>Why do we think it may have happened?</a:t>
            </a:r>
          </a:p>
          <a:p>
            <a:pPr>
              <a:buClr>
                <a:srgbClr val="000000"/>
              </a:buClr>
              <a:buSzPct val="130000"/>
              <a:buFont typeface="Wingdings" pitchFamily="2" charset="2"/>
              <a:buChar char="§"/>
            </a:pPr>
            <a:r>
              <a:rPr lang="en-US" sz="1400" dirty="0" smtClean="0">
                <a:cs typeface="Arial" pitchFamily="34" charset="0"/>
              </a:rPr>
              <a:t>Five  Class A permits were issued to the contractor on 4</a:t>
            </a:r>
            <a:r>
              <a:rPr lang="en-US" sz="1400" baseline="30000" dirty="0" smtClean="0">
                <a:cs typeface="Arial" pitchFamily="34" charset="0"/>
              </a:rPr>
              <a:t>th</a:t>
            </a:r>
            <a:r>
              <a:rPr lang="en-US" sz="1400" dirty="0" smtClean="0">
                <a:cs typeface="Arial" pitchFamily="34" charset="0"/>
              </a:rPr>
              <a:t> March between 7:30 am and 10:30am, each permit contained more than one tie-in, in total around 51 tie-ins were grouped into five permits.</a:t>
            </a:r>
            <a:r>
              <a:rPr lang="en-US" sz="1400" dirty="0" smtClean="0">
                <a:solidFill>
                  <a:srgbClr val="00B050"/>
                </a:solidFill>
                <a:cs typeface="Arial" pitchFamily="34" charset="0"/>
              </a:rPr>
              <a:t> </a:t>
            </a:r>
            <a:r>
              <a:rPr lang="en-US" sz="1400" dirty="0" smtClean="0">
                <a:cs typeface="Arial" pitchFamily="34" charset="0"/>
              </a:rPr>
              <a:t>Isolation certificates were not issued with the permits.</a:t>
            </a:r>
          </a:p>
          <a:p>
            <a:pPr>
              <a:buClr>
                <a:srgbClr val="000000"/>
              </a:buClr>
              <a:buSzPct val="130000"/>
              <a:buFont typeface="Wingdings" pitchFamily="2" charset="2"/>
              <a:buChar char="§"/>
            </a:pPr>
            <a:r>
              <a:rPr lang="en-GB" sz="1400" dirty="0" smtClean="0">
                <a:cs typeface="Arial" pitchFamily="34" charset="0"/>
              </a:rPr>
              <a:t>The Permit Holder had completed his allocated work ahead of the schedule, the Lead Piping Manager instructed him to start the cold cutting for Tie in 552B, assuming that all the tie-in locations were already fully isolated and safe to work. This assumption was shared by most contractor personnel.</a:t>
            </a:r>
            <a:endParaRPr lang="en-GB" sz="1400" b="1" dirty="0" smtClean="0">
              <a:solidFill>
                <a:srgbClr val="00B050"/>
              </a:solidFill>
              <a:cs typeface="Arial" pitchFamily="34" charset="0"/>
            </a:endParaRPr>
          </a:p>
          <a:p>
            <a:pPr>
              <a:buClr>
                <a:srgbClr val="000000"/>
              </a:buClr>
              <a:buSzPct val="130000"/>
              <a:buFont typeface="Wingdings" pitchFamily="2" charset="2"/>
              <a:buChar char="§"/>
            </a:pPr>
            <a:r>
              <a:rPr lang="en-US" sz="1400" dirty="0" smtClean="0">
                <a:cs typeface="Arial" pitchFamily="34" charset="0"/>
              </a:rPr>
              <a:t>The job was executed without the Permit Holder amending &amp; validating his permit.</a:t>
            </a:r>
          </a:p>
          <a:p>
            <a:pPr>
              <a:buClr>
                <a:srgbClr val="000000"/>
              </a:buClr>
              <a:buSzPct val="130000"/>
              <a:buFont typeface="Wingdings" pitchFamily="2" charset="2"/>
              <a:buChar char="§"/>
            </a:pPr>
            <a:r>
              <a:rPr lang="en-US" sz="1400" dirty="0" smtClean="0">
                <a:cs typeface="Arial" pitchFamily="34" charset="0"/>
              </a:rPr>
              <a:t>The pressure gauge on the line was not checked prior to commencing cutting the line.  </a:t>
            </a:r>
            <a:endParaRPr lang="en-US" sz="1400" dirty="0" smtClean="0">
              <a:solidFill>
                <a:srgbClr val="00B050"/>
              </a:solidFill>
              <a:cs typeface="Arial" pitchFamily="34" charset="0"/>
            </a:endParaRPr>
          </a:p>
          <a:p>
            <a:pPr>
              <a:buClr>
                <a:srgbClr val="000000"/>
              </a:buClr>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
                <a:srgbClr val="000000"/>
              </a:buClr>
              <a:buSzPct val="130000"/>
              <a:buNone/>
            </a:pPr>
            <a:endParaRPr lang="en-US" altLang="en-US" sz="1400" dirty="0" smtClean="0">
              <a:solidFill>
                <a:srgbClr val="000000"/>
              </a:solidFill>
              <a:latin typeface="Calibri" pitchFamily="34" charset="0"/>
              <a:cs typeface="Calibri" pitchFamily="34" charset="0"/>
            </a:endParaRPr>
          </a:p>
          <a:p>
            <a:pPr>
              <a:buClr>
                <a:srgbClr val="000000"/>
              </a:buClr>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
                <a:srgbClr val="000000"/>
              </a:buClr>
              <a:buSzPct val="130000"/>
              <a:buNone/>
            </a:pPr>
            <a:endParaRPr lang="en-US" altLang="en-US" sz="1400" dirty="0" smtClean="0">
              <a:solidFill>
                <a:srgbClr val="000000"/>
              </a:solidFill>
              <a:latin typeface="Calibri" pitchFamily="34" charset="0"/>
              <a:cs typeface="Calibri" pitchFamily="34" charset="0"/>
            </a:endParaRPr>
          </a:p>
          <a:p>
            <a:pPr>
              <a:buClr>
                <a:srgbClr val="000000"/>
              </a:buClr>
              <a:buSzPct val="130000"/>
              <a:buFont typeface="Wingdings" pitchFamily="2" charset="2"/>
              <a:buChar char="§"/>
            </a:pPr>
            <a:endParaRPr lang="en-US" altLang="en-US" sz="1400" dirty="0" smtClean="0">
              <a:solidFill>
                <a:srgbClr val="000000"/>
              </a:solidFill>
            </a:endParaRPr>
          </a:p>
          <a:p>
            <a:pPr lvl="0">
              <a:buClr>
                <a:srgbClr val="000000"/>
              </a:buClr>
              <a:buNone/>
            </a:pPr>
            <a:r>
              <a:rPr lang="zh-CN" altLang="en-US" sz="1400" dirty="0" smtClean="0"/>
              <a:t>     </a:t>
            </a:r>
            <a:endParaRPr lang="en-US" altLang="zh-CN" sz="1400" b="1" dirty="0" smtClean="0">
              <a:solidFill>
                <a:srgbClr val="000099"/>
              </a:solidFill>
              <a:latin typeface="+mn-ea"/>
            </a:endParaRPr>
          </a:p>
          <a:p>
            <a:pPr>
              <a:buFont typeface="Wingdings" pitchFamily="2" charset="2"/>
              <a:buChar char="q"/>
            </a:pPr>
            <a:endParaRPr lang="en-US" sz="1400" dirty="0" smtClean="0">
              <a:solidFill>
                <a:srgbClr val="000000"/>
              </a:solidFill>
              <a:latin typeface="Times New Roman" pitchFamily="18" charset="0"/>
              <a:cs typeface="Times New Roman" pitchFamily="18" charset="0"/>
            </a:endParaRPr>
          </a:p>
          <a:p>
            <a:pPr>
              <a:buFont typeface="Wingdings" pitchFamily="2" charset="2"/>
              <a:buChar char="q"/>
            </a:pPr>
            <a:endParaRPr lang="en-US" altLang="en-US" sz="1400" dirty="0" smtClean="0">
              <a:solidFill>
                <a:srgbClr val="000000"/>
              </a:solidFill>
              <a:latin typeface="Times New Roman" pitchFamily="18" charset="0"/>
              <a:cs typeface="Times New Roman" pitchFamily="18" charset="0"/>
            </a:endParaRPr>
          </a:p>
        </p:txBody>
      </p:sp>
      <p:sp>
        <p:nvSpPr>
          <p:cNvPr id="6" name="Title 2"/>
          <p:cNvSpPr txBox="1">
            <a:spLocks/>
          </p:cNvSpPr>
          <p:nvPr/>
        </p:nvSpPr>
        <p:spPr bwMode="auto">
          <a:xfrm>
            <a:off x="300600" y="228600"/>
            <a:ext cx="8843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ctr" eaLnBrk="0" hangingPunct="0">
              <a:defRPr/>
            </a:pPr>
            <a:r>
              <a:rPr lang="en-US" sz="2000" b="1" i="1" kern="0" dirty="0" smtClean="0">
                <a:latin typeface="+mj-lt"/>
              </a:rPr>
              <a:t>Contractor operator cuts through pressurised gas line</a:t>
            </a:r>
          </a:p>
        </p:txBody>
      </p:sp>
      <p:grpSp>
        <p:nvGrpSpPr>
          <p:cNvPr id="3" name="Group 6"/>
          <p:cNvGrpSpPr/>
          <p:nvPr/>
        </p:nvGrpSpPr>
        <p:grpSpPr>
          <a:xfrm>
            <a:off x="152400" y="152400"/>
            <a:ext cx="533400" cy="461665"/>
            <a:chOff x="685800" y="1062335"/>
            <a:chExt cx="533400" cy="461665"/>
          </a:xfrm>
        </p:grpSpPr>
        <p:sp>
          <p:nvSpPr>
            <p:cNvPr id="8" name="Oval 7"/>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2"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pPr/>
              <a:t>9</a:t>
            </a:fld>
            <a:endParaRPr lang="en-US" altLang="en-US" dirty="0" smtClean="0"/>
          </a:p>
        </p:txBody>
      </p:sp>
      <p:pic>
        <p:nvPicPr>
          <p:cNvPr id="2050" name="Picture 2"/>
          <p:cNvPicPr>
            <a:picLocks noChangeAspect="1" noChangeArrowheads="1"/>
          </p:cNvPicPr>
          <p:nvPr/>
        </p:nvPicPr>
        <p:blipFill>
          <a:blip r:embed="rId2" cstate="print"/>
          <a:srcRect/>
          <a:stretch>
            <a:fillRect/>
          </a:stretch>
        </p:blipFill>
        <p:spPr bwMode="auto">
          <a:xfrm>
            <a:off x="2133600" y="3206098"/>
            <a:ext cx="6019800" cy="332409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18879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930EB8A4-6689-4EFE-A4BE-01C04232E099}"/>
</file>

<file path=customXml/itemProps2.xml><?xml version="1.0" encoding="utf-8"?>
<ds:datastoreItem xmlns:ds="http://schemas.openxmlformats.org/officeDocument/2006/customXml" ds:itemID="{1205B8AD-F4C1-4D81-8322-773D959C181E}"/>
</file>

<file path=customXml/itemProps3.xml><?xml version="1.0" encoding="utf-8"?>
<ds:datastoreItem xmlns:ds="http://schemas.openxmlformats.org/officeDocument/2006/customXml" ds:itemID="{4B5AE94C-3F05-4F77-8C3D-F587DECA25AB}"/>
</file>

<file path=docProps/app.xml><?xml version="1.0" encoding="utf-8"?>
<Properties xmlns="http://schemas.openxmlformats.org/officeDocument/2006/extended-properties" xmlns:vt="http://schemas.openxmlformats.org/officeDocument/2006/docPropsVTypes">
  <Template>Default Theme</Template>
  <TotalTime>311</TotalTime>
  <Words>1136</Words>
  <Application>Microsoft Office PowerPoint</Application>
  <PresentationFormat>On-screen Show (4:3)</PresentationFormat>
  <Paragraphs>157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Theme</vt:lpstr>
      <vt:lpstr>Slide 1</vt:lpstr>
      <vt:lpstr>Slide 2</vt:lpstr>
      <vt:lpstr>Cold cutting incidents</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dc:creator>
  <cp:lastModifiedBy>mu42757</cp:lastModifiedBy>
  <cp:revision>52</cp:revision>
  <dcterms:created xsi:type="dcterms:W3CDTF">2014-02-12T04:53:40Z</dcterms:created>
  <dcterms:modified xsi:type="dcterms:W3CDTF">2015-03-30T12:21:45Z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