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7"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581"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00025" y="838200"/>
            <a:ext cx="5667375" cy="3985706"/>
          </a:xfrm>
          <a:prstGeom prst="rect">
            <a:avLst/>
          </a:prstGeom>
          <a:noFill/>
          <a:ln w="19050">
            <a:noFill/>
            <a:miter lim="800000"/>
            <a:headEnd/>
            <a:tailEnd/>
          </a:ln>
        </p:spPr>
        <p:txBody>
          <a:bodyPr wrap="square">
            <a:spAutoFit/>
          </a:bodyPr>
          <a:lstStyle/>
          <a:p>
            <a:pPr marL="114300" indent="-114300">
              <a:defRPr/>
            </a:pPr>
            <a:r>
              <a:rPr lang="en-GB" sz="1200" b="1" dirty="0">
                <a:solidFill>
                  <a:srgbClr val="000099"/>
                </a:solidFill>
                <a:latin typeface="Tahoma" pitchFamily="34" charset="0"/>
              </a:rPr>
              <a:t>Date : </a:t>
            </a:r>
            <a:r>
              <a:rPr lang="en-GB" sz="1200" b="1" dirty="0" smtClean="0">
                <a:solidFill>
                  <a:srgbClr val="000099"/>
                </a:solidFill>
                <a:latin typeface="Tahoma" pitchFamily="34" charset="0"/>
              </a:rPr>
              <a:t>09/01/2015</a:t>
            </a:r>
          </a:p>
          <a:p>
            <a:pPr marL="114300" indent="-114300">
              <a:defRPr/>
            </a:pPr>
            <a:r>
              <a:rPr lang="en-US" sz="1200" b="1" dirty="0" smtClean="0">
                <a:solidFill>
                  <a:srgbClr val="000099"/>
                </a:solidFill>
                <a:latin typeface="Tahoma" pitchFamily="34" charset="0"/>
              </a:rPr>
              <a:t>Non Accidental Death</a:t>
            </a:r>
            <a:r>
              <a:rPr lang="en-US" sz="1400" b="1" dirty="0">
                <a:solidFill>
                  <a:srgbClr val="000099"/>
                </a:solidFill>
                <a:latin typeface="Tahoma" pitchFamily="34" charset="0"/>
              </a:rPr>
              <a:t>	</a:t>
            </a:r>
          </a:p>
          <a:p>
            <a:pPr marL="114300" indent="-114300">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dirty="0">
              <a:solidFill>
                <a:srgbClr val="FF0000"/>
              </a:solidFill>
              <a:latin typeface="Tahoma" pitchFamily="34" charset="0"/>
            </a:endParaRPr>
          </a:p>
          <a:p>
            <a:pPr algn="just" eaLnBrk="1" hangingPunct="1">
              <a:defRPr/>
            </a:pPr>
            <a:r>
              <a:rPr lang="en-US" sz="1200" dirty="0" smtClean="0">
                <a:latin typeface="Tahoma" pitchFamily="34" charset="0"/>
                <a:ea typeface="Tahoma" pitchFamily="34" charset="0"/>
                <a:cs typeface="Tahoma" pitchFamily="34" charset="0"/>
              </a:rPr>
              <a:t>Around </a:t>
            </a:r>
            <a:r>
              <a:rPr lang="en-US" sz="1200" dirty="0">
                <a:latin typeface="Tahoma" pitchFamily="34" charset="0"/>
                <a:ea typeface="Tahoma" pitchFamily="34" charset="0"/>
                <a:cs typeface="Tahoma" pitchFamily="34" charset="0"/>
              </a:rPr>
              <a:t>01:00 am, three roommates heard a sound from </a:t>
            </a:r>
            <a:r>
              <a:rPr lang="en-US" sz="1200" dirty="0" smtClean="0">
                <a:latin typeface="Tahoma" pitchFamily="34" charset="0"/>
                <a:ea typeface="Tahoma" pitchFamily="34" charset="0"/>
                <a:cs typeface="Tahoma" pitchFamily="34" charset="0"/>
              </a:rPr>
              <a:t>their colleague, they </a:t>
            </a:r>
            <a:r>
              <a:rPr lang="en-US" sz="1200" dirty="0">
                <a:latin typeface="Tahoma" pitchFamily="34" charset="0"/>
                <a:ea typeface="Tahoma" pitchFamily="34" charset="0"/>
                <a:cs typeface="Tahoma" pitchFamily="34" charset="0"/>
              </a:rPr>
              <a:t>woke up and </a:t>
            </a:r>
            <a:r>
              <a:rPr lang="en-US" sz="1200" dirty="0" smtClean="0">
                <a:latin typeface="Tahoma" pitchFamily="34" charset="0"/>
                <a:ea typeface="Tahoma" pitchFamily="34" charset="0"/>
                <a:cs typeface="Tahoma" pitchFamily="34" charset="0"/>
              </a:rPr>
              <a:t>found him </a:t>
            </a:r>
            <a:r>
              <a:rPr lang="en-US" sz="1200" dirty="0">
                <a:latin typeface="Tahoma" pitchFamily="34" charset="0"/>
                <a:ea typeface="Tahoma" pitchFamily="34" charset="0"/>
                <a:cs typeface="Tahoma" pitchFamily="34" charset="0"/>
              </a:rPr>
              <a:t>shaking </a:t>
            </a:r>
            <a:r>
              <a:rPr lang="en-US" sz="1200" dirty="0" smtClean="0">
                <a:latin typeface="Tahoma" pitchFamily="34" charset="0"/>
                <a:ea typeface="Tahoma" pitchFamily="34" charset="0"/>
                <a:cs typeface="Tahoma" pitchFamily="34" charset="0"/>
              </a:rPr>
              <a:t>with </a:t>
            </a:r>
            <a:r>
              <a:rPr lang="en-US" sz="1200" dirty="0">
                <a:latin typeface="Tahoma" pitchFamily="34" charset="0"/>
                <a:ea typeface="Tahoma" pitchFamily="34" charset="0"/>
                <a:cs typeface="Tahoma" pitchFamily="34" charset="0"/>
              </a:rPr>
              <a:t>his hands </a:t>
            </a:r>
            <a:r>
              <a:rPr lang="en-US" sz="1200" dirty="0" smtClean="0">
                <a:latin typeface="Tahoma" pitchFamily="34" charset="0"/>
                <a:ea typeface="Tahoma" pitchFamily="34" charset="0"/>
                <a:cs typeface="Tahoma" pitchFamily="34" charset="0"/>
              </a:rPr>
              <a:t>gripping his </a:t>
            </a:r>
            <a:r>
              <a:rPr lang="en-US" sz="1200" dirty="0">
                <a:latin typeface="Tahoma" pitchFamily="34" charset="0"/>
                <a:ea typeface="Tahoma" pitchFamily="34" charset="0"/>
                <a:cs typeface="Tahoma" pitchFamily="34" charset="0"/>
              </a:rPr>
              <a:t>chest. </a:t>
            </a:r>
            <a:r>
              <a:rPr lang="en-US" sz="1200" dirty="0" smtClean="0">
                <a:latin typeface="Tahoma" pitchFamily="34" charset="0"/>
                <a:ea typeface="Tahoma" pitchFamily="34" charset="0"/>
                <a:cs typeface="Tahoma" pitchFamily="34" charset="0"/>
              </a:rPr>
              <a:t>They calmed </a:t>
            </a:r>
            <a:r>
              <a:rPr lang="en-US" sz="1200" dirty="0">
                <a:latin typeface="Tahoma" pitchFamily="34" charset="0"/>
                <a:ea typeface="Tahoma" pitchFamily="34" charset="0"/>
                <a:cs typeface="Tahoma" pitchFamily="34" charset="0"/>
              </a:rPr>
              <a:t>him </a:t>
            </a:r>
            <a:r>
              <a:rPr lang="en-US" sz="1200" dirty="0" smtClean="0">
                <a:latin typeface="Tahoma" pitchFamily="34" charset="0"/>
                <a:ea typeface="Tahoma" pitchFamily="34" charset="0"/>
                <a:cs typeface="Tahoma" pitchFamily="34" charset="0"/>
              </a:rPr>
              <a:t>down </a:t>
            </a:r>
            <a:r>
              <a:rPr lang="en-US" sz="1200" dirty="0" smtClean="0">
                <a:latin typeface="Tahoma" pitchFamily="34" charset="0"/>
                <a:ea typeface="Tahoma" pitchFamily="34" charset="0"/>
                <a:cs typeface="Tahoma" pitchFamily="34" charset="0"/>
              </a:rPr>
              <a:t>and </a:t>
            </a:r>
            <a:r>
              <a:rPr lang="en-US" sz="1200" dirty="0" smtClean="0">
                <a:latin typeface="Tahoma" pitchFamily="34" charset="0"/>
                <a:ea typeface="Tahoma" pitchFamily="34" charset="0"/>
                <a:cs typeface="Tahoma" pitchFamily="34" charset="0"/>
              </a:rPr>
              <a:t>after </a:t>
            </a:r>
            <a:r>
              <a:rPr lang="en-US" sz="1200" dirty="0">
                <a:latin typeface="Tahoma" pitchFamily="34" charset="0"/>
                <a:ea typeface="Tahoma" pitchFamily="34" charset="0"/>
                <a:cs typeface="Tahoma" pitchFamily="34" charset="0"/>
              </a:rPr>
              <a:t>a few minutes he stopped shaking and was able to respond verbally. He was asked by his room mates if he needed medical assistance. He refused and informed them that he was fine. </a:t>
            </a:r>
            <a:r>
              <a:rPr lang="en-US" sz="1200" dirty="0" smtClean="0">
                <a:latin typeface="Tahoma" pitchFamily="34" charset="0"/>
                <a:ea typeface="Tahoma" pitchFamily="34" charset="0"/>
                <a:cs typeface="Tahoma" pitchFamily="34" charset="0"/>
              </a:rPr>
              <a:t>At </a:t>
            </a:r>
            <a:r>
              <a:rPr lang="en-US" sz="1200" dirty="0">
                <a:latin typeface="Tahoma" pitchFamily="34" charset="0"/>
                <a:ea typeface="Tahoma" pitchFamily="34" charset="0"/>
                <a:cs typeface="Tahoma" pitchFamily="34" charset="0"/>
              </a:rPr>
              <a:t>around 05:40 am, </a:t>
            </a:r>
            <a:r>
              <a:rPr lang="en-US" sz="1200" dirty="0" smtClean="0">
                <a:latin typeface="Tahoma" pitchFamily="34" charset="0"/>
                <a:ea typeface="Tahoma" pitchFamily="34" charset="0"/>
                <a:cs typeface="Tahoma" pitchFamily="34" charset="0"/>
              </a:rPr>
              <a:t>their colleague was </a:t>
            </a:r>
            <a:r>
              <a:rPr lang="en-US" sz="1200" dirty="0">
                <a:latin typeface="Tahoma" pitchFamily="34" charset="0"/>
                <a:ea typeface="Tahoma" pitchFamily="34" charset="0"/>
                <a:cs typeface="Tahoma" pitchFamily="34" charset="0"/>
              </a:rPr>
              <a:t>found to be unresponsive </a:t>
            </a:r>
            <a:r>
              <a:rPr lang="en-US" sz="1200" dirty="0" smtClean="0">
                <a:latin typeface="Tahoma" pitchFamily="34" charset="0"/>
                <a:ea typeface="Tahoma" pitchFamily="34" charset="0"/>
                <a:cs typeface="Tahoma" pitchFamily="34" charset="0"/>
              </a:rPr>
              <a:t>and found stiff</a:t>
            </a:r>
            <a:r>
              <a:rPr lang="en-US" sz="1200" dirty="0">
                <a:latin typeface="Tahoma" pitchFamily="34" charset="0"/>
                <a:ea typeface="Tahoma" pitchFamily="34" charset="0"/>
                <a:cs typeface="Tahoma" pitchFamily="34" charset="0"/>
              </a:rPr>
              <a:t>, cold, no pulse, pupil fixed and dilated. </a:t>
            </a:r>
            <a:r>
              <a:rPr lang="en-US" sz="1200" dirty="0" smtClean="0">
                <a:latin typeface="Tahoma" pitchFamily="34" charset="0"/>
                <a:ea typeface="Tahoma" pitchFamily="34" charset="0"/>
                <a:cs typeface="Tahoma" pitchFamily="34" charset="0"/>
              </a:rPr>
              <a:t>He </a:t>
            </a:r>
            <a:r>
              <a:rPr lang="en-US" sz="1200" dirty="0">
                <a:latin typeface="Tahoma" pitchFamily="34" charset="0"/>
                <a:ea typeface="Tahoma" pitchFamily="34" charset="0"/>
                <a:cs typeface="Tahoma" pitchFamily="34" charset="0"/>
              </a:rPr>
              <a:t>was pronounced dead.</a:t>
            </a:r>
          </a:p>
          <a:p>
            <a:pPr algn="just" eaLnBrk="1" hangingPunct="1">
              <a:defRPr/>
            </a:pPr>
            <a:endParaRPr lang="en-US" sz="1600" b="1" dirty="0">
              <a:solidFill>
                <a:srgbClr val="333399"/>
              </a:solidFill>
              <a:latin typeface="Tahoma" pitchFamily="34"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1600" b="1" dirty="0">
              <a:solidFill>
                <a:srgbClr val="333399"/>
              </a:solidFill>
              <a:latin typeface="Tahoma" pitchFamily="34" charset="0"/>
            </a:endParaRPr>
          </a:p>
          <a:p>
            <a:pPr marL="114300" indent="-114300" algn="just">
              <a:buFont typeface="Arial" pitchFamily="34" charset="0"/>
              <a:buChar char="•"/>
              <a:defRPr/>
            </a:pPr>
            <a:r>
              <a:rPr lang="en-US" sz="1400" dirty="0"/>
              <a:t>  </a:t>
            </a:r>
            <a:r>
              <a:rPr lang="en-US" sz="1200" dirty="0">
                <a:latin typeface="Tahoma" pitchFamily="34" charset="0"/>
                <a:ea typeface="Tahoma" pitchFamily="34" charset="0"/>
                <a:cs typeface="Tahoma" pitchFamily="34" charset="0"/>
              </a:rPr>
              <a:t>Emergency services shall be alerted </a:t>
            </a:r>
            <a:r>
              <a:rPr lang="en-US" sz="1200" dirty="0" smtClean="0">
                <a:latin typeface="Tahoma" pitchFamily="34" charset="0"/>
                <a:ea typeface="Tahoma" pitchFamily="34" charset="0"/>
                <a:cs typeface="Tahoma" pitchFamily="34" charset="0"/>
              </a:rPr>
              <a:t>for </a:t>
            </a:r>
            <a:r>
              <a:rPr lang="en-US" sz="1200" dirty="0">
                <a:latin typeface="Tahoma" pitchFamily="34" charset="0"/>
                <a:ea typeface="Tahoma" pitchFamily="34" charset="0"/>
                <a:cs typeface="Tahoma" pitchFamily="34" charset="0"/>
              </a:rPr>
              <a:t>any abnormal medical situation. </a:t>
            </a:r>
          </a:p>
          <a:p>
            <a:pPr marL="114300" indent="-114300" algn="just">
              <a:buFont typeface="Arial" pitchFamily="34" charset="0"/>
              <a:buChar char="•"/>
              <a:defRPr/>
            </a:pPr>
            <a:r>
              <a:rPr lang="en-US" sz="1200" dirty="0">
                <a:latin typeface="Tahoma" pitchFamily="34" charset="0"/>
                <a:ea typeface="Tahoma" pitchFamily="34" charset="0"/>
                <a:cs typeface="Tahoma" pitchFamily="34" charset="0"/>
              </a:rPr>
              <a:t>  While assisting the victim inform the medical team parallely. </a:t>
            </a:r>
          </a:p>
          <a:p>
            <a:pPr marL="114300" indent="-114300" algn="just">
              <a:buFont typeface="Arial" pitchFamily="34" charset="0"/>
              <a:buChar char="•"/>
              <a:defRPr/>
            </a:pPr>
            <a:r>
              <a:rPr lang="en-US" sz="1200" dirty="0">
                <a:latin typeface="Tahoma" pitchFamily="34" charset="0"/>
                <a:ea typeface="Tahoma" pitchFamily="34" charset="0"/>
                <a:cs typeface="Tahoma" pitchFamily="34" charset="0"/>
              </a:rPr>
              <a:t>  Early medical symptoms </a:t>
            </a:r>
            <a:r>
              <a:rPr lang="en-US" sz="1200" dirty="0" smtClean="0">
                <a:latin typeface="Tahoma" pitchFamily="34" charset="0"/>
                <a:ea typeface="Tahoma" pitchFamily="34" charset="0"/>
                <a:cs typeface="Tahoma" pitchFamily="34" charset="0"/>
              </a:rPr>
              <a:t>must </a:t>
            </a:r>
            <a:r>
              <a:rPr lang="en-US" sz="1200" dirty="0">
                <a:latin typeface="Tahoma" pitchFamily="34" charset="0"/>
                <a:ea typeface="Tahoma" pitchFamily="34" charset="0"/>
                <a:cs typeface="Tahoma" pitchFamily="34" charset="0"/>
              </a:rPr>
              <a:t>not be ignored</a:t>
            </a:r>
            <a:r>
              <a:rPr lang="en-US" sz="1200" dirty="0" smtClean="0">
                <a:latin typeface="Tahoma" pitchFamily="34" charset="0"/>
                <a:ea typeface="Tahoma" pitchFamily="34" charset="0"/>
                <a:cs typeface="Tahoma" pitchFamily="34" charset="0"/>
              </a:rPr>
              <a:t>.</a:t>
            </a:r>
            <a:endParaRPr lang="en-US" sz="1200" dirty="0">
              <a:latin typeface="Tahoma" pitchFamily="34" charset="0"/>
              <a:ea typeface="Tahoma" pitchFamily="34" charset="0"/>
              <a:cs typeface="Tahoma" pitchFamily="34" charset="0"/>
            </a:endParaRPr>
          </a:p>
          <a:p>
            <a:pPr marL="114300" indent="-114300" algn="just">
              <a:buFont typeface="Arial" pitchFamily="34" charset="0"/>
              <a:buChar char="•"/>
              <a:defRPr/>
            </a:pPr>
            <a:r>
              <a:rPr lang="en-US" sz="1200" dirty="0">
                <a:latin typeface="Tahoma" pitchFamily="34" charset="0"/>
                <a:ea typeface="Tahoma" pitchFamily="34" charset="0"/>
                <a:cs typeface="Tahoma" pitchFamily="34" charset="0"/>
              </a:rPr>
              <a:t>  </a:t>
            </a:r>
            <a:r>
              <a:rPr lang="en-US" sz="1200" dirty="0" smtClean="0">
                <a:latin typeface="Tahoma" pitchFamily="34" charset="0"/>
                <a:ea typeface="Tahoma" pitchFamily="34" charset="0"/>
                <a:cs typeface="Tahoma" pitchFamily="34" charset="0"/>
              </a:rPr>
              <a:t>Employees </a:t>
            </a:r>
            <a:r>
              <a:rPr lang="en-US" sz="1200" dirty="0">
                <a:latin typeface="Tahoma" pitchFamily="34" charset="0"/>
                <a:ea typeface="Tahoma" pitchFamily="34" charset="0"/>
                <a:cs typeface="Tahoma" pitchFamily="34" charset="0"/>
              </a:rPr>
              <a:t>shall be </a:t>
            </a:r>
            <a:r>
              <a:rPr lang="en-US" sz="1200" dirty="0" smtClean="0">
                <a:latin typeface="Tahoma" pitchFamily="34" charset="0"/>
                <a:ea typeface="Tahoma" pitchFamily="34" charset="0"/>
                <a:cs typeface="Tahoma" pitchFamily="34" charset="0"/>
              </a:rPr>
              <a:t>encouraged </a:t>
            </a:r>
            <a:r>
              <a:rPr lang="en-US" sz="1200" dirty="0">
                <a:latin typeface="Tahoma" pitchFamily="34" charset="0"/>
                <a:ea typeface="Tahoma" pitchFamily="34" charset="0"/>
                <a:cs typeface="Tahoma" pitchFamily="34" charset="0"/>
              </a:rPr>
              <a:t>to go on annual leave in time. </a:t>
            </a:r>
          </a:p>
        </p:txBody>
      </p:sp>
      <p:sp>
        <p:nvSpPr>
          <p:cNvPr id="37892" name="TextBox 5"/>
          <p:cNvSpPr txBox="1">
            <a:spLocks noChangeArrowheads="1"/>
          </p:cNvSpPr>
          <p:nvPr/>
        </p:nvSpPr>
        <p:spPr bwMode="auto">
          <a:xfrm>
            <a:off x="107950" y="3989388"/>
            <a:ext cx="184150" cy="307975"/>
          </a:xfrm>
          <a:prstGeom prst="rect">
            <a:avLst/>
          </a:prstGeom>
          <a:noFill/>
          <a:ln w="9525">
            <a:noFill/>
            <a:miter lim="800000"/>
            <a:headEnd/>
            <a:tailEnd/>
          </a:ln>
        </p:spPr>
        <p:txBody>
          <a:bodyPr wrap="none">
            <a:spAutoFit/>
          </a:bodyPr>
          <a:lstStyle/>
          <a:p>
            <a:pPr>
              <a:buSzPct val="130000"/>
            </a:pPr>
            <a:endParaRPr lang="en-US" sz="1400">
              <a:cs typeface="Arial" charset="0"/>
            </a:endParaRPr>
          </a:p>
        </p:txBody>
      </p:sp>
      <p:sp>
        <p:nvSpPr>
          <p:cNvPr id="5" name="Rectangle 4"/>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a:t>
            </a:r>
            <a:r>
              <a:rPr lang="en-US" sz="1000" dirty="0" smtClean="0">
                <a:cs typeface="Calibri" pitchFamily="34" charset="0"/>
                <a:hlinkClick r:id="rId2"/>
              </a:rPr>
              <a:t>:  </a:t>
            </a:r>
            <a:r>
              <a:rPr lang="en-US" sz="1000" dirty="0" smtClean="0">
                <a:solidFill>
                  <a:srgbClr val="0070C0"/>
                </a:solidFill>
                <a:cs typeface="Calibri" pitchFamily="34" charset="0"/>
                <a:hlinkClick r:id="rId2"/>
              </a:rPr>
              <a:t>MSE34</a:t>
            </a:r>
            <a:r>
              <a:rPr lang="en-US" sz="1000" dirty="0" smtClean="0">
                <a:cs typeface="Calibri" pitchFamily="34" charset="0"/>
                <a:hlinkClick r:id="rId2"/>
              </a:rPr>
              <a:t> </a:t>
            </a:r>
            <a:r>
              <a:rPr lang="en-US" sz="1000" dirty="0" smtClean="0">
                <a:cs typeface="Calibri" pitchFamily="34" charset="0"/>
              </a:rPr>
              <a:t>for further information 		Learning No 02                                                            01/01/2015</a:t>
            </a:r>
            <a:endParaRPr lang="en-US" sz="1000" b="0" dirty="0" smtClean="0">
              <a:latin typeface="+mn-lt"/>
              <a:cs typeface="Calibri" pitchFamily="34" charset="0"/>
            </a:endParaRPr>
          </a:p>
        </p:txBody>
      </p:sp>
      <p:pic>
        <p:nvPicPr>
          <p:cNvPr id="1026" name="Picture 2" descr="نتيجة بحث الصور عن ‪heart attack‬‏"/>
          <p:cNvPicPr>
            <a:picLocks noChangeAspect="1" noChangeArrowheads="1"/>
          </p:cNvPicPr>
          <p:nvPr/>
        </p:nvPicPr>
        <p:blipFill>
          <a:blip r:embed="rId3" cstate="print"/>
          <a:srcRect/>
          <a:stretch>
            <a:fillRect/>
          </a:stretch>
        </p:blipFill>
        <p:spPr bwMode="auto">
          <a:xfrm>
            <a:off x="6324600" y="2362200"/>
            <a:ext cx="2619375" cy="1743076"/>
          </a:xfrm>
          <a:prstGeom prst="rect">
            <a:avLst/>
          </a:prstGeom>
          <a:noFill/>
        </p:spPr>
      </p:pic>
      <p:sp>
        <p:nvSpPr>
          <p:cNvPr id="9" name="TextBox 16"/>
          <p:cNvSpPr txBox="1">
            <a:spLocks noChangeArrowheads="1"/>
          </p:cNvSpPr>
          <p:nvPr/>
        </p:nvSpPr>
        <p:spPr bwMode="auto">
          <a:xfrm>
            <a:off x="304800" y="5410200"/>
            <a:ext cx="5181600" cy="584775"/>
          </a:xfrm>
          <a:prstGeom prst="rect">
            <a:avLst/>
          </a:prstGeom>
          <a:solidFill>
            <a:schemeClr val="accent2"/>
          </a:solidFill>
          <a:ln w="38100">
            <a:solidFill>
              <a:srgbClr val="FFFF00"/>
            </a:solidFill>
            <a:miter lim="800000"/>
            <a:headEnd/>
            <a:tailEnd/>
          </a:ln>
        </p:spPr>
        <p:txBody>
          <a:bodyPr wrap="square">
            <a:spAutoFit/>
          </a:bodyPr>
          <a:lstStyle/>
          <a:p>
            <a:pPr algn="ctr">
              <a:spcBef>
                <a:spcPct val="50000"/>
              </a:spcBef>
            </a:pPr>
            <a:r>
              <a:rPr lang="en-US" altLang="en-US" sz="1600" b="1" dirty="0" smtClean="0">
                <a:solidFill>
                  <a:srgbClr val="FFFF00"/>
                </a:solidFill>
                <a:latin typeface="Tahoma" pitchFamily="34" charset="0"/>
                <a:ea typeface="Tahoma" pitchFamily="34" charset="0"/>
                <a:cs typeface="Tahoma" pitchFamily="34" charset="0"/>
              </a:rPr>
              <a:t>Alert medic team for any abnormal medical situation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extBox 6"/>
          <p:cNvSpPr txBox="1"/>
          <p:nvPr/>
        </p:nvSpPr>
        <p:spPr>
          <a:xfrm>
            <a:off x="0" y="914400"/>
            <a:ext cx="9144000" cy="1969770"/>
          </a:xfrm>
          <a:prstGeom prst="rect">
            <a:avLst/>
          </a:prstGeom>
          <a:noFill/>
        </p:spPr>
        <p:txBody>
          <a:bodyPr wrap="square" rtlCol="0">
            <a:spAutoFit/>
          </a:bodyPr>
          <a:lstStyle/>
          <a:p>
            <a:pPr marL="114300" indent="-114300" algn="just" fontAlgn="auto">
              <a:spcBef>
                <a:spcPts val="0"/>
              </a:spcBef>
              <a:spcAft>
                <a:spcPts val="0"/>
              </a:spcAft>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01/01/2014 </a:t>
            </a:r>
          </a:p>
          <a:p>
            <a:pPr marL="114300" indent="-114300">
              <a:defRPr/>
            </a:pPr>
            <a:r>
              <a:rPr lang="en-US" sz="1200" b="1" dirty="0" smtClean="0">
                <a:solidFill>
                  <a:srgbClr val="000099"/>
                </a:solidFill>
                <a:latin typeface="Tahoma" pitchFamily="34" charset="0"/>
              </a:rPr>
              <a:t>Non Accidental Death</a:t>
            </a:r>
            <a:r>
              <a:rPr lang="en-US" sz="1400" b="1" dirty="0" smtClean="0">
                <a:solidFill>
                  <a:srgbClr val="000099"/>
                </a:solidFill>
                <a:latin typeface="Tahoma" pitchFamily="34" charset="0"/>
              </a:rPr>
              <a:t>	</a:t>
            </a:r>
          </a:p>
          <a:p>
            <a:pPr marL="114300" indent="-114300" algn="just" fontAlgn="auto">
              <a:spcBef>
                <a:spcPts val="0"/>
              </a:spcBef>
              <a:spcAft>
                <a:spcPts val="0"/>
              </a:spcAft>
              <a:defRPr/>
            </a:pPr>
            <a:endParaRPr lang="en-US" sz="1200" b="1" dirty="0" smtClean="0">
              <a:solidFill>
                <a:srgbClr val="333399"/>
              </a:solidFill>
              <a:latin typeface="Tahoma" pitchFamily="34" charset="0"/>
            </a:endParaRPr>
          </a:p>
          <a:p>
            <a:pPr eaLnBrk="1" hangingPunct="1"/>
            <a:r>
              <a:rPr lang="en-US" sz="1600" b="1" dirty="0" smtClean="0">
                <a:solidFill>
                  <a:srgbClr val="FF0000"/>
                </a:solidFill>
              </a:rPr>
              <a:t>As a learning from this incident and ensure continual improvement all contract</a:t>
            </a:r>
          </a:p>
          <a:p>
            <a:pPr eaLnBrk="1" hangingPunct="1"/>
            <a:r>
              <a:rPr lang="en-US" sz="1600" b="1" dirty="0" smtClean="0">
                <a:solidFill>
                  <a:srgbClr val="FF0000"/>
                </a:solidFill>
              </a:rPr>
              <a:t>managers are to review their HSE HEMP against the questions asked below:-</a:t>
            </a:r>
          </a:p>
          <a:p>
            <a:pPr eaLnBrk="1" hangingPunct="1"/>
            <a:endParaRPr lang="en-US" sz="1600" b="1" dirty="0" smtClean="0">
              <a:solidFill>
                <a:srgbClr val="FF0000"/>
              </a:solidFill>
            </a:endParaRPr>
          </a:p>
          <a:p>
            <a:pPr marL="342900" indent="-342900" eaLnBrk="1" hangingPunct="1">
              <a:buFont typeface="+mj-lt"/>
              <a:buAutoNum type="arabicPeriod"/>
            </a:pPr>
            <a:r>
              <a:rPr lang="en-US" sz="1200" dirty="0" smtClean="0">
                <a:latin typeface="Tahoma" pitchFamily="34" charset="0"/>
                <a:ea typeface="Tahoma" pitchFamily="34" charset="0"/>
                <a:cs typeface="Tahoma" pitchFamily="34" charset="0"/>
              </a:rPr>
              <a:t>Do all your staff attend their routine medical check?</a:t>
            </a:r>
          </a:p>
          <a:p>
            <a:pPr marL="342900" indent="-342900" eaLnBrk="1" hangingPunct="1">
              <a:buFont typeface="+mj-lt"/>
              <a:buAutoNum type="arabicPeriod"/>
            </a:pPr>
            <a:r>
              <a:rPr lang="en-US" sz="1200" dirty="0" smtClean="0">
                <a:latin typeface="Tahoma" pitchFamily="34" charset="0"/>
                <a:ea typeface="Tahoma" pitchFamily="34" charset="0"/>
                <a:cs typeface="Tahoma" pitchFamily="34" charset="0"/>
              </a:rPr>
              <a:t>Do your staff know the process for reporting medical issues?</a:t>
            </a:r>
          </a:p>
          <a:p>
            <a:pPr marL="342900" indent="-342900" eaLnBrk="1" hangingPunct="1">
              <a:buFont typeface="+mj-lt"/>
              <a:buAutoNum type="arabicPeriod"/>
            </a:pPr>
            <a:r>
              <a:rPr lang="en-US" sz="1200" dirty="0" smtClean="0">
                <a:latin typeface="Tahoma" pitchFamily="34" charset="0"/>
                <a:ea typeface="Tahoma" pitchFamily="34" charset="0"/>
                <a:cs typeface="Tahoma" pitchFamily="34" charset="0"/>
              </a:rPr>
              <a:t>Do your staff go for the annual leave every year? </a:t>
            </a: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HSE </a:t>
            </a:r>
            <a:r>
              <a:rPr lang="en-US" sz="1050" b="1" dirty="0">
                <a:solidFill>
                  <a:schemeClr val="tx2">
                    <a:lumMod val="75000"/>
                  </a:schemeClr>
                </a:solidFill>
                <a:cs typeface="Calibri" pitchFamily="34" charset="0"/>
              </a:rPr>
              <a:t>Meetings </a:t>
            </a: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a:t>
            </a:r>
            <a:r>
              <a:rPr lang="en-US" sz="1000" dirty="0" smtClean="0">
                <a:cs typeface="Calibri" pitchFamily="34" charset="0"/>
                <a:hlinkClick r:id="rId2"/>
              </a:rPr>
              <a:t>:  </a:t>
            </a:r>
            <a:r>
              <a:rPr lang="en-US" sz="1000" dirty="0" smtClean="0">
                <a:solidFill>
                  <a:srgbClr val="0070C0"/>
                </a:solidFill>
                <a:cs typeface="Calibri" pitchFamily="34" charset="0"/>
                <a:hlinkClick r:id="rId2"/>
              </a:rPr>
              <a:t>MSE34</a:t>
            </a:r>
            <a:r>
              <a:rPr lang="en-US" sz="1000" dirty="0" smtClean="0">
                <a:cs typeface="Calibri" pitchFamily="34" charset="0"/>
                <a:hlinkClick r:id="rId2"/>
              </a:rPr>
              <a:t> </a:t>
            </a:r>
            <a:r>
              <a:rPr lang="en-US" sz="1000" dirty="0" smtClean="0">
                <a:cs typeface="Calibri" pitchFamily="34" charset="0"/>
              </a:rPr>
              <a:t>for further information 		Learning No 02                                                            01/01/2015</a:t>
            </a:r>
            <a:endParaRPr lang="en-US" sz="1000" b="0" dirty="0" smtClean="0">
              <a:latin typeface="+mn-lt"/>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18983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4160765-C070-47C1-B0D6-EE8876F8B5F3}"/>
</file>

<file path=customXml/itemProps2.xml><?xml version="1.0" encoding="utf-8"?>
<ds:datastoreItem xmlns:ds="http://schemas.openxmlformats.org/officeDocument/2006/customXml" ds:itemID="{E5DFD271-6676-486F-8117-79E171AE74A6}"/>
</file>

<file path=customXml/itemProps3.xml><?xml version="1.0" encoding="utf-8"?>
<ds:datastoreItem xmlns:ds="http://schemas.openxmlformats.org/officeDocument/2006/customXml" ds:itemID="{B7F0000F-6B62-4907-8B1A-B5FC717FA79C}"/>
</file>

<file path=docProps/app.xml><?xml version="1.0" encoding="utf-8"?>
<Properties xmlns="http://schemas.openxmlformats.org/officeDocument/2006/extended-properties" xmlns:vt="http://schemas.openxmlformats.org/officeDocument/2006/docPropsVTypes">
  <Template/>
  <TotalTime>1663</TotalTime>
  <Words>76</Words>
  <Application>Microsoft Office PowerPoint</Application>
  <PresentationFormat>On-screen Show (4:3)</PresentationFormat>
  <Paragraphs>30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156</cp:revision>
  <dcterms:created xsi:type="dcterms:W3CDTF">2001-05-03T06:07:08Z</dcterms:created>
  <dcterms:modified xsi:type="dcterms:W3CDTF">2015-04-06T09:57:33Z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