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4" r:id="rId2"/>
    <p:sldId id="29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p>
            <a:fld id="{67E3D3DB-826A-4D65-A91E-B9C75D68C052}"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95400"/>
            <a:ext cx="5410200" cy="4416594"/>
          </a:xfrm>
          <a:prstGeom prst="rect">
            <a:avLst/>
          </a:prstGeom>
          <a:noFill/>
          <a:ln w="19050">
            <a:noFill/>
            <a:miter lim="800000"/>
            <a:headEnd/>
            <a:tailEnd/>
          </a:ln>
        </p:spPr>
        <p:txBody>
          <a:bodyPr wrap="square">
            <a:spAutoFit/>
          </a:bodyPr>
          <a:lstStyle/>
          <a:p>
            <a:pPr marL="114300" indent="-114300" algn="ctr">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30/03/2015</a:t>
            </a:r>
          </a:p>
          <a:p>
            <a:pPr marL="114300" indent="-114300" algn="ctr">
              <a:defRPr/>
            </a:pPr>
            <a:r>
              <a:rPr lang="en-GB" sz="1400" b="1" dirty="0" smtClean="0">
                <a:solidFill>
                  <a:srgbClr val="333399"/>
                </a:solidFill>
                <a:latin typeface="Tahoma" pitchFamily="34" charset="0"/>
              </a:rPr>
              <a:t>HIPO: Man Riding Basket Incident</a:t>
            </a:r>
          </a:p>
          <a:p>
            <a:pPr marL="114300" indent="-114300" algn="just">
              <a:defRPr/>
            </a:pPr>
            <a:endParaRPr lang="en-GB" sz="1300" b="1" dirty="0" smtClean="0">
              <a:solidFill>
                <a:srgbClr val="FF0000"/>
              </a:solidFill>
              <a:latin typeface="Tahoma" pitchFamily="34" charset="0"/>
            </a:endParaRPr>
          </a:p>
          <a:p>
            <a:pPr marL="114300" indent="-114300" algn="just">
              <a:defRPr/>
            </a:pPr>
            <a:r>
              <a:rPr lang="en-GB" sz="1600" b="1" dirty="0" smtClean="0">
                <a:solidFill>
                  <a:srgbClr val="FF0000"/>
                </a:solidFill>
                <a:latin typeface="Tahoma" pitchFamily="34" charset="0"/>
              </a:rPr>
              <a:t>What happened</a:t>
            </a:r>
          </a:p>
          <a:p>
            <a:pPr marL="114300" lvl="0" indent="-114300" algn="just">
              <a:defRPr/>
            </a:pPr>
            <a:r>
              <a:rPr lang="en-US" sz="1400" dirty="0" smtClean="0">
                <a:solidFill>
                  <a:srgbClr val="000000"/>
                </a:solidFill>
                <a:latin typeface="+mj-lt"/>
                <a:ea typeface="Times New Roman" pitchFamily="18" charset="0"/>
                <a:cs typeface="Arial" pitchFamily="34" charset="0"/>
              </a:rPr>
              <a:t>   A Welder &amp;  Fabricator were being lifted to their working area in a man riding basket by wheel loader with fork attachment. The wheel loader operator was watching the activity by keeping the forks parallel to the ground. While the activity was ongoing for 1 hr and 45 min., the man riding basket slid off the forks, resulting in a fall from a height of 2.68m to the ground. The welder landed outside of the basket while the fabricator remained inside. Both people sustained minor injuries.</a:t>
            </a:r>
          </a:p>
          <a:p>
            <a:pPr marL="342900" indent="-342900" eaLnBrk="1" hangingPunct="1">
              <a:defRPr/>
            </a:pPr>
            <a:endParaRPr lang="en-GB" sz="600" dirty="0" smtClean="0">
              <a:solidFill>
                <a:srgbClr val="000000"/>
              </a:solidFill>
              <a:latin typeface="Arial" charset="0"/>
            </a:endParaRPr>
          </a:p>
          <a:p>
            <a:pPr marL="342900" indent="-342900" eaLnBrk="1" hangingPunct="1">
              <a:defRPr/>
            </a:pPr>
            <a:endParaRPr lang="en-GB" sz="600" dirty="0" smtClean="0">
              <a:solidFill>
                <a:srgbClr val="000000"/>
              </a:solidFill>
              <a:latin typeface="Arial" charset="0"/>
            </a:endParaRPr>
          </a:p>
          <a:p>
            <a:pPr marL="114300" indent="-114300" algn="just">
              <a:defRPr/>
            </a:pPr>
            <a:r>
              <a:rPr lang="en-GB" sz="1600" b="1" dirty="0" smtClean="0">
                <a:solidFill>
                  <a:srgbClr val="333399"/>
                </a:solidFill>
                <a:latin typeface="Tahoma" pitchFamily="34" charset="0"/>
              </a:rPr>
              <a:t>Learnings from this incident..</a:t>
            </a:r>
            <a:endParaRPr lang="en-GB" sz="1050" dirty="0" smtClean="0">
              <a:solidFill>
                <a:srgbClr val="000000"/>
              </a:solidFill>
              <a:cs typeface="Arial" charset="0"/>
            </a:endParaRPr>
          </a:p>
          <a:p>
            <a:pPr algn="just">
              <a:buFont typeface="Arial" pitchFamily="34" charset="0"/>
              <a:buChar char="•"/>
              <a:tabLst>
                <a:tab pos="117475" algn="l"/>
              </a:tabLst>
              <a:defRPr/>
            </a:pPr>
            <a:r>
              <a:rPr lang="en-GB" sz="1200" kern="1300" dirty="0" smtClean="0">
                <a:latin typeface="Tahoma" pitchFamily="34" charset="0"/>
                <a:ea typeface="Tahoma" pitchFamily="34" charset="0"/>
                <a:cs typeface="Tahoma" pitchFamily="34" charset="0"/>
              </a:rPr>
              <a:t> </a:t>
            </a:r>
            <a:r>
              <a:rPr lang="en-GB" sz="1400" kern="1300" dirty="0" smtClean="0">
                <a:latin typeface="+mj-lt"/>
                <a:cs typeface="Arial" pitchFamily="34" charset="0"/>
              </a:rPr>
              <a:t>Use equipment only for its intended purpose, and within its design 	limits</a:t>
            </a:r>
          </a:p>
          <a:p>
            <a:pPr algn="just">
              <a:buFont typeface="Arial" pitchFamily="34" charset="0"/>
              <a:buChar char="•"/>
              <a:tabLst>
                <a:tab pos="117475" algn="l"/>
              </a:tabLst>
              <a:defRPr/>
            </a:pPr>
            <a:r>
              <a:rPr lang="en-GB" sz="1400" kern="1300" dirty="0" smtClean="0">
                <a:latin typeface="+mj-lt"/>
                <a:cs typeface="Arial" pitchFamily="34" charset="0"/>
              </a:rPr>
              <a:t> Only OEM approved equipment to be used</a:t>
            </a:r>
          </a:p>
          <a:p>
            <a:pPr algn="just">
              <a:buFont typeface="Arial" pitchFamily="34" charset="0"/>
              <a:buChar char="•"/>
              <a:tabLst>
                <a:tab pos="117475" algn="l"/>
              </a:tabLst>
              <a:defRPr/>
            </a:pPr>
            <a:r>
              <a:rPr lang="en-GB" sz="1400" kern="1300" dirty="0" smtClean="0">
                <a:latin typeface="+mj-lt"/>
                <a:cs typeface="Arial" pitchFamily="34" charset="0"/>
              </a:rPr>
              <a:t> Follow PR 1708, item 4.5 for Personnel Lifting, use of fork lift for 	personnel lifting is only allowed if supported by risk reduction 	measures to ALARP level, the ALARP demonstration must be approved 	by the authorised subject matter expert for lifting and hoisting. </a:t>
            </a:r>
            <a:endParaRPr lang="en-US" sz="1200" kern="1300" dirty="0" smtClean="0">
              <a:latin typeface="Arial" pitchFamily="34" charset="0"/>
              <a:cs typeface="Arial" pitchFamily="34" charset="0"/>
            </a:endParaRPr>
          </a:p>
        </p:txBody>
      </p:sp>
      <p:sp>
        <p:nvSpPr>
          <p:cNvPr id="19459"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9460" name="TextBox 16"/>
          <p:cNvSpPr txBox="1">
            <a:spLocks noChangeArrowheads="1"/>
          </p:cNvSpPr>
          <p:nvPr/>
        </p:nvSpPr>
        <p:spPr bwMode="auto">
          <a:xfrm>
            <a:off x="304800" y="5885968"/>
            <a:ext cx="48768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Use equipment only for its intended use</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4" name="Rectangle 13"/>
          <p:cNvSpPr/>
          <p:nvPr/>
        </p:nvSpPr>
        <p:spPr>
          <a:xfrm>
            <a:off x="5638800" y="1066800"/>
            <a:ext cx="3276600" cy="2286000"/>
          </a:xfrm>
          <a:prstGeom prst="rect">
            <a:avLst/>
          </a:prstGeom>
          <a:ln>
            <a:solidFill>
              <a:srgbClr val="002060"/>
            </a:solidFill>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dirty="0">
              <a:latin typeface="+mj-lt"/>
            </a:endParaRPr>
          </a:p>
        </p:txBody>
      </p:sp>
      <p:sp>
        <p:nvSpPr>
          <p:cNvPr id="15" name="Rectangle 14"/>
          <p:cNvSpPr/>
          <p:nvPr/>
        </p:nvSpPr>
        <p:spPr>
          <a:xfrm>
            <a:off x="5943600" y="3581400"/>
            <a:ext cx="2590800" cy="274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9"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 MSE34 for further information 		Learning No 17                                                         30/03/2015</a:t>
            </a:r>
            <a:endParaRPr lang="en-US" sz="1000" b="0" dirty="0" smtClean="0">
              <a:latin typeface="+mn-lt"/>
              <a:cs typeface="Calibri" pitchFamily="34" charset="0"/>
            </a:endParaRPr>
          </a:p>
        </p:txBody>
      </p:sp>
      <p:pic>
        <p:nvPicPr>
          <p:cNvPr id="13" name="Picture 12" descr="falling off.png"/>
          <p:cNvPicPr>
            <a:picLocks noChangeAspect="1"/>
          </p:cNvPicPr>
          <p:nvPr/>
        </p:nvPicPr>
        <p:blipFill>
          <a:blip r:embed="rId3" cstate="print"/>
          <a:stretch>
            <a:fillRect/>
          </a:stretch>
        </p:blipFill>
        <p:spPr>
          <a:xfrm>
            <a:off x="152400" y="838200"/>
            <a:ext cx="710960" cy="1143000"/>
          </a:xfrm>
          <a:prstGeom prst="rect">
            <a:avLst/>
          </a:prstGeom>
        </p:spPr>
      </p:pic>
      <p:pic>
        <p:nvPicPr>
          <p:cNvPr id="16" name="Picture 2" descr="C:\Users\atif\Desktop\GD Work\Daily work sheet\2015\Mar 2015\NM FLift incident\DSC0419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15000" y="1142999"/>
            <a:ext cx="3124200" cy="2173537"/>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22" descr="ground with scissor lift 2.jpg"/>
          <p:cNvPicPr>
            <a:picLocks noChangeAspect="1"/>
          </p:cNvPicPr>
          <p:nvPr/>
        </p:nvPicPr>
        <p:blipFill>
          <a:blip r:embed="rId5" cstate="print"/>
          <a:stretch>
            <a:fillRect/>
          </a:stretch>
        </p:blipFill>
        <p:spPr>
          <a:xfrm>
            <a:off x="6019800" y="3657600"/>
            <a:ext cx="2438400" cy="2590800"/>
          </a:xfrm>
          <a:prstGeom prst="rect">
            <a:avLst/>
          </a:prstGeom>
        </p:spPr>
      </p:pic>
      <p:pic>
        <p:nvPicPr>
          <p:cNvPr id="2" name="Picture 2" descr="C:\Users\mu50033\AppData\Local\Microsoft\Windows\Temporary Internet Files\Content.IE5\STEBQU70\red-cross[1].png"/>
          <p:cNvPicPr>
            <a:picLocks noChangeAspect="1" noChangeArrowheads="1"/>
          </p:cNvPicPr>
          <p:nvPr/>
        </p:nvPicPr>
        <p:blipFill>
          <a:blip r:embed="rId6" cstate="print"/>
          <a:srcRect/>
          <a:stretch>
            <a:fillRect/>
          </a:stretch>
        </p:blipFill>
        <p:spPr bwMode="auto">
          <a:xfrm>
            <a:off x="8001000" y="2438400"/>
            <a:ext cx="825818" cy="914400"/>
          </a:xfrm>
          <a:prstGeom prst="rect">
            <a:avLst/>
          </a:prstGeom>
          <a:noFill/>
        </p:spPr>
      </p:pic>
      <p:pic>
        <p:nvPicPr>
          <p:cNvPr id="1028" name="Picture 4" descr="C:\Users\mu50033\AppData\Local\Microsoft\Windows\Temporary Internet Files\Content.IE5\0CS813PZ\Green Tick[1].png"/>
          <p:cNvPicPr>
            <a:picLocks noChangeAspect="1" noChangeArrowheads="1"/>
          </p:cNvPicPr>
          <p:nvPr/>
        </p:nvPicPr>
        <p:blipFill>
          <a:blip r:embed="rId7" cstate="print"/>
          <a:srcRect/>
          <a:stretch>
            <a:fillRect/>
          </a:stretch>
        </p:blipFill>
        <p:spPr bwMode="auto">
          <a:xfrm>
            <a:off x="8119134" y="3886200"/>
            <a:ext cx="1024866" cy="8953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3917996"/>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30/03/2015</a:t>
            </a:r>
          </a:p>
          <a:p>
            <a:pPr marL="114300" indent="-114300">
              <a:defRPr/>
            </a:pPr>
            <a:r>
              <a:rPr lang="en-GB" sz="1200" b="1" dirty="0" smtClean="0">
                <a:solidFill>
                  <a:srgbClr val="333399"/>
                </a:solidFill>
                <a:latin typeface="Tahoma" pitchFamily="34" charset="0"/>
              </a:rPr>
              <a:t>HIPO: Man Riding Basket Incident</a:t>
            </a:r>
          </a:p>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smtClean="0">
                <a:solidFill>
                  <a:srgbClr val="FF0000"/>
                </a:solidFill>
                <a:latin typeface="Tahoma" charset="0"/>
              </a:rPr>
              <a:t>As a learning from this incident and ensure continual improvement all contract</a:t>
            </a:r>
          </a:p>
          <a:p>
            <a:pPr eaLnBrk="1" hangingPunct="1">
              <a:defRPr/>
            </a:pPr>
            <a:r>
              <a:rPr lang="en-US" sz="1600" b="1" dirty="0" smtClean="0">
                <a:solidFill>
                  <a:srgbClr val="FF0000"/>
                </a:solidFill>
                <a:latin typeface="Tahoma" charset="0"/>
              </a:rPr>
              <a:t>managers are to review their HSE HEMP against the questions asked below        </a:t>
            </a:r>
          </a:p>
          <a:p>
            <a:pPr eaLnBrk="1" hangingPunct="1">
              <a:defRPr/>
            </a:pPr>
            <a:endParaRPr lang="en-US" sz="1600" b="1" dirty="0" smtClean="0">
              <a:solidFill>
                <a:srgbClr val="FF0000"/>
              </a:solidFill>
              <a:latin typeface="Tahoma" charset="0"/>
            </a:endParaRPr>
          </a:p>
          <a:p>
            <a:pPr eaLnBrk="1" hangingPunct="1">
              <a:defRPr/>
            </a:pPr>
            <a:r>
              <a:rPr lang="en-US" sz="1600" b="1" dirty="0" smtClean="0">
                <a:solidFill>
                  <a:srgbClr val="0000FF"/>
                </a:solidFill>
                <a:latin typeface="Tahoma" charset="0"/>
              </a:rPr>
              <a:t>Confirm the following:</a:t>
            </a:r>
            <a:endParaRPr lang="en-US" sz="1600" b="1" dirty="0">
              <a:solidFill>
                <a:srgbClr val="FF0000"/>
              </a:solidFill>
              <a:latin typeface="Tahoma" pitchFamily="34" charset="0"/>
            </a:endParaRPr>
          </a:p>
          <a:p>
            <a:pPr marL="342900" indent="-342900" eaLnBrk="1" hangingPunct="1">
              <a:lnSpc>
                <a:spcPct val="150000"/>
              </a:lnSpc>
              <a:buFont typeface="+mj-lt"/>
              <a:buAutoNum type="arabicPeriod"/>
              <a:defRPr/>
            </a:pPr>
            <a:r>
              <a:rPr lang="en-US" sz="1600" dirty="0" smtClean="0">
                <a:latin typeface="Arial" panose="020B0604020202020204" pitchFamily="34" charset="0"/>
                <a:cs typeface="Arial" panose="020B0604020202020204" pitchFamily="34" charset="0"/>
                <a:sym typeface="Wingdings" pitchFamily="2" charset="2"/>
              </a:rPr>
              <a:t>PDO regulation on “safe use of man riding basket”  clearly spells out do’s/ don’ts; Is it understood by us?</a:t>
            </a:r>
          </a:p>
          <a:p>
            <a:pPr marL="225425" indent="-225425" eaLnBrk="1" hangingPunct="1">
              <a:lnSpc>
                <a:spcPct val="120000"/>
              </a:lnSpc>
              <a:defRPr/>
            </a:pPr>
            <a:r>
              <a:rPr lang="en-US" sz="1600" dirty="0" smtClean="0">
                <a:latin typeface="Arial" panose="020B0604020202020204" pitchFamily="34" charset="0"/>
                <a:cs typeface="Arial" panose="020B0604020202020204" pitchFamily="34" charset="0"/>
                <a:sym typeface="Wingdings" pitchFamily="2" charset="2"/>
              </a:rPr>
              <a:t>2.   In our operation are we using Man Riding basket correctly?</a:t>
            </a:r>
          </a:p>
          <a:p>
            <a:pPr marL="342900" indent="-342900" eaLnBrk="1" hangingPunct="1">
              <a:lnSpc>
                <a:spcPct val="120000"/>
              </a:lnSpc>
              <a:buAutoNum type="arabicPeriod" startAt="3"/>
              <a:defRPr/>
            </a:pPr>
            <a:r>
              <a:rPr lang="en-US" sz="1600" dirty="0" smtClean="0">
                <a:latin typeface="Arial" panose="020B0604020202020204" pitchFamily="34" charset="0"/>
                <a:cs typeface="Arial" panose="020B0604020202020204" pitchFamily="34" charset="0"/>
                <a:sym typeface="Wingdings" pitchFamily="2" charset="2"/>
              </a:rPr>
              <a:t>Are we using Fork lift / other mobile equipment to lift personnel using Man Basket</a:t>
            </a:r>
          </a:p>
          <a:p>
            <a:pPr marL="342900" indent="-342900" eaLnBrk="1" hangingPunct="1">
              <a:lnSpc>
                <a:spcPct val="120000"/>
              </a:lnSpc>
              <a:defRPr/>
            </a:pPr>
            <a:r>
              <a:rPr lang="en-US" sz="1600" dirty="0" smtClean="0">
                <a:latin typeface="Arial" panose="020B0604020202020204" pitchFamily="34" charset="0"/>
                <a:cs typeface="Arial" panose="020B0604020202020204" pitchFamily="34" charset="0"/>
                <a:sym typeface="Wingdings" pitchFamily="2" charset="2"/>
              </a:rPr>
              <a:t>      arrangements or similar?</a:t>
            </a:r>
            <a:endParaRPr lang="en-US" sz="1400" dirty="0" smtClean="0">
              <a:solidFill>
                <a:srgbClr val="0033CC"/>
              </a:solidFill>
              <a:sym typeface="Wingdings" pitchFamily="2" charset="2"/>
            </a:endParaRPr>
          </a:p>
          <a:p>
            <a:pPr marL="342900" indent="-342900" eaLnBrk="1" hangingPunct="1">
              <a:lnSpc>
                <a:spcPct val="150000"/>
              </a:lnSpc>
              <a:buFont typeface="+mj-lt"/>
              <a:buAutoNum type="arabicPeriod"/>
              <a:defRPr/>
            </a:pPr>
            <a:endParaRPr lang="en-US" altLang="en-US" sz="1600" kern="1300" dirty="0" smtClean="0">
              <a:latin typeface="Tahoma" pitchFamily="34" charset="0"/>
              <a:ea typeface="Tahoma" pitchFamily="34" charset="0"/>
              <a:cs typeface="Tahoma" pitchFamily="34" charset="0"/>
              <a:sym typeface="Wingdings" charset="0"/>
            </a:endParaRPr>
          </a:p>
          <a:p>
            <a:pPr marL="173038" indent="-173038" eaLnBrk="1" hangingPunct="1">
              <a:buFont typeface="Arial" pitchFamily="34" charset="0"/>
              <a:buChar char="•"/>
              <a:defRPr/>
            </a:pPr>
            <a:endParaRPr lang="en-US" altLang="en-US" sz="1600" kern="1300" dirty="0">
              <a:latin typeface="Tahoma" pitchFamily="34" charset="0"/>
              <a:ea typeface="Tahoma" pitchFamily="34" charset="0"/>
              <a:cs typeface="Tahoma" pitchFamily="34" charset="0"/>
              <a:sym typeface="Wingdings"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17                                                       30/03/2015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15CAE04-FEDB-48C0-909B-B97B8077A96D}"/>
</file>

<file path=customXml/itemProps2.xml><?xml version="1.0" encoding="utf-8"?>
<ds:datastoreItem xmlns:ds="http://schemas.openxmlformats.org/officeDocument/2006/customXml" ds:itemID="{EA9E7CC4-91D5-4E3F-AEF8-C086666FE816}"/>
</file>

<file path=customXml/itemProps3.xml><?xml version="1.0" encoding="utf-8"?>
<ds:datastoreItem xmlns:ds="http://schemas.openxmlformats.org/officeDocument/2006/customXml" ds:itemID="{8532B825-3601-43B4-B40C-DE86216F3A94}"/>
</file>

<file path=docProps/app.xml><?xml version="1.0" encoding="utf-8"?>
<Properties xmlns="http://schemas.openxmlformats.org/officeDocument/2006/extended-properties" xmlns:vt="http://schemas.openxmlformats.org/officeDocument/2006/docPropsVTypes">
  <Template>Flow</Template>
  <TotalTime>2393</TotalTime>
  <Words>267</Words>
  <Application>Microsoft Office PowerPoint</Application>
  <PresentationFormat>On-screen Show (4:3)</PresentationFormat>
  <Paragraphs>31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209</cp:revision>
  <dcterms:created xsi:type="dcterms:W3CDTF">2001-05-03T06:07:08Z</dcterms:created>
  <dcterms:modified xsi:type="dcterms:W3CDTF">2015-06-30T04:15:19Z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