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4" r:id="rId1"/>
  </p:sldMasterIdLst>
  <p:notesMasterIdLst>
    <p:notesMasterId r:id="rId4"/>
  </p:notesMasterIdLst>
  <p:handoutMasterIdLst>
    <p:handoutMasterId r:id="rId5"/>
  </p:handoutMasterIdLst>
  <p:sldIdLst>
    <p:sldId id="296" r:id="rId2"/>
    <p:sldId id="297" r:id="rId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38BA85"/>
    <a:srgbClr val="9A85D7"/>
    <a:srgbClr val="5DD5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88" d="100"/>
          <a:sy n="88" d="100"/>
        </p:scale>
        <p:origin x="-1925"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7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92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92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92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2C5A89C-F310-4B09-BFF9-9AE7E9730137}"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0C7E593-5981-4A10-A638-46ED3433BB8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dirty="0"/>
          </a:p>
        </p:txBody>
      </p:sp>
      <p:sp>
        <p:nvSpPr>
          <p:cNvPr id="19" name="Footer Placeholder 18"/>
          <p:cNvSpPr>
            <a:spLocks noGrp="1"/>
          </p:cNvSpPr>
          <p:nvPr>
            <p:ph type="ftr" sz="quarter" idx="11"/>
          </p:nvPr>
        </p:nvSpPr>
        <p:spPr/>
        <p:txBody>
          <a:bodyPr/>
          <a:lstStyle/>
          <a:p>
            <a:pPr>
              <a:defRPr/>
            </a:pPr>
            <a:endParaRPr lang="en-US" dirty="0"/>
          </a:p>
        </p:txBody>
      </p:sp>
      <p:sp>
        <p:nvSpPr>
          <p:cNvPr id="27" name="Slide Number Placeholder 26"/>
          <p:cNvSpPr>
            <a:spLocks noGrp="1"/>
          </p:cNvSpPr>
          <p:nvPr>
            <p:ph type="sldNum" sz="quarter" idx="12"/>
          </p:nvPr>
        </p:nvSpPr>
        <p:spPr/>
        <p:txBody>
          <a:bodyPr/>
          <a:lstStyle/>
          <a:p>
            <a:pPr>
              <a:defRPr/>
            </a:pPr>
            <a:fld id="{93B2CDF5-6674-432C-8BEB-FD9BC991DE45}"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3B2CDF5-6674-432C-8BEB-FD9BC991DE45}" type="slidenum">
              <a:rPr lang="en-US" smtClean="0"/>
              <a:pPr>
                <a:defRPr/>
              </a:pPr>
              <a:t>‹#›</a:t>
            </a:fld>
            <a:endParaRPr lang="en-US"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3B2CDF5-6674-432C-8BEB-FD9BC991DE45}" type="slidenum">
              <a:rPr lang="en-US" smtClean="0"/>
              <a:pPr>
                <a:defRPr/>
              </a:pPr>
              <a:t>‹#›</a:t>
            </a:fld>
            <a:endParaRPr lang="en-US" dirty="0"/>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lgn="ctr">
              <a:defRPr/>
            </a:lvl1pPr>
          </a:lstStyle>
          <a:p>
            <a:pPr>
              <a:defRPr/>
            </a:pPr>
            <a:fld id="{EDDD7CF8-826C-4EAD-9C4E-022CC4725672}"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lgn="ctr">
              <a:defRPr/>
            </a:lvl1pPr>
          </a:lstStyle>
          <a:p>
            <a:pPr>
              <a:defRPr/>
            </a:pPr>
            <a:fld id="{796600C4-9961-444A-8BFF-D87D7E82BF1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3B2CDF5-6674-432C-8BEB-FD9BC991DE45}" type="slidenum">
              <a:rPr lang="en-US" smtClean="0"/>
              <a:pPr>
                <a:defRPr/>
              </a:pPr>
              <a:t>‹#›</a:t>
            </a:fld>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3B2CDF5-6674-432C-8BEB-FD9BC991DE45}"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3B2CDF5-6674-432C-8BEB-FD9BC991DE45}" type="slidenum">
              <a:rPr lang="en-US" smtClean="0"/>
              <a:pPr>
                <a:defRPr/>
              </a:pPr>
              <a:t>‹#›</a:t>
            </a:fld>
            <a:endParaRPr lang="en-US"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3B2CDF5-6674-432C-8BEB-FD9BC991DE45}" type="slidenum">
              <a:rPr lang="en-US" smtClean="0"/>
              <a:pPr>
                <a:defRPr/>
              </a:pPr>
              <a:t>‹#›</a:t>
            </a:fld>
            <a:endParaRPr lang="en-US"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ECC799C-25FE-4C08-8A12-B3B3E526506B}"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44EB0343-92F4-423D-84C1-8B26F61D2401}"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3B2CDF5-6674-432C-8BEB-FD9BC991DE45}" type="slidenum">
              <a:rPr lang="en-US" smtClean="0"/>
              <a:pPr>
                <a:defRPr/>
              </a:pPr>
              <a:t>‹#›</a:t>
            </a:fld>
            <a:endParaRPr lang="en-US"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pPr>
              <a:defRPr/>
            </a:pPr>
            <a:fld id="{93B2CDF5-6674-432C-8BEB-FD9BC991DE45}" type="slidenum">
              <a:rPr lang="en-US" smtClean="0"/>
              <a:pPr>
                <a:defRPr/>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93B2CDF5-6674-432C-8BEB-FD9BC991DE45}" type="slidenum">
              <a:rPr lang="en-US" smtClean="0"/>
              <a:pPr>
                <a:defRPr/>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
        <p:nvSpPr>
          <p:cNvPr id="14" name="TextBox 13"/>
          <p:cNvSpPr txBox="1"/>
          <p:nvPr userDrawn="1"/>
        </p:nvSpPr>
        <p:spPr>
          <a:xfrm>
            <a:off x="762000" y="228600"/>
            <a:ext cx="7467600" cy="400050"/>
          </a:xfrm>
          <a:prstGeom prst="rect">
            <a:avLst/>
          </a:prstGeom>
          <a:noFill/>
        </p:spPr>
        <p:txBody>
          <a:bodyPr>
            <a:spAutoFit/>
          </a:bodyPr>
          <a:lstStyle/>
          <a:p>
            <a:pPr>
              <a:defRPr/>
            </a:pPr>
            <a:r>
              <a:rPr lang="en-US" sz="2000" b="1" i="1" kern="0" dirty="0">
                <a:solidFill>
                  <a:srgbClr val="CCCCFF"/>
                </a:solidFill>
                <a:latin typeface="Arial"/>
                <a:ea typeface="+mj-ea"/>
                <a:cs typeface="Arial"/>
              </a:rPr>
              <a:t>Main contractor name – LTI# - Date of incident</a:t>
            </a:r>
            <a:endParaRPr lang="en-US" dirty="0"/>
          </a:p>
        </p:txBody>
      </p:sp>
      <p:sp>
        <p:nvSpPr>
          <p:cNvPr id="15" name="Rectangle 14"/>
          <p:cNvSpPr/>
          <p:nvPr userDrawn="1"/>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en-US" dirty="0"/>
          </a:p>
        </p:txBody>
      </p:sp>
      <p:pic>
        <p:nvPicPr>
          <p:cNvPr id="16" name="Content Placeholder 3" descr="PPT option1.jpg"/>
          <p:cNvPicPr>
            <a:picLocks noChangeAspect="1"/>
          </p:cNvPicPr>
          <p:nvPr userDrawn="1"/>
        </p:nvPicPr>
        <p:blipFill>
          <a:blip r:embed="rId15" cstate="print"/>
          <a:srcRect/>
          <a:stretch>
            <a:fillRect/>
          </a:stretch>
        </p:blipFill>
        <p:spPr bwMode="auto">
          <a:xfrm>
            <a:off x="-11113" y="0"/>
            <a:ext cx="9155113"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79" r:id="rId12"/>
    <p:sldLayoutId id="2147483782" r:id="rId13"/>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7" name="Picture 15"/>
          <p:cNvPicPr>
            <a:picLocks noChangeAspect="1" noChangeArrowheads="1"/>
          </p:cNvPicPr>
          <p:nvPr/>
        </p:nvPicPr>
        <p:blipFill>
          <a:blip r:embed="rId2" cstate="print"/>
          <a:srcRect/>
          <a:stretch>
            <a:fillRect/>
          </a:stretch>
        </p:blipFill>
        <p:spPr bwMode="auto">
          <a:xfrm>
            <a:off x="6095999" y="3810000"/>
            <a:ext cx="2667001" cy="2243138"/>
          </a:xfrm>
          <a:prstGeom prst="rect">
            <a:avLst/>
          </a:prstGeom>
          <a:noFill/>
          <a:ln w="9525">
            <a:noFill/>
            <a:miter lim="800000"/>
            <a:headEnd/>
            <a:tailEnd/>
          </a:ln>
        </p:spPr>
      </p:pic>
      <p:sp>
        <p:nvSpPr>
          <p:cNvPr id="14339" name="Text Box 2"/>
          <p:cNvSpPr txBox="1">
            <a:spLocks noChangeArrowheads="1"/>
          </p:cNvSpPr>
          <p:nvPr/>
        </p:nvSpPr>
        <p:spPr bwMode="auto">
          <a:xfrm>
            <a:off x="381000" y="1066800"/>
            <a:ext cx="4752975" cy="4239622"/>
          </a:xfrm>
          <a:prstGeom prst="rect">
            <a:avLst/>
          </a:prstGeom>
          <a:noFill/>
          <a:ln w="19050">
            <a:noFill/>
            <a:miter lim="800000"/>
            <a:headEnd/>
            <a:tailEnd/>
          </a:ln>
        </p:spPr>
        <p:txBody>
          <a:bodyPr>
            <a:spAutoFit/>
          </a:bodyPr>
          <a:lstStyle/>
          <a:p>
            <a:pPr marL="114300" indent="-114300" algn="just">
              <a:defRPr/>
            </a:pPr>
            <a:r>
              <a:rPr lang="en-GB" sz="1200" b="1" dirty="0" smtClean="0">
                <a:solidFill>
                  <a:srgbClr val="333399"/>
                </a:solidFill>
                <a:latin typeface="Tahoma" pitchFamily="34" charset="0"/>
              </a:rPr>
              <a:t>                                    </a:t>
            </a:r>
          </a:p>
          <a:p>
            <a:pPr marL="114300" indent="-114300" algn="just">
              <a:defRPr/>
            </a:pPr>
            <a:endParaRPr lang="en-GB" sz="1200" b="1" dirty="0" smtClean="0">
              <a:solidFill>
                <a:srgbClr val="333399"/>
              </a:solidFill>
              <a:latin typeface="Tahoma" pitchFamily="34" charset="0"/>
            </a:endParaRPr>
          </a:p>
          <a:p>
            <a:pPr marL="114300" indent="-114300" algn="just">
              <a:defRPr/>
            </a:pPr>
            <a:endParaRPr lang="en-GB" sz="1200" b="1" dirty="0" smtClean="0">
              <a:solidFill>
                <a:srgbClr val="333399"/>
              </a:solidFill>
              <a:latin typeface="Tahoma" pitchFamily="34" charset="0"/>
            </a:endParaRPr>
          </a:p>
          <a:p>
            <a:pPr marL="114300" indent="-114300" algn="ctr">
              <a:defRPr/>
            </a:pPr>
            <a:r>
              <a:rPr lang="en-GB" sz="1200" b="1" dirty="0" smtClean="0">
                <a:solidFill>
                  <a:srgbClr val="333399"/>
                </a:solidFill>
                <a:latin typeface="Tahoma" pitchFamily="34" charset="0"/>
              </a:rPr>
              <a:t>                                </a:t>
            </a:r>
            <a:r>
              <a:rPr lang="en-GB" sz="1400" b="1" dirty="0" smtClean="0">
                <a:solidFill>
                  <a:srgbClr val="333399"/>
                </a:solidFill>
                <a:latin typeface="Tahoma" pitchFamily="34" charset="0"/>
              </a:rPr>
              <a:t>Date</a:t>
            </a:r>
            <a:r>
              <a:rPr lang="en-GB" sz="1400" b="1" dirty="0">
                <a:solidFill>
                  <a:srgbClr val="333399"/>
                </a:solidFill>
                <a:latin typeface="Tahoma" pitchFamily="34" charset="0"/>
              </a:rPr>
              <a:t>:</a:t>
            </a:r>
            <a:r>
              <a:rPr lang="en-US" sz="1400" b="1" dirty="0">
                <a:solidFill>
                  <a:srgbClr val="333399"/>
                </a:solidFill>
                <a:latin typeface="Tahoma" pitchFamily="34" charset="0"/>
              </a:rPr>
              <a:t> </a:t>
            </a:r>
            <a:r>
              <a:rPr lang="en-US" sz="1400" b="1" dirty="0" smtClean="0">
                <a:solidFill>
                  <a:srgbClr val="333399"/>
                </a:solidFill>
                <a:latin typeface="Tahoma" pitchFamily="34" charset="0"/>
              </a:rPr>
              <a:t>23/05/2015</a:t>
            </a:r>
            <a:endParaRPr lang="en-US" sz="1400" b="1" dirty="0">
              <a:solidFill>
                <a:srgbClr val="333399"/>
              </a:solidFill>
              <a:latin typeface="Tahoma" pitchFamily="34" charset="0"/>
            </a:endParaRPr>
          </a:p>
          <a:p>
            <a:pPr marL="114300" indent="-114300" algn="ctr">
              <a:defRPr/>
            </a:pPr>
            <a:r>
              <a:rPr lang="en-US" sz="1400" b="1" dirty="0" smtClean="0">
                <a:solidFill>
                  <a:srgbClr val="333399"/>
                </a:solidFill>
                <a:latin typeface="Tahoma" pitchFamily="34" charset="0"/>
              </a:rPr>
              <a:t>                               LTI: Fractured Hand</a:t>
            </a:r>
          </a:p>
          <a:p>
            <a:pPr marL="114300" indent="-114300" algn="just">
              <a:defRPr/>
            </a:pPr>
            <a:r>
              <a:rPr lang="en-US" sz="1600" b="1" dirty="0" smtClean="0">
                <a:solidFill>
                  <a:srgbClr val="FF0000"/>
                </a:solidFill>
                <a:latin typeface="Tahoma" pitchFamily="34" charset="0"/>
              </a:rPr>
              <a:t>What </a:t>
            </a:r>
            <a:r>
              <a:rPr lang="en-US" sz="1600" b="1" dirty="0">
                <a:solidFill>
                  <a:srgbClr val="FF0000"/>
                </a:solidFill>
                <a:latin typeface="Tahoma" pitchFamily="34" charset="0"/>
              </a:rPr>
              <a:t>happened?</a:t>
            </a:r>
            <a:endParaRPr lang="en-US" sz="1600" dirty="0">
              <a:solidFill>
                <a:srgbClr val="FF0000"/>
              </a:solidFill>
              <a:latin typeface="Tahoma" pitchFamily="34" charset="0"/>
            </a:endParaRPr>
          </a:p>
          <a:p>
            <a:pPr algn="just">
              <a:spcBef>
                <a:spcPct val="50000"/>
              </a:spcBef>
              <a:defRPr/>
            </a:pPr>
            <a:r>
              <a:rPr lang="en-US" altLang="en-US" sz="1400" dirty="0" smtClean="0">
                <a:latin typeface="+mj-lt"/>
              </a:rPr>
              <a:t>Technician </a:t>
            </a:r>
            <a:r>
              <a:rPr lang="en-US" altLang="en-US" sz="1400" dirty="0">
                <a:latin typeface="+mj-lt"/>
              </a:rPr>
              <a:t>was rigging down the wellhead platform at </a:t>
            </a:r>
            <a:r>
              <a:rPr lang="en-US" altLang="en-US" sz="1400" dirty="0" smtClean="0">
                <a:latin typeface="+mj-lt"/>
              </a:rPr>
              <a:t>Amal, </a:t>
            </a:r>
            <a:r>
              <a:rPr lang="en-US" altLang="en-US" sz="1400" dirty="0">
                <a:latin typeface="+mj-lt"/>
              </a:rPr>
              <a:t>which had 2 levels (1st level at 1.5 m from Ground and 2nd level at 2m from the first), while trying to remove the second level small planks with hammer and his hands, his foot slipped from the platform and he fell onto the Well Head. His right arm hit the Well Head cap </a:t>
            </a:r>
            <a:r>
              <a:rPr lang="en-US" altLang="en-US" sz="1400" dirty="0" smtClean="0">
                <a:latin typeface="+mj-lt"/>
              </a:rPr>
              <a:t>resulting in a fracture. </a:t>
            </a:r>
            <a:endParaRPr lang="en-US" altLang="en-US" sz="1400" dirty="0">
              <a:latin typeface="+mj-lt"/>
            </a:endParaRPr>
          </a:p>
          <a:p>
            <a:pPr marL="114300" indent="-114300" algn="just">
              <a:defRPr/>
            </a:pPr>
            <a:endParaRPr lang="en-US" sz="1600" b="1" dirty="0">
              <a:solidFill>
                <a:srgbClr val="333399"/>
              </a:solidFill>
              <a:latin typeface="Tahoma" pitchFamily="34" charset="0"/>
            </a:endParaRPr>
          </a:p>
          <a:p>
            <a:pPr marL="114300" indent="-114300" algn="just">
              <a:defRPr/>
            </a:pPr>
            <a:r>
              <a:rPr lang="en-US" sz="1600" b="1" dirty="0">
                <a:solidFill>
                  <a:srgbClr val="333399"/>
                </a:solidFill>
                <a:latin typeface="Tahoma" pitchFamily="34" charset="0"/>
              </a:rPr>
              <a:t>Your learning from this incident..</a:t>
            </a:r>
          </a:p>
          <a:p>
            <a:pPr eaLnBrk="1" hangingPunct="1">
              <a:defRPr/>
            </a:pPr>
            <a:endParaRPr lang="en-US" sz="1050" dirty="0">
              <a:solidFill>
                <a:srgbClr val="FF0000"/>
              </a:solidFill>
              <a:latin typeface="Arial" charset="0"/>
              <a:cs typeface="Tahoma" pitchFamily="34" charset="0"/>
            </a:endParaRPr>
          </a:p>
          <a:p>
            <a:pPr marL="228600" indent="-228600" eaLnBrk="1" hangingPunct="1">
              <a:buFont typeface="Arial" pitchFamily="34" charset="0"/>
              <a:buChar char="•"/>
              <a:defRPr/>
            </a:pPr>
            <a:r>
              <a:rPr lang="en-US" altLang="en-US" sz="1400" dirty="0">
                <a:latin typeface="+mj-lt"/>
              </a:rPr>
              <a:t>Always </a:t>
            </a:r>
            <a:r>
              <a:rPr lang="en-US" altLang="en-US" sz="1400" dirty="0" smtClean="0">
                <a:latin typeface="+mj-lt"/>
              </a:rPr>
              <a:t>ensure the safety </a:t>
            </a:r>
            <a:r>
              <a:rPr lang="en-US" altLang="en-US" sz="1400" dirty="0">
                <a:latin typeface="+mj-lt"/>
              </a:rPr>
              <a:t>harness </a:t>
            </a:r>
            <a:r>
              <a:rPr lang="en-US" altLang="en-US" sz="1400" dirty="0" smtClean="0">
                <a:latin typeface="+mj-lt"/>
              </a:rPr>
              <a:t>remains hooked up until </a:t>
            </a:r>
            <a:r>
              <a:rPr lang="en-US" altLang="en-US" sz="1400" dirty="0">
                <a:latin typeface="+mj-lt"/>
              </a:rPr>
              <a:t>the job completed.</a:t>
            </a:r>
          </a:p>
          <a:p>
            <a:pPr marL="228600" indent="-228600" eaLnBrk="1" hangingPunct="1">
              <a:buFont typeface="Arial" pitchFamily="34" charset="0"/>
              <a:buChar char="•"/>
              <a:defRPr/>
            </a:pPr>
            <a:r>
              <a:rPr lang="en-US" altLang="en-US" sz="1400" dirty="0">
                <a:latin typeface="+mj-lt"/>
              </a:rPr>
              <a:t>Include Slip Hazards in the TBT</a:t>
            </a:r>
            <a:r>
              <a:rPr lang="en-US" altLang="en-US" sz="1400" dirty="0" smtClean="0">
                <a:latin typeface="+mj-lt"/>
              </a:rPr>
              <a:t>.</a:t>
            </a:r>
          </a:p>
          <a:p>
            <a:pPr marL="228600" indent="-228600" eaLnBrk="1" hangingPunct="1">
              <a:buFont typeface="Arial" pitchFamily="34" charset="0"/>
              <a:buChar char="•"/>
              <a:defRPr/>
            </a:pPr>
            <a:r>
              <a:rPr lang="en-US" altLang="en-US" sz="1400" dirty="0" smtClean="0">
                <a:latin typeface="+mj-lt"/>
              </a:rPr>
              <a:t>Ensure open areas have barriers to prevent falls. </a:t>
            </a:r>
            <a:endParaRPr lang="en-US" altLang="en-US" sz="1400" dirty="0">
              <a:latin typeface="+mj-lt"/>
            </a:endParaRPr>
          </a:p>
        </p:txBody>
      </p:sp>
      <p:sp>
        <p:nvSpPr>
          <p:cNvPr id="27651" name="Text Box 5"/>
          <p:cNvSpPr txBox="1">
            <a:spLocks noChangeArrowheads="1"/>
          </p:cNvSpPr>
          <p:nvPr/>
        </p:nvSpPr>
        <p:spPr bwMode="auto">
          <a:xfrm>
            <a:off x="5838825" y="1219200"/>
            <a:ext cx="1676400" cy="1006475"/>
          </a:xfrm>
          <a:prstGeom prst="rect">
            <a:avLst/>
          </a:prstGeom>
          <a:noFill/>
          <a:ln w="9525">
            <a:noFill/>
            <a:miter lim="800000"/>
            <a:headEnd/>
            <a:tailEnd/>
          </a:ln>
        </p:spPr>
        <p:txBody>
          <a:bodyPr>
            <a:spAutoFit/>
          </a:bodyPr>
          <a:lstStyle/>
          <a:p>
            <a:pPr>
              <a:spcBef>
                <a:spcPct val="50000"/>
              </a:spcBef>
            </a:pPr>
            <a:endParaRPr lang="en-GB" altLang="en-US" sz="6000">
              <a:solidFill>
                <a:srgbClr val="FF0000"/>
              </a:solidFill>
              <a:sym typeface="Webdings" pitchFamily="18" charset="2"/>
            </a:endParaRPr>
          </a:p>
        </p:txBody>
      </p:sp>
      <p:sp>
        <p:nvSpPr>
          <p:cNvPr id="27652" name="TextBox 16"/>
          <p:cNvSpPr txBox="1">
            <a:spLocks noChangeArrowheads="1"/>
          </p:cNvSpPr>
          <p:nvPr/>
        </p:nvSpPr>
        <p:spPr bwMode="auto">
          <a:xfrm>
            <a:off x="457200" y="5910262"/>
            <a:ext cx="5181600" cy="286232"/>
          </a:xfrm>
          <a:prstGeom prst="rect">
            <a:avLst/>
          </a:prstGeom>
          <a:solidFill>
            <a:srgbClr val="3333CC"/>
          </a:solidFill>
          <a:ln w="38100">
            <a:solidFill>
              <a:srgbClr val="FFFF00"/>
            </a:solidFill>
            <a:miter lim="800000"/>
            <a:headEnd/>
            <a:tailEnd/>
          </a:ln>
        </p:spPr>
        <p:txBody>
          <a:bodyPr wrap="square">
            <a:spAutoFit/>
          </a:bodyPr>
          <a:lstStyle/>
          <a:p>
            <a:pPr algn="ctr">
              <a:lnSpc>
                <a:spcPct val="90000"/>
              </a:lnSpc>
              <a:spcBef>
                <a:spcPct val="50000"/>
              </a:spcBef>
              <a:buSzPct val="90000"/>
              <a:tabLst>
                <a:tab pos="287338" algn="l"/>
              </a:tabLst>
              <a:defRPr/>
            </a:pPr>
            <a:r>
              <a:rPr lang="en-US" altLang="en-US" sz="1400" b="1" kern="1300" dirty="0">
                <a:solidFill>
                  <a:srgbClr val="FFFF00"/>
                </a:solidFill>
                <a:latin typeface="Tahoma" pitchFamily="34" charset="0"/>
                <a:ea typeface="Tahoma" pitchFamily="34" charset="0"/>
                <a:cs typeface="Tahoma" pitchFamily="34" charset="0"/>
              </a:rPr>
              <a:t>Hook up your harness when working at height</a:t>
            </a:r>
          </a:p>
        </p:txBody>
      </p:sp>
      <p:sp>
        <p:nvSpPr>
          <p:cNvPr id="27653" name="Slide Number Placeholder 12"/>
          <p:cNvSpPr>
            <a:spLocks noGrp="1"/>
          </p:cNvSpPr>
          <p:nvPr>
            <p:ph type="sldNum" sz="quarter" idx="12"/>
          </p:nvPr>
        </p:nvSpPr>
        <p:spPr>
          <a:xfrm>
            <a:off x="7924800" y="6324600"/>
            <a:ext cx="1905000" cy="457200"/>
          </a:xfrm>
          <a:noFill/>
        </p:spPr>
        <p:txBody>
          <a:bodyPr/>
          <a:lstStyle/>
          <a:p>
            <a:fld id="{7E8D8C25-FED2-4836-95E3-BB8DCB1C9BA3}" type="slidenum">
              <a:rPr lang="en-US" altLang="en-US" smtClean="0"/>
              <a:pPr/>
              <a:t>1</a:t>
            </a:fld>
            <a:endParaRPr lang="en-US" altLang="en-US" smtClean="0"/>
          </a:p>
        </p:txBody>
      </p:sp>
      <p:sp>
        <p:nvSpPr>
          <p:cNvPr id="27656" name="Freeform 132"/>
          <p:cNvSpPr>
            <a:spLocks/>
          </p:cNvSpPr>
          <p:nvPr/>
        </p:nvSpPr>
        <p:spPr bwMode="auto">
          <a:xfrm>
            <a:off x="8229600" y="54864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13" name="Rectangle 12"/>
          <p:cNvSpPr>
            <a:spLocks noChangeArrowheads="1"/>
          </p:cNvSpPr>
          <p:nvPr/>
        </p:nvSpPr>
        <p:spPr bwMode="auto">
          <a:xfrm>
            <a:off x="0" y="533400"/>
            <a:ext cx="9144000" cy="254000"/>
          </a:xfrm>
          <a:prstGeom prst="rect">
            <a:avLst/>
          </a:prstGeom>
          <a:solidFill>
            <a:schemeClr val="bg1">
              <a:lumMod val="85000"/>
            </a:schemeClr>
          </a:solidFill>
          <a:ln w="9525">
            <a:solidFill>
              <a:schemeClr val="tx1"/>
            </a:solidFill>
            <a:miter lim="800000"/>
            <a:headEnd/>
            <a:tailEnd/>
          </a:ln>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eaLnBrk="0" fontAlgn="auto" hangingPunct="0">
              <a:spcBef>
                <a:spcPts val="0"/>
              </a:spcBef>
              <a:spcAft>
                <a:spcPts val="0"/>
              </a:spcAft>
              <a:defRPr/>
            </a:pPr>
            <a:r>
              <a:rPr lang="en-US" sz="1050" b="1" dirty="0">
                <a:solidFill>
                  <a:schemeClr val="tx2">
                    <a:lumMod val="75000"/>
                  </a:schemeClr>
                </a:solidFill>
                <a:cs typeface="Calibri" pitchFamily="34" charset="0"/>
              </a:rPr>
              <a:t>Use this </a:t>
            </a:r>
            <a:r>
              <a:rPr lang="en-US" sz="1050" b="1" dirty="0" smtClean="0">
                <a:solidFill>
                  <a:schemeClr val="tx2">
                    <a:lumMod val="75000"/>
                  </a:schemeClr>
                </a:solidFill>
                <a:cs typeface="Calibri" pitchFamily="34" charset="0"/>
              </a:rPr>
              <a:t>Advice: </a:t>
            </a:r>
            <a:r>
              <a:rPr lang="en-US" sz="1050" b="1" dirty="0">
                <a:solidFill>
                  <a:schemeClr val="tx2">
                    <a:lumMod val="75000"/>
                  </a:schemeClr>
                </a:solidFill>
                <a:cs typeface="Calibri" pitchFamily="34" charset="0"/>
              </a:rPr>
              <a:t>Discuss in Tool Box Talks and HSE Meetings </a:t>
            </a:r>
            <a:r>
              <a:rPr lang="en-US" sz="1050" b="1" dirty="0">
                <a:solidFill>
                  <a:schemeClr val="tx2">
                    <a:lumMod val="75000"/>
                  </a:schemeClr>
                </a:solidFill>
                <a:cs typeface="Calibri" pitchFamily="34" charset="0"/>
                <a:sym typeface="Wingdings" pitchFamily="2" charset="2"/>
              </a:rPr>
              <a:t> Distribute to contractors  Post on HSE Notice </a:t>
            </a:r>
            <a:r>
              <a:rPr lang="en-US" sz="1050" b="1" dirty="0" smtClean="0">
                <a:solidFill>
                  <a:schemeClr val="tx2">
                    <a:lumMod val="75000"/>
                  </a:schemeClr>
                </a:solidFill>
                <a:cs typeface="Calibri" pitchFamily="34" charset="0"/>
                <a:sym typeface="Wingdings" pitchFamily="2" charset="2"/>
              </a:rPr>
              <a:t>Boards</a:t>
            </a:r>
            <a:endParaRPr lang="en-US" sz="1050" b="1" dirty="0">
              <a:solidFill>
                <a:schemeClr val="tx2">
                  <a:lumMod val="75000"/>
                </a:schemeClr>
              </a:solidFill>
              <a:cs typeface="Calibri" pitchFamily="34" charset="0"/>
            </a:endParaRPr>
          </a:p>
        </p:txBody>
      </p:sp>
      <p:sp>
        <p:nvSpPr>
          <p:cNvPr id="14" name="TextBox 1"/>
          <p:cNvSpPr txBox="1">
            <a:spLocks noChangeArrowheads="1"/>
          </p:cNvSpPr>
          <p:nvPr/>
        </p:nvSpPr>
        <p:spPr bwMode="auto">
          <a:xfrm>
            <a:off x="0" y="-51375"/>
            <a:ext cx="9144000" cy="584775"/>
          </a:xfrm>
          <a:prstGeom prst="rect">
            <a:avLst/>
          </a:prstGeom>
          <a:noFill/>
          <a:ln>
            <a:noFill/>
          </a:ln>
          <a:extLst/>
        </p:spPr>
        <p:txBody>
          <a:bodyPr wrap="square" anchor="ct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sz="3200" b="1" dirty="0" smtClean="0">
                <a:solidFill>
                  <a:srgbClr val="0000FF"/>
                </a:solidFill>
              </a:rPr>
              <a:t>PDO Safety Advice</a:t>
            </a:r>
          </a:p>
        </p:txBody>
      </p:sp>
      <p:sp>
        <p:nvSpPr>
          <p:cNvPr id="15" name="Title 1"/>
          <p:cNvSpPr txBox="1">
            <a:spLocks/>
          </p:cNvSpPr>
          <p:nvPr/>
        </p:nvSpPr>
        <p:spPr>
          <a:xfrm>
            <a:off x="0" y="6705600"/>
            <a:ext cx="9144000" cy="152400"/>
          </a:xfrm>
          <a:prstGeom prst="rect">
            <a:avLst/>
          </a:prstGeom>
          <a:solidFill>
            <a:srgbClr val="FFFF00"/>
          </a:solidFill>
          <a:ln>
            <a:solidFill>
              <a:schemeClr val="tx1"/>
            </a:solidFill>
          </a:ln>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fontAlgn="auto">
              <a:spcBef>
                <a:spcPts val="0"/>
              </a:spcBef>
              <a:spcAft>
                <a:spcPts val="0"/>
              </a:spcAft>
              <a:defRPr/>
            </a:pPr>
            <a:r>
              <a:rPr lang="en-US" sz="1000" dirty="0" smtClean="0">
                <a:cs typeface="Calibri" pitchFamily="34" charset="0"/>
              </a:rPr>
              <a:t>Contact MSE34 for further information 	                                        Learning No 26                                                                                   23/05/2015</a:t>
            </a:r>
            <a:endParaRPr lang="en-US" sz="1000" b="0" dirty="0" smtClean="0">
              <a:latin typeface="+mn-lt"/>
              <a:cs typeface="Calibri" pitchFamily="34" charset="0"/>
            </a:endParaRPr>
          </a:p>
        </p:txBody>
      </p:sp>
      <p:pic>
        <p:nvPicPr>
          <p:cNvPr id="17" name="Picture 16" descr="Slip _ fall.png"/>
          <p:cNvPicPr>
            <a:picLocks noChangeAspect="1"/>
          </p:cNvPicPr>
          <p:nvPr/>
        </p:nvPicPr>
        <p:blipFill>
          <a:blip r:embed="rId3" cstate="print"/>
          <a:stretch>
            <a:fillRect/>
          </a:stretch>
        </p:blipFill>
        <p:spPr>
          <a:xfrm>
            <a:off x="0" y="817276"/>
            <a:ext cx="1447800" cy="1240124"/>
          </a:xfrm>
          <a:prstGeom prst="rect">
            <a:avLst/>
          </a:prstGeom>
        </p:spPr>
      </p:pic>
      <p:pic>
        <p:nvPicPr>
          <p:cNvPr id="16" name="Picture 2" descr="G:\UWI\06 UWI3\AL-181 Barik Incident\IMG_4393.JPG"/>
          <p:cNvPicPr>
            <a:picLocks noChangeAspect="1" noChangeArrowheads="1"/>
          </p:cNvPicPr>
          <p:nvPr/>
        </p:nvPicPr>
        <p:blipFill>
          <a:blip r:embed="rId4" cstate="print"/>
          <a:srcRect/>
          <a:stretch>
            <a:fillRect/>
          </a:stretch>
        </p:blipFill>
        <p:spPr bwMode="auto">
          <a:xfrm>
            <a:off x="5791200" y="1143000"/>
            <a:ext cx="3048000" cy="2362200"/>
          </a:xfrm>
          <a:prstGeom prst="rect">
            <a:avLst/>
          </a:prstGeom>
          <a:noFill/>
        </p:spPr>
      </p:pic>
      <p:grpSp>
        <p:nvGrpSpPr>
          <p:cNvPr id="2" name="Group 131"/>
          <p:cNvGrpSpPr>
            <a:grpSpLocks/>
          </p:cNvGrpSpPr>
          <p:nvPr/>
        </p:nvGrpSpPr>
        <p:grpSpPr bwMode="auto">
          <a:xfrm>
            <a:off x="8229600" y="3048000"/>
            <a:ext cx="336550" cy="544513"/>
            <a:chOff x="3504" y="544"/>
            <a:chExt cx="2287" cy="1855"/>
          </a:xfrm>
        </p:grpSpPr>
        <p:sp>
          <p:nvSpPr>
            <p:cNvPr id="27659"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7660"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323850" y="1125538"/>
            <a:ext cx="8351838" cy="2893100"/>
          </a:xfrm>
          <a:prstGeom prst="rect">
            <a:avLst/>
          </a:prstGeom>
          <a:noFill/>
          <a:ln w="19050">
            <a:noFill/>
            <a:miter lim="800000"/>
            <a:headEnd/>
            <a:tailEnd/>
          </a:ln>
        </p:spPr>
        <p:txBody>
          <a:bodyPr>
            <a:spAutoFit/>
          </a:bodyPr>
          <a:lstStyle/>
          <a:p>
            <a:pPr marL="114300" indent="-114300">
              <a:defRPr/>
            </a:pPr>
            <a:r>
              <a:rPr lang="en-GB" sz="1200" b="1" dirty="0" smtClean="0">
                <a:solidFill>
                  <a:srgbClr val="333399"/>
                </a:solidFill>
                <a:latin typeface="Tahoma" pitchFamily="34" charset="0"/>
              </a:rPr>
              <a:t>Date:</a:t>
            </a:r>
            <a:r>
              <a:rPr lang="en-US" sz="1200" b="1" dirty="0" smtClean="0">
                <a:solidFill>
                  <a:srgbClr val="333399"/>
                </a:solidFill>
                <a:latin typeface="Tahoma" pitchFamily="34" charset="0"/>
              </a:rPr>
              <a:t> 23/05/2015</a:t>
            </a:r>
          </a:p>
          <a:p>
            <a:pPr marL="114300" indent="-114300">
              <a:defRPr/>
            </a:pPr>
            <a:r>
              <a:rPr lang="en-US" sz="1200" b="1" dirty="0" smtClean="0">
                <a:solidFill>
                  <a:srgbClr val="333399"/>
                </a:solidFill>
                <a:latin typeface="Tahoma" pitchFamily="34" charset="0"/>
              </a:rPr>
              <a:t> LTI: Fractured Hand</a:t>
            </a:r>
            <a:endParaRPr lang="en-US" sz="1200" dirty="0">
              <a:solidFill>
                <a:srgbClr val="000000"/>
              </a:solidFill>
              <a:latin typeface="Arial" charset="0"/>
            </a:endParaRPr>
          </a:p>
          <a:p>
            <a:pPr marL="342900" indent="-342900" eaLnBrk="1" hangingPunct="1">
              <a:defRPr/>
            </a:pPr>
            <a:endParaRPr lang="en-US" sz="1600" b="1" dirty="0" smtClean="0">
              <a:solidFill>
                <a:srgbClr val="FF0000"/>
              </a:solidFill>
              <a:latin typeface="Tahoma" pitchFamily="34" charset="0"/>
            </a:endParaRPr>
          </a:p>
          <a:p>
            <a:pPr marL="342900" indent="-342900" eaLnBrk="1" hangingPunct="1">
              <a:defRPr/>
            </a:pPr>
            <a:r>
              <a:rPr lang="en-US" sz="1600" b="1" dirty="0" smtClean="0">
                <a:solidFill>
                  <a:srgbClr val="FF0000"/>
                </a:solidFill>
                <a:latin typeface="Tahoma" pitchFamily="34" charset="0"/>
              </a:rPr>
              <a:t>As </a:t>
            </a:r>
            <a:r>
              <a:rPr lang="en-US" sz="1600" b="1" dirty="0">
                <a:solidFill>
                  <a:srgbClr val="FF0000"/>
                </a:solidFill>
                <a:latin typeface="Tahoma" pitchFamily="34" charset="0"/>
              </a:rPr>
              <a:t>a learning from this incident and ensure continual improvement all contract</a:t>
            </a:r>
          </a:p>
          <a:p>
            <a:pPr marL="342900" indent="-342900" eaLnBrk="1" hangingPunct="1">
              <a:defRPr/>
            </a:pPr>
            <a:r>
              <a:rPr lang="en-US" sz="1600" b="1" dirty="0">
                <a:solidFill>
                  <a:srgbClr val="FF0000"/>
                </a:solidFill>
                <a:latin typeface="Tahoma" pitchFamily="34" charset="0"/>
              </a:rPr>
              <a:t>managers are to review their HSE HEMP against the questions asked below        </a:t>
            </a:r>
          </a:p>
          <a:p>
            <a:pPr marL="342900" indent="-342900" eaLnBrk="1" hangingPunct="1">
              <a:defRPr/>
            </a:pPr>
            <a:endParaRPr lang="en-US" sz="1600" b="1" dirty="0">
              <a:solidFill>
                <a:srgbClr val="FF0000"/>
              </a:solidFill>
              <a:latin typeface="Tahoma" pitchFamily="34" charset="0"/>
            </a:endParaRPr>
          </a:p>
          <a:p>
            <a:pPr marL="342900" indent="-342900" eaLnBrk="1" hangingPunct="1">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eaLnBrk="1" hangingPunct="1">
              <a:defRPr/>
            </a:pPr>
            <a:endParaRPr lang="en-US" sz="1400" dirty="0">
              <a:solidFill>
                <a:srgbClr val="000000"/>
              </a:solidFill>
              <a:latin typeface="Arial" charset="0"/>
            </a:endParaRPr>
          </a:p>
          <a:p>
            <a:pPr marL="119063" indent="-119063" eaLnBrk="1" hangingPunct="1">
              <a:buFontTx/>
              <a:buChar char="•"/>
              <a:defRPr/>
            </a:pPr>
            <a:r>
              <a:rPr lang="en-US" altLang="en-US" sz="1600" dirty="0" smtClean="0">
                <a:latin typeface="+mj-lt"/>
                <a:sym typeface="Wingdings" pitchFamily="2" charset="2"/>
              </a:rPr>
              <a:t> </a:t>
            </a:r>
            <a:r>
              <a:rPr lang="en-US" altLang="en-US" sz="1600" dirty="0">
                <a:latin typeface="+mj-lt"/>
                <a:sym typeface="Wingdings" pitchFamily="2" charset="2"/>
              </a:rPr>
              <a:t>Was there TBT in </a:t>
            </a:r>
            <a:r>
              <a:rPr lang="en-US" altLang="en-US" sz="1600" dirty="0" smtClean="0">
                <a:latin typeface="+mj-lt"/>
                <a:sym typeface="Wingdings" pitchFamily="2" charset="2"/>
              </a:rPr>
              <a:t>place?</a:t>
            </a:r>
          </a:p>
          <a:p>
            <a:pPr marL="119063" indent="-119063" eaLnBrk="1" hangingPunct="1">
              <a:buFontTx/>
              <a:buChar char="•"/>
              <a:defRPr/>
            </a:pPr>
            <a:r>
              <a:rPr lang="en-US" altLang="en-US" sz="1600" dirty="0" smtClean="0">
                <a:latin typeface="+mj-lt"/>
                <a:sym typeface="Wingdings" pitchFamily="2" charset="2"/>
              </a:rPr>
              <a:t>Are openings in structured cordoned off to prevent falls? </a:t>
            </a:r>
            <a:endParaRPr lang="en-US" altLang="en-US" sz="1600" dirty="0">
              <a:latin typeface="+mj-lt"/>
              <a:sym typeface="Wingdings" pitchFamily="2" charset="2"/>
            </a:endParaRPr>
          </a:p>
          <a:p>
            <a:pPr marL="119063" indent="-119063" eaLnBrk="1" hangingPunct="1">
              <a:buFontTx/>
              <a:buChar char="•"/>
              <a:defRPr/>
            </a:pPr>
            <a:r>
              <a:rPr lang="en-US" altLang="en-US" sz="1600" dirty="0" smtClean="0">
                <a:latin typeface="+mj-lt"/>
                <a:sym typeface="Wingdings" pitchFamily="2" charset="2"/>
              </a:rPr>
              <a:t> Are safety </a:t>
            </a:r>
            <a:r>
              <a:rPr lang="en-US" altLang="en-US" sz="1600" dirty="0">
                <a:latin typeface="+mj-lt"/>
                <a:sym typeface="Wingdings" pitchFamily="2" charset="2"/>
              </a:rPr>
              <a:t>harnesses </a:t>
            </a:r>
            <a:r>
              <a:rPr lang="en-US" altLang="en-US" sz="1600" dirty="0" smtClean="0">
                <a:latin typeface="+mj-lt"/>
                <a:sym typeface="Wingdings" pitchFamily="2" charset="2"/>
              </a:rPr>
              <a:t>worn and hooked </a:t>
            </a:r>
            <a:r>
              <a:rPr lang="en-US" altLang="en-US" sz="1600" dirty="0">
                <a:latin typeface="+mj-lt"/>
                <a:sym typeface="Wingdings" pitchFamily="2" charset="2"/>
              </a:rPr>
              <a:t>up during the </a:t>
            </a:r>
            <a:r>
              <a:rPr lang="en-US" altLang="en-US" sz="1600" dirty="0" smtClean="0">
                <a:latin typeface="+mj-lt"/>
                <a:sym typeface="Wingdings" pitchFamily="2" charset="2"/>
              </a:rPr>
              <a:t>task?</a:t>
            </a:r>
            <a:endParaRPr lang="en-US" altLang="en-US" sz="1600" dirty="0">
              <a:latin typeface="+mj-lt"/>
              <a:sym typeface="Wingdings" pitchFamily="2" charset="2"/>
            </a:endParaRPr>
          </a:p>
          <a:p>
            <a:pPr marL="119063" indent="-119063" eaLnBrk="1" hangingPunct="1">
              <a:buFontTx/>
              <a:buChar char="•"/>
              <a:defRPr/>
            </a:pPr>
            <a:r>
              <a:rPr lang="en-US" altLang="en-US" sz="1600" dirty="0" smtClean="0">
                <a:latin typeface="+mj-lt"/>
                <a:sym typeface="Wingdings" pitchFamily="2" charset="2"/>
              </a:rPr>
              <a:t> </a:t>
            </a:r>
            <a:r>
              <a:rPr lang="en-US" altLang="en-US" sz="1600" dirty="0">
                <a:latin typeface="+mj-lt"/>
                <a:sym typeface="Wingdings" pitchFamily="2" charset="2"/>
              </a:rPr>
              <a:t>Are the roles and responsibilities clear to the parties </a:t>
            </a:r>
            <a:r>
              <a:rPr lang="en-US" altLang="en-US" sz="1600" dirty="0" smtClean="0">
                <a:latin typeface="+mj-lt"/>
                <a:sym typeface="Wingdings" pitchFamily="2" charset="2"/>
              </a:rPr>
              <a:t>involved?</a:t>
            </a:r>
            <a:endParaRPr lang="en-US" altLang="en-US" sz="1600" dirty="0">
              <a:latin typeface="+mj-lt"/>
              <a:sym typeface="Wingdings" pitchFamily="2" charset="2"/>
            </a:endParaRPr>
          </a:p>
        </p:txBody>
      </p:sp>
      <p:sp>
        <p:nvSpPr>
          <p:cNvPr id="28676" name="Slide Number Placeholder 8"/>
          <p:cNvSpPr>
            <a:spLocks noGrp="1"/>
          </p:cNvSpPr>
          <p:nvPr>
            <p:ph type="sldNum" sz="quarter" idx="12"/>
          </p:nvPr>
        </p:nvSpPr>
        <p:spPr>
          <a:xfrm>
            <a:off x="7848600" y="6324600"/>
            <a:ext cx="1905000" cy="457200"/>
          </a:xfrm>
          <a:noFill/>
        </p:spPr>
        <p:txBody>
          <a:bodyPr/>
          <a:lstStyle/>
          <a:p>
            <a:fld id="{44AB50E2-43ED-4393-BE6D-9140E7086098}" type="slidenum">
              <a:rPr lang="en-US" altLang="en-US" smtClean="0"/>
              <a:pPr/>
              <a:t>2</a:t>
            </a:fld>
            <a:endParaRPr lang="en-US" altLang="en-US" smtClean="0"/>
          </a:p>
        </p:txBody>
      </p:sp>
      <p:sp>
        <p:nvSpPr>
          <p:cNvPr id="9" name="Title 1"/>
          <p:cNvSpPr txBox="1">
            <a:spLocks/>
          </p:cNvSpPr>
          <p:nvPr/>
        </p:nvSpPr>
        <p:spPr>
          <a:xfrm>
            <a:off x="0" y="6705600"/>
            <a:ext cx="9144000" cy="152400"/>
          </a:xfrm>
          <a:prstGeom prst="rect">
            <a:avLst/>
          </a:prstGeom>
          <a:solidFill>
            <a:srgbClr val="FFFF00"/>
          </a:solidFill>
          <a:ln>
            <a:solidFill>
              <a:schemeClr val="tx1"/>
            </a:solidFill>
          </a:ln>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fontAlgn="auto">
              <a:spcBef>
                <a:spcPts val="0"/>
              </a:spcBef>
              <a:spcAft>
                <a:spcPts val="0"/>
              </a:spcAft>
              <a:defRPr/>
            </a:pPr>
            <a:r>
              <a:rPr lang="en-US" sz="1000" dirty="0" smtClean="0">
                <a:cs typeface="Calibri" pitchFamily="34" charset="0"/>
              </a:rPr>
              <a:t>		Learning No 26                                                   23/05/2015</a:t>
            </a:r>
            <a:endParaRPr lang="en-US" sz="1000" b="0" dirty="0" smtClean="0">
              <a:latin typeface="+mn-lt"/>
              <a:cs typeface="Calibri" pitchFamily="34" charset="0"/>
            </a:endParaRPr>
          </a:p>
        </p:txBody>
      </p:sp>
      <p:sp>
        <p:nvSpPr>
          <p:cNvPr id="10" name="Rectangle 9"/>
          <p:cNvSpPr>
            <a:spLocks noChangeArrowheads="1"/>
          </p:cNvSpPr>
          <p:nvPr/>
        </p:nvSpPr>
        <p:spPr bwMode="auto">
          <a:xfrm>
            <a:off x="0" y="533400"/>
            <a:ext cx="9144000" cy="254000"/>
          </a:xfrm>
          <a:prstGeom prst="rect">
            <a:avLst/>
          </a:prstGeom>
          <a:solidFill>
            <a:schemeClr val="bg1">
              <a:lumMod val="85000"/>
            </a:schemeClr>
          </a:solidFill>
          <a:ln w="9525">
            <a:solidFill>
              <a:schemeClr val="tx1"/>
            </a:solidFill>
            <a:miter lim="800000"/>
            <a:headEnd/>
            <a:tailEnd/>
          </a:ln>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eaLnBrk="0" fontAlgn="auto" hangingPunct="0">
              <a:spcBef>
                <a:spcPts val="0"/>
              </a:spcBef>
              <a:spcAft>
                <a:spcPts val="0"/>
              </a:spcAft>
              <a:defRPr/>
            </a:pPr>
            <a:r>
              <a:rPr lang="en-US" sz="1050" b="1" dirty="0" smtClean="0">
                <a:solidFill>
                  <a:schemeClr val="tx2">
                    <a:lumMod val="75000"/>
                  </a:schemeClr>
                </a:solidFill>
                <a:cs typeface="Calibri" pitchFamily="34" charset="0"/>
              </a:rPr>
              <a:t> </a:t>
            </a:r>
            <a:r>
              <a:rPr lang="en-US" sz="1050" b="1" dirty="0" smtClean="0">
                <a:solidFill>
                  <a:schemeClr val="tx2">
                    <a:lumMod val="75000"/>
                  </a:schemeClr>
                </a:solidFill>
                <a:cs typeface="Calibri" pitchFamily="34" charset="0"/>
                <a:sym typeface="Wingdings" pitchFamily="2" charset="2"/>
              </a:rPr>
              <a:t>Distribute </a:t>
            </a:r>
            <a:r>
              <a:rPr lang="en-US" sz="1050" b="1" dirty="0">
                <a:solidFill>
                  <a:schemeClr val="tx2">
                    <a:lumMod val="75000"/>
                  </a:schemeClr>
                </a:solidFill>
                <a:cs typeface="Calibri" pitchFamily="34" charset="0"/>
                <a:sym typeface="Wingdings" pitchFamily="2" charset="2"/>
              </a:rPr>
              <a:t>to contractors  Post on HSE Notice </a:t>
            </a:r>
            <a:r>
              <a:rPr lang="en-US" sz="1050" b="1" dirty="0" smtClean="0">
                <a:solidFill>
                  <a:schemeClr val="tx2">
                    <a:lumMod val="75000"/>
                  </a:schemeClr>
                </a:solidFill>
                <a:cs typeface="Calibri" pitchFamily="34" charset="0"/>
                <a:sym typeface="Wingdings" pitchFamily="2" charset="2"/>
              </a:rPr>
              <a:t>Boards</a:t>
            </a:r>
            <a:endParaRPr lang="en-US" sz="1050" b="1" dirty="0">
              <a:solidFill>
                <a:schemeClr val="tx2">
                  <a:lumMod val="75000"/>
                </a:schemeClr>
              </a:solidFill>
              <a:cs typeface="Calibri" pitchFamily="34" charset="0"/>
            </a:endParaRPr>
          </a:p>
        </p:txBody>
      </p:sp>
      <p:sp>
        <p:nvSpPr>
          <p:cNvPr id="11" name="Text Box 12"/>
          <p:cNvSpPr txBox="1">
            <a:spLocks noChangeArrowheads="1"/>
          </p:cNvSpPr>
          <p:nvPr/>
        </p:nvSpPr>
        <p:spPr bwMode="auto">
          <a:xfrm>
            <a:off x="0" y="0"/>
            <a:ext cx="9144000" cy="584775"/>
          </a:xfrm>
          <a:prstGeom prst="rect">
            <a:avLst/>
          </a:prstGeom>
          <a:noFill/>
          <a:ln w="9525">
            <a:noFill/>
            <a:miter lim="800000"/>
            <a:headEnd/>
            <a:tailEnd/>
          </a:ln>
        </p:spPr>
        <p:txBody>
          <a:bodyPr wrap="square">
            <a:spAutoFit/>
          </a:bodyPr>
          <a:lstStyle/>
          <a:p>
            <a:pPr algn="ctr">
              <a:defRPr/>
            </a:pPr>
            <a:r>
              <a:rPr lang="en-GB" sz="3200" b="1" dirty="0" smtClean="0">
                <a:solidFill>
                  <a:srgbClr val="0000FF"/>
                </a:solidFill>
              </a:rPr>
              <a:t>Management learning's</a:t>
            </a:r>
            <a:endParaRPr lang="en-GB" sz="3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19040</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4303AB83-C406-49EE-AC1F-3D713CCFE656}"/>
</file>

<file path=customXml/itemProps2.xml><?xml version="1.0" encoding="utf-8"?>
<ds:datastoreItem xmlns:ds="http://schemas.openxmlformats.org/officeDocument/2006/customXml" ds:itemID="{A9D86497-955B-4743-A2BD-BD6FDDAF1232}"/>
</file>

<file path=customXml/itemProps3.xml><?xml version="1.0" encoding="utf-8"?>
<ds:datastoreItem xmlns:ds="http://schemas.openxmlformats.org/officeDocument/2006/customXml" ds:itemID="{4323DC86-DF09-4BCF-90E6-0E8495E8B2A5}"/>
</file>

<file path=docProps/app.xml><?xml version="1.0" encoding="utf-8"?>
<Properties xmlns="http://schemas.openxmlformats.org/officeDocument/2006/extended-properties" xmlns:vt="http://schemas.openxmlformats.org/officeDocument/2006/docPropsVTypes">
  <Template>Flow</Template>
  <TotalTime>2716</TotalTime>
  <Words>250</Words>
  <Application>Microsoft Office PowerPoint</Application>
  <PresentationFormat>On-screen Show (4:3)</PresentationFormat>
  <Paragraphs>34</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Flow</vt:lpstr>
      <vt:lpstr>Slide 1</vt:lpstr>
      <vt:lpstr>Slide 2</vt:lpstr>
    </vt:vector>
  </TitlesOfParts>
  <Company>Shell Information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Contractor RTA LTI on xx.xx.xx</dc:title>
  <dc:creator>MU93647</dc:creator>
  <cp:lastModifiedBy>mu93647</cp:lastModifiedBy>
  <cp:revision>235</cp:revision>
  <dcterms:created xsi:type="dcterms:W3CDTF">2001-05-03T06:07:08Z</dcterms:created>
  <dcterms:modified xsi:type="dcterms:W3CDTF">2015-08-03T07:09:50Z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