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2554545"/>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r>
              <a:rPr lang="en-US" sz="1200" dirty="0"/>
              <a:t>An electrician and his colleague were transferring a heavy safe to the camp radio cabin. On reaching the radio room front door he turned and walked backwards up the steps into the cabin. As his colleague began to climb the steps the electrician lost his balance and fell over inside the cabin with the safe landing on his left hand crushing his ring finger. </a:t>
            </a:r>
          </a:p>
          <a:p>
            <a:endParaRPr lang="en-US" sz="1200" dirty="0"/>
          </a:p>
          <a:p>
            <a:r>
              <a:rPr lang="en-US" sz="1200" dirty="0"/>
              <a:t> </a:t>
            </a:r>
          </a:p>
          <a:p>
            <a:endParaRPr lang="en-US" sz="1200" dirty="0"/>
          </a:p>
          <a:p>
            <a:endParaRPr lang="en-US" sz="1200" dirty="0"/>
          </a:p>
          <a:p>
            <a:r>
              <a:rPr lang="en-US" sz="1200" dirty="0"/>
              <a:t> </a:t>
            </a:r>
          </a:p>
          <a:p>
            <a:pPr algn="just"/>
            <a:r>
              <a:rPr lang="en-US" sz="1200" dirty="0">
                <a:latin typeface="Calibri" pitchFamily="34" charset="0"/>
                <a:cs typeface="Calibri" pitchFamily="34" charset="0"/>
              </a:rPr>
              <a:t> </a:t>
            </a:r>
          </a:p>
          <a:p>
            <a:r>
              <a:rPr lang="en-US" sz="1200" dirty="0"/>
              <a:t> </a:t>
            </a:r>
          </a:p>
        </p:txBody>
      </p:sp>
      <p:sp>
        <p:nvSpPr>
          <p:cNvPr id="18" name="Rectangle 4"/>
          <p:cNvSpPr>
            <a:spLocks noChangeArrowheads="1"/>
          </p:cNvSpPr>
          <p:nvPr/>
        </p:nvSpPr>
        <p:spPr bwMode="auto">
          <a:xfrm>
            <a:off x="7620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941672496"/>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(#34)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1090625</a:t>
                      </a:r>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19/08/2015 (14:40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Rig#60 </a:t>
                      </a:r>
                      <a:r>
                        <a:rPr lang="en-US" sz="1400" b="0" kern="1200" dirty="0" err="1">
                          <a:solidFill>
                            <a:schemeClr val="dk1"/>
                          </a:solidFill>
                          <a:latin typeface="Calibri" pitchFamily="34" charset="0"/>
                          <a:ea typeface="+mn-ea"/>
                          <a:cs typeface="Calibri" pitchFamily="34" charset="0"/>
                        </a:rPr>
                        <a:t>Qarn</a:t>
                      </a:r>
                      <a:r>
                        <a:rPr lang="en-US" sz="1400" b="0" kern="1200" dirty="0">
                          <a:solidFill>
                            <a:schemeClr val="dk1"/>
                          </a:solidFill>
                          <a:latin typeface="Calibri" pitchFamily="34" charset="0"/>
                          <a:ea typeface="+mn-ea"/>
                          <a:cs typeface="Calibri" pitchFamily="34" charset="0"/>
                        </a:rPr>
                        <a:t> Alam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81000" y="3886200"/>
            <a:ext cx="5410200" cy="1066800"/>
          </a:xfrm>
          <a:prstGeom prst="wedgeRoundRectCallout">
            <a:avLst>
              <a:gd name="adj1" fmla="val 65014"/>
              <a:gd name="adj2" fmla="val 9462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plan your route before carrying heavy loads?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make sure you are capable of lifting the load beforehand? </a:t>
            </a:r>
          </a:p>
          <a:p>
            <a:pPr marL="342900" indent="-342900">
              <a:buFont typeface="Arial" charset="0"/>
              <a:buAutoNum type="arabicPeriod"/>
            </a:pPr>
            <a:r>
              <a:rPr lang="en-GB" sz="1200" dirty="0">
                <a:solidFill>
                  <a:srgbClr val="000000"/>
                </a:solidFill>
                <a:latin typeface="Calibri" pitchFamily="34" charset="0"/>
                <a:cs typeface="Calibri" pitchFamily="34" charset="0"/>
              </a:rPr>
              <a:t>How do you coordinate with someone else helping you carry the load? </a:t>
            </a:r>
          </a:p>
          <a:p>
            <a:pPr marL="342900" indent="-342900">
              <a:buFont typeface="Arial" charset="0"/>
              <a:buAutoNum type="arabicPeriod"/>
            </a:pPr>
            <a:r>
              <a:rPr lang="en-GB" sz="1200" dirty="0">
                <a:solidFill>
                  <a:srgbClr val="000000"/>
                </a:solidFill>
                <a:latin typeface="Calibri" pitchFamily="34" charset="0"/>
                <a:cs typeface="Calibri" pitchFamily="34" charset="0"/>
              </a:rPr>
              <a:t>How do you plan to climb steps when carrying  a heavy load with someone?</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p:txBody>
      </p:sp>
      <p:pic>
        <p:nvPicPr>
          <p:cNvPr id="52" name="Picture 51" descr="posing.png"/>
          <p:cNvPicPr>
            <a:picLocks noChangeAspect="1"/>
          </p:cNvPicPr>
          <p:nvPr/>
        </p:nvPicPr>
        <p:blipFill>
          <a:blip r:embed="rId4" cstate="print"/>
          <a:stretch>
            <a:fillRect/>
          </a:stretch>
        </p:blipFill>
        <p:spPr>
          <a:xfrm>
            <a:off x="6248400" y="4343400"/>
            <a:ext cx="914400" cy="2110396"/>
          </a:xfrm>
          <a:prstGeom prst="rect">
            <a:avLst/>
          </a:prstGeom>
        </p:spPr>
      </p:pic>
      <p:pic>
        <p:nvPicPr>
          <p:cNvPr id="3" name="Picture 3" descr="G:\MSE3\Mr Musleh\use these Mr Musleh Images\GENERAL\swinging pipe.png"/>
          <p:cNvPicPr>
            <a:picLocks noChangeAspect="1" noChangeArrowheads="1"/>
          </p:cNvPicPr>
          <p:nvPr/>
        </p:nvPicPr>
        <p:blipFill>
          <a:blip r:embed="rId5" cstate="print"/>
          <a:srcRect/>
          <a:stretch>
            <a:fillRect/>
          </a:stretch>
        </p:blipFill>
        <p:spPr bwMode="auto">
          <a:xfrm>
            <a:off x="152400" y="609600"/>
            <a:ext cx="1056653" cy="1580505"/>
          </a:xfrm>
          <a:prstGeom prst="rect">
            <a:avLst/>
          </a:prstGeom>
          <a:noFill/>
        </p:spPr>
      </p:pic>
      <p:pic>
        <p:nvPicPr>
          <p:cNvPr id="22" name="Picture 21" descr="cid:image001.jpg@01D0DF36.844EF720"/>
          <p:cNvPicPr/>
          <p:nvPr/>
        </p:nvPicPr>
        <p:blipFill>
          <a:blip r:embed="rId6" cstate="print"/>
          <a:srcRect/>
          <a:stretch>
            <a:fillRect/>
          </a:stretch>
        </p:blipFill>
        <p:spPr bwMode="auto">
          <a:xfrm>
            <a:off x="5638800" y="1828800"/>
            <a:ext cx="2286000" cy="1981200"/>
          </a:xfrm>
          <a:prstGeom prst="rect">
            <a:avLst/>
          </a:prstGeom>
          <a:noFill/>
          <a:ln w="9525">
            <a:noFill/>
            <a:miter lim="800000"/>
            <a:headEnd/>
            <a:tailEnd/>
          </a:ln>
        </p:spPr>
      </p:pic>
      <p:sp>
        <p:nvSpPr>
          <p:cNvPr id="2" name="Text Box 2"/>
          <p:cNvSpPr txBox="1">
            <a:spLocks noChangeArrowheads="1"/>
          </p:cNvSpPr>
          <p:nvPr/>
        </p:nvSpPr>
        <p:spPr bwMode="auto">
          <a:xfrm>
            <a:off x="8077200" y="1828800"/>
            <a:ext cx="838200" cy="258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Arial" pitchFamily="34" charset="0"/>
                <a:cs typeface="Arial" pitchFamily="34" charset="0"/>
              </a:rPr>
              <a:t>Heavy Safe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8077200" y="2362200"/>
            <a:ext cx="838200" cy="76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Arial" pitchFamily="34" charset="0"/>
                <a:cs typeface="Arial" pitchFamily="34" charset="0"/>
              </a:rPr>
              <a:t>Electrician walking backward and fell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4" name="AutoShape 5"/>
          <p:cNvCxnSpPr>
            <a:cxnSpLocks noChangeShapeType="1"/>
          </p:cNvCxnSpPr>
          <p:nvPr/>
        </p:nvCxnSpPr>
        <p:spPr bwMode="auto">
          <a:xfrm flipH="1">
            <a:off x="7239000" y="1981200"/>
            <a:ext cx="762000" cy="152400"/>
          </a:xfrm>
          <a:prstGeom prst="straightConnector1">
            <a:avLst/>
          </a:prstGeom>
          <a:noFill/>
          <a:ln w="19050">
            <a:solidFill>
              <a:srgbClr val="FF0000"/>
            </a:solidFill>
            <a:round/>
            <a:headEnd/>
            <a:tailEnd type="triangle" w="med" len="med"/>
          </a:ln>
        </p:spPr>
      </p:cxnSp>
      <p:cxnSp>
        <p:nvCxnSpPr>
          <p:cNvPr id="29" name="AutoShape 5"/>
          <p:cNvCxnSpPr>
            <a:cxnSpLocks noChangeShapeType="1"/>
            <a:stCxn id="1027" idx="1"/>
          </p:cNvCxnSpPr>
          <p:nvPr/>
        </p:nvCxnSpPr>
        <p:spPr bwMode="auto">
          <a:xfrm flipH="1" flipV="1">
            <a:off x="5943600" y="2362200"/>
            <a:ext cx="2133600" cy="381000"/>
          </a:xfrm>
          <a:prstGeom prst="straightConnector1">
            <a:avLst/>
          </a:prstGeom>
          <a:noFill/>
          <a:ln w="19050">
            <a:solidFill>
              <a:srgbClr val="FF0000"/>
            </a:solidFill>
            <a:round/>
            <a:headEnd/>
            <a:tailEnd type="triangle" w="med" len="med"/>
          </a:ln>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19066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CA73DA-364B-464C-A9EE-174A91557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purl.org/dc/terms/"/>
    <ds:schemaRef ds:uri="http://schemas.microsoft.com/office/2006/documentManagement/types"/>
    <ds:schemaRef ds:uri="http://schemas.microsoft.com/office/2006/metadata/properties"/>
    <ds:schemaRef ds:uri="http://schemas.microsoft.com/sharepoint/v3/fields"/>
    <ds:schemaRef ds:uri="http://purl.org/dc/elements/1.1/"/>
    <ds:schemaRef ds:uri="http://purl.org/dc/dcmitype/"/>
    <ds:schemaRef ds:uri="http://schemas.microsoft.com/sharepoint/v3"/>
    <ds:schemaRef ds:uri="http://schemas.openxmlformats.org/package/2006/metadata/core-properties"/>
    <ds:schemaRef ds:uri="http://schemas.microsoft.com/office/infopath/2007/PartnerControls"/>
    <ds:schemaRef ds:uri="9d51eac6-a7d5-47f5-a119-63d146adb134"/>
    <ds:schemaRef ds:uri="4880e4f8-4b7d-4bdd-91e3-e10d47036eca"/>
    <ds:schemaRef ds:uri="4880E4F8-4B7D-4BDD-91E3-E10D47036ECA"/>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4379</TotalTime>
  <Words>199</Words>
  <Application>Microsoft Office PowerPoint</Application>
  <PresentationFormat>On-screen Show (4:3)</PresentationFormat>
  <Paragraphs>36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416</cp:revision>
  <dcterms:created xsi:type="dcterms:W3CDTF">2001-05-03T06:07:08Z</dcterms:created>
  <dcterms:modified xsi:type="dcterms:W3CDTF">2024-04-21T11:07:11Z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