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304" r:id="rId2"/>
    <p:sldId id="30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5" d="100"/>
          <a:sy n="85" d="100"/>
        </p:scale>
        <p:origin x="-202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screen">
            <a:extLst>
              <a:ext uri="{28A0092B-C50C-407E-A947-70E740481C1C}">
                <a14:useLocalDpi xmlns:a14="http://schemas.microsoft.com/office/drawing/2010/main" xmlns="" val="0"/>
              </a:ext>
            </a:extLst>
          </a:blip>
          <a:srcRect/>
          <a:stretch>
            <a:fillRect/>
          </a:stretch>
        </p:blipFill>
        <p:spPr bwMode="auto">
          <a:xfrm>
            <a:off x="6096000" y="3389705"/>
            <a:ext cx="3007208" cy="24567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3" cstate="screen">
            <a:extLst>
              <a:ext uri="{28A0092B-C50C-407E-A947-70E740481C1C}">
                <a14:useLocalDpi xmlns:a14="http://schemas.microsoft.com/office/drawing/2010/main" xmlns="" val="0"/>
              </a:ext>
            </a:extLst>
          </a:blip>
          <a:srcRect/>
          <a:stretch>
            <a:fillRect/>
          </a:stretch>
        </p:blipFill>
        <p:spPr bwMode="auto">
          <a:xfrm>
            <a:off x="6096000" y="784830"/>
            <a:ext cx="3007209" cy="24155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152400" y="1429262"/>
            <a:ext cx="5867399" cy="4222694"/>
          </a:xfrm>
          <a:prstGeom prst="rect">
            <a:avLst/>
          </a:prstGeom>
          <a:noFill/>
          <a:ln w="19050">
            <a:noFill/>
            <a:miter lim="800000"/>
            <a:headEnd/>
            <a:tailEnd/>
          </a:ln>
        </p:spPr>
        <p:txBody>
          <a:bodyPr wrap="square">
            <a:spAutoFit/>
          </a:bodyPr>
          <a:lstStyle/>
          <a:p>
            <a:pPr marL="114300" indent="-114300" algn="ctr">
              <a:lnSpc>
                <a:spcPct val="120000"/>
              </a:lnSpc>
              <a:defRPr/>
            </a:pPr>
            <a:r>
              <a:rPr lang="en-GB" sz="1400" b="1" dirty="0">
                <a:solidFill>
                  <a:srgbClr val="333399"/>
                </a:solidFill>
                <a:latin typeface="Arial" pitchFamily="34" charset="0"/>
                <a:cs typeface="Arial" pitchFamily="34" charset="0"/>
              </a:rPr>
              <a:t>Date:</a:t>
            </a:r>
            <a:r>
              <a:rPr lang="en-US" sz="1400" b="1" dirty="0">
                <a:solidFill>
                  <a:srgbClr val="333399"/>
                </a:solidFill>
                <a:latin typeface="Arial" pitchFamily="34" charset="0"/>
                <a:cs typeface="Arial" pitchFamily="34" charset="0"/>
              </a:rPr>
              <a:t> </a:t>
            </a:r>
            <a:r>
              <a:rPr lang="en-US" sz="1400" b="1" dirty="0" smtClean="0">
                <a:solidFill>
                  <a:srgbClr val="333399"/>
                </a:solidFill>
                <a:latin typeface="Arial" pitchFamily="34" charset="0"/>
                <a:cs typeface="Arial" pitchFamily="34" charset="0"/>
              </a:rPr>
              <a:t>11.06.2015</a:t>
            </a:r>
          </a:p>
          <a:p>
            <a:pPr marL="114300" indent="-114300" algn="ctr">
              <a:lnSpc>
                <a:spcPct val="120000"/>
              </a:lnSpc>
              <a:defRPr/>
            </a:pPr>
            <a:r>
              <a:rPr lang="en-US" sz="1400" b="1" dirty="0" smtClean="0">
                <a:solidFill>
                  <a:srgbClr val="333399"/>
                </a:solidFill>
                <a:latin typeface="Arial" pitchFamily="34" charset="0"/>
                <a:cs typeface="Arial" pitchFamily="34" charset="0"/>
              </a:rPr>
              <a:t>LTI: Fractured  arm</a:t>
            </a:r>
            <a:endParaRPr lang="en-US" sz="1600" b="1" dirty="0" smtClean="0">
              <a:solidFill>
                <a:srgbClr val="FF0000"/>
              </a:solidFill>
              <a:latin typeface="Arial" pitchFamily="34" charset="0"/>
              <a:cs typeface="Arial" pitchFamily="34" charset="0"/>
            </a:endParaRPr>
          </a:p>
          <a:p>
            <a:pPr marL="114300" indent="-114300" algn="just">
              <a:lnSpc>
                <a:spcPct val="120000"/>
              </a:lnSpc>
              <a:defRPr/>
            </a:pPr>
            <a:r>
              <a:rPr lang="en-US" sz="1600" b="1" dirty="0" smtClean="0">
                <a:solidFill>
                  <a:srgbClr val="FF0000"/>
                </a:solidFill>
                <a:latin typeface="Arial" pitchFamily="34" charset="0"/>
                <a:cs typeface="Arial" pitchFamily="34" charset="0"/>
              </a:rPr>
              <a:t>What </a:t>
            </a:r>
            <a:r>
              <a:rPr lang="en-US" sz="1600" b="1" dirty="0">
                <a:solidFill>
                  <a:srgbClr val="FF0000"/>
                </a:solidFill>
                <a:latin typeface="Arial" pitchFamily="34" charset="0"/>
                <a:cs typeface="Arial" pitchFamily="34" charset="0"/>
              </a:rPr>
              <a:t>happened?</a:t>
            </a:r>
            <a:endParaRPr lang="en-US" sz="1600" dirty="0">
              <a:solidFill>
                <a:srgbClr val="FF0000"/>
              </a:solidFill>
              <a:latin typeface="Arial" pitchFamily="34" charset="0"/>
              <a:cs typeface="Arial" pitchFamily="34" charset="0"/>
            </a:endParaRPr>
          </a:p>
          <a:p>
            <a:pPr lvl="0" algn="just" eaLnBrk="1" hangingPunct="1"/>
            <a:r>
              <a:rPr lang="en-US" altLang="en-US" sz="1300" dirty="0" smtClean="0">
                <a:latin typeface="+mj-lt"/>
              </a:rPr>
              <a:t>The engineer </a:t>
            </a:r>
            <a:r>
              <a:rPr lang="en-US" altLang="en-US" sz="1300" dirty="0">
                <a:latin typeface="+mj-lt"/>
              </a:rPr>
              <a:t>was repairing </a:t>
            </a:r>
            <a:r>
              <a:rPr lang="en-US" altLang="en-US" sz="1300" dirty="0" smtClean="0">
                <a:latin typeface="+mj-lt"/>
              </a:rPr>
              <a:t>the Top Drive System (TDS). To do so, </a:t>
            </a:r>
            <a:r>
              <a:rPr lang="en-US" altLang="en-US" sz="1300" dirty="0">
                <a:latin typeface="+mj-lt"/>
              </a:rPr>
              <a:t>the crane was hooked on to the TDS swivel and lifting attempts were made to disconnect the quill from the drive gear without success due to some obstructions. At this time the TDS engineer went up on the stand to see the obstruction and he disconnected the crane hook from the swivel, leaving the swivel link in the vertical position. Whilst inspecting the point of obstruction, the swivel tilted to the horizontal position trapping the </a:t>
            </a:r>
            <a:r>
              <a:rPr lang="en-US" altLang="en-US" sz="1300" dirty="0" smtClean="0">
                <a:latin typeface="+mj-lt"/>
              </a:rPr>
              <a:t>engineers </a:t>
            </a:r>
            <a:r>
              <a:rPr lang="en-US" altLang="en-US" sz="1300" dirty="0">
                <a:latin typeface="+mj-lt"/>
              </a:rPr>
              <a:t>left arm between the swivel link and the TDS stand </a:t>
            </a:r>
            <a:r>
              <a:rPr lang="en-US" altLang="en-US" sz="1300" dirty="0" smtClean="0">
                <a:latin typeface="+mj-lt"/>
              </a:rPr>
              <a:t>resulting in a fracture hand.</a:t>
            </a:r>
            <a:endParaRPr lang="en-US" altLang="en-US" sz="1300" dirty="0">
              <a:latin typeface="+mj-lt"/>
            </a:endParaRPr>
          </a:p>
          <a:p>
            <a:pPr lvl="0" algn="just" eaLnBrk="1" hangingPunct="1">
              <a:lnSpc>
                <a:spcPct val="120000"/>
              </a:lnSpc>
            </a:pPr>
            <a:r>
              <a:rPr lang="en-US" sz="1200" dirty="0" smtClean="0">
                <a:solidFill>
                  <a:srgbClr val="000000"/>
                </a:solidFill>
                <a:latin typeface="Arial" pitchFamily="34" charset="0"/>
                <a:ea typeface="Times New Roman" pitchFamily="18" charset="0"/>
                <a:cs typeface="Arial" pitchFamily="34" charset="0"/>
              </a:rPr>
              <a:t> </a:t>
            </a:r>
            <a:endParaRPr lang="en-US" sz="1200" dirty="0">
              <a:solidFill>
                <a:srgbClr val="000000"/>
              </a:solidFill>
              <a:latin typeface="Arial" pitchFamily="34" charset="0"/>
              <a:ea typeface="Times New Roman" pitchFamily="18" charset="0"/>
              <a:cs typeface="Arial" pitchFamily="34" charset="0"/>
            </a:endParaRPr>
          </a:p>
          <a:p>
            <a:pPr marL="114300" indent="-114300" algn="just">
              <a:lnSpc>
                <a:spcPct val="120000"/>
              </a:lnSpc>
              <a:defRPr/>
            </a:pPr>
            <a:r>
              <a:rPr lang="en-US" sz="1600" b="1" dirty="0" smtClean="0">
                <a:solidFill>
                  <a:srgbClr val="333399"/>
                </a:solidFill>
                <a:latin typeface="Arial" pitchFamily="34" charset="0"/>
                <a:cs typeface="Arial" pitchFamily="34" charset="0"/>
              </a:rPr>
              <a:t>Your </a:t>
            </a:r>
            <a:r>
              <a:rPr lang="en-US" sz="1600" b="1" dirty="0">
                <a:solidFill>
                  <a:srgbClr val="333399"/>
                </a:solidFill>
                <a:latin typeface="Arial" pitchFamily="34" charset="0"/>
                <a:cs typeface="Arial" pitchFamily="34" charset="0"/>
              </a:rPr>
              <a:t>learning from this </a:t>
            </a:r>
            <a:r>
              <a:rPr lang="en-US" sz="1600" b="1" dirty="0" smtClean="0">
                <a:solidFill>
                  <a:srgbClr val="333399"/>
                </a:solidFill>
                <a:latin typeface="Arial" pitchFamily="34" charset="0"/>
                <a:cs typeface="Arial" pitchFamily="34" charset="0"/>
              </a:rPr>
              <a:t>incident:</a:t>
            </a:r>
          </a:p>
          <a:p>
            <a:pPr marL="285750" indent="-285750" algn="just">
              <a:buFont typeface="Arial" pitchFamily="34" charset="0"/>
              <a:buChar char="•"/>
              <a:defRPr/>
            </a:pPr>
            <a:r>
              <a:rPr lang="en-US" altLang="en-US" sz="1400" dirty="0" smtClean="0">
                <a:latin typeface="+mj-lt"/>
              </a:rPr>
              <a:t>Always ensure SOP / work instructions are followed</a:t>
            </a:r>
          </a:p>
          <a:p>
            <a:pPr marL="285750" indent="-285750" algn="just">
              <a:buFont typeface="Arial" pitchFamily="34" charset="0"/>
              <a:buChar char="•"/>
              <a:defRPr/>
            </a:pPr>
            <a:r>
              <a:rPr lang="en-US" altLang="en-US" sz="1400" dirty="0" smtClean="0">
                <a:latin typeface="+mj-lt"/>
              </a:rPr>
              <a:t>Ensure all </a:t>
            </a:r>
            <a:r>
              <a:rPr lang="en-US" altLang="en-US" sz="1400" dirty="0" smtClean="0">
                <a:latin typeface="+mj-lt"/>
              </a:rPr>
              <a:t>non-routine </a:t>
            </a:r>
            <a:r>
              <a:rPr lang="en-US" altLang="en-US" sz="1400" dirty="0" smtClean="0">
                <a:latin typeface="+mj-lt"/>
              </a:rPr>
              <a:t>activities are performed under PTW with adequate supervision</a:t>
            </a:r>
          </a:p>
          <a:p>
            <a:pPr marL="285750" indent="-285750" algn="just">
              <a:buFont typeface="Arial" pitchFamily="34" charset="0"/>
              <a:buChar char="•"/>
              <a:defRPr/>
            </a:pPr>
            <a:r>
              <a:rPr lang="en-US" altLang="en-US" sz="1400" dirty="0" smtClean="0">
                <a:latin typeface="+mj-lt"/>
              </a:rPr>
              <a:t>Never put you body parts in potential crush points </a:t>
            </a:r>
          </a:p>
          <a:p>
            <a:pPr marL="285750" indent="-285750" algn="just">
              <a:buFont typeface="Arial" pitchFamily="34" charset="0"/>
              <a:buChar char="•"/>
              <a:defRPr/>
            </a:pPr>
            <a:r>
              <a:rPr lang="en-US" altLang="en-US" sz="1400" dirty="0" smtClean="0">
                <a:latin typeface="+mj-lt"/>
              </a:rPr>
              <a:t>Always ensure equipment are in resting position prior to working on </a:t>
            </a:r>
            <a:r>
              <a:rPr lang="en-US" altLang="en-US" sz="1400" dirty="0" smtClean="0">
                <a:latin typeface="+mj-lt"/>
              </a:rPr>
              <a:t>them.</a:t>
            </a:r>
            <a:endParaRPr lang="en-US" altLang="en-US" sz="1400" dirty="0">
              <a:latin typeface="+mj-lt"/>
            </a:endParaRPr>
          </a:p>
        </p:txBody>
      </p:sp>
      <p:sp>
        <p:nvSpPr>
          <p:cNvPr id="2" name="Rectangle 1"/>
          <p:cNvSpPr/>
          <p:nvPr/>
        </p:nvSpPr>
        <p:spPr bwMode="auto">
          <a:xfrm>
            <a:off x="457200" y="5867400"/>
            <a:ext cx="5410199" cy="286232"/>
          </a:xfrm>
          <a:prstGeom prst="rect">
            <a:avLst/>
          </a:prstGeom>
          <a:solidFill>
            <a:srgbClr val="3333CC"/>
          </a:solidFill>
          <a:ln w="38100">
            <a:solidFill>
              <a:srgbClr val="FFFF00"/>
            </a:solidFill>
            <a:miter lim="800000"/>
            <a:headEnd/>
            <a:tailEnd/>
          </a:ln>
        </p:spPr>
        <p:txBody>
          <a:bodyPr wrap="square">
            <a:spAutoFit/>
          </a:bodyPr>
          <a:lstStyle/>
          <a:p>
            <a:pPr marL="0" marR="0" indent="0" algn="ctr" defTabSz="914400" latinLnBrk="0">
              <a:lnSpc>
                <a:spcPct val="90000"/>
              </a:lnSpc>
              <a:spcBef>
                <a:spcPct val="50000"/>
              </a:spcBef>
              <a:buClrTx/>
              <a:buSzPct val="90000"/>
              <a:buFontTx/>
              <a:buNone/>
              <a:tabLst>
                <a:tab pos="287338" algn="l"/>
              </a:tabLst>
              <a:defRPr/>
            </a:pPr>
            <a:r>
              <a:rPr lang="en-US" altLang="en-US" sz="1400" b="1" kern="1300" dirty="0" smtClean="0">
                <a:solidFill>
                  <a:srgbClr val="FFFF00"/>
                </a:solidFill>
                <a:latin typeface="Tahoma" pitchFamily="34" charset="0"/>
                <a:ea typeface="Tahoma" pitchFamily="34" charset="0"/>
                <a:cs typeface="Tahoma" pitchFamily="34" charset="0"/>
              </a:rPr>
              <a:t> Never place your body parts in crush points</a:t>
            </a:r>
          </a:p>
        </p:txBody>
      </p:sp>
      <p:sp>
        <p:nvSpPr>
          <p:cNvPr id="43018" name="Freeform 132"/>
          <p:cNvSpPr>
            <a:spLocks/>
          </p:cNvSpPr>
          <p:nvPr/>
        </p:nvSpPr>
        <p:spPr bwMode="auto">
          <a:xfrm>
            <a:off x="6172200" y="339829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dirty="0"/>
          </a:p>
        </p:txBody>
      </p:sp>
      <p:sp>
        <p:nvSpPr>
          <p:cNvPr id="3" name="Multiply 2"/>
          <p:cNvSpPr/>
          <p:nvPr/>
        </p:nvSpPr>
        <p:spPr bwMode="auto">
          <a:xfrm>
            <a:off x="6096000" y="680113"/>
            <a:ext cx="587553" cy="914400"/>
          </a:xfrm>
          <a:prstGeom prst="mathMultiply">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pic>
        <p:nvPicPr>
          <p:cNvPr id="10" name="Picture 2" descr="\\MUSNAS04\mu50033$\My Documents\Mr Musleh\use these Mr Musleh Images\GENERAL\SQASHED Fingers.png"/>
          <p:cNvPicPr>
            <a:picLocks noChangeAspect="1" noChangeArrowheads="1"/>
          </p:cNvPicPr>
          <p:nvPr/>
        </p:nvPicPr>
        <p:blipFill>
          <a:blip r:embed="rId4" cstate="print"/>
          <a:srcRect/>
          <a:stretch>
            <a:fillRect/>
          </a:stretch>
        </p:blipFill>
        <p:spPr bwMode="auto">
          <a:xfrm>
            <a:off x="152400" y="838200"/>
            <a:ext cx="1219200" cy="1219200"/>
          </a:xfrm>
          <a:prstGeom prst="rect">
            <a:avLst/>
          </a:prstGeom>
          <a:noFill/>
        </p:spPr>
      </p:pic>
      <p:sp>
        <p:nvSpPr>
          <p:cNvPr id="12" name="Rectangle 11"/>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3"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14"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35                                                                                  11/06/2015</a:t>
            </a:r>
            <a:endParaRPr lang="en-US" sz="1000" b="0" dirty="0" smtClean="0">
              <a:latin typeface="+mn-lt"/>
              <a:cs typeface="Calibri" pitchFamily="34" charset="0"/>
            </a:endParaRPr>
          </a:p>
        </p:txBody>
      </p:sp>
    </p:spTree>
    <p:extLst>
      <p:ext uri="{BB962C8B-B14F-4D97-AF65-F5344CB8AC3E}">
        <p14:creationId xmlns:p14="http://schemas.microsoft.com/office/powerpoint/2010/main" xmlns="" val="1067769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4800" y="838200"/>
            <a:ext cx="8351838" cy="331783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114300" indent="-114300">
              <a:lnSpc>
                <a:spcPct val="120000"/>
              </a:lnSpc>
              <a:defRPr/>
            </a:pPr>
            <a:r>
              <a:rPr lang="en-GB" sz="1400" b="1" dirty="0" smtClean="0">
                <a:solidFill>
                  <a:srgbClr val="333399"/>
                </a:solidFill>
                <a:latin typeface="Arial" pitchFamily="34" charset="0"/>
                <a:cs typeface="Arial" pitchFamily="34" charset="0"/>
              </a:rPr>
              <a:t>Date:</a:t>
            </a:r>
            <a:r>
              <a:rPr lang="en-US" sz="1400" b="1" dirty="0" smtClean="0">
                <a:solidFill>
                  <a:srgbClr val="333399"/>
                </a:solidFill>
                <a:latin typeface="Arial" pitchFamily="34" charset="0"/>
                <a:cs typeface="Arial" pitchFamily="34" charset="0"/>
              </a:rPr>
              <a:t> 11.06.2015</a:t>
            </a:r>
          </a:p>
          <a:p>
            <a:pPr marL="114300" indent="-114300">
              <a:lnSpc>
                <a:spcPct val="120000"/>
              </a:lnSpc>
              <a:defRPr/>
            </a:pPr>
            <a:r>
              <a:rPr lang="en-US" sz="1400" b="1" dirty="0" smtClean="0">
                <a:solidFill>
                  <a:srgbClr val="333399"/>
                </a:solidFill>
                <a:latin typeface="Arial" pitchFamily="34" charset="0"/>
                <a:cs typeface="Arial" pitchFamily="34" charset="0"/>
              </a:rPr>
              <a:t>LTI: Fractured  arm</a:t>
            </a:r>
            <a:endParaRPr lang="en-US" sz="1400" b="1" dirty="0" smtClean="0">
              <a:solidFill>
                <a:srgbClr val="FF0000"/>
              </a:solidFill>
              <a:latin typeface="Arial" pitchFamily="34" charset="0"/>
              <a:cs typeface="Arial" pitchFamily="34" charset="0"/>
            </a:endParaRP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225425" indent="-225425" eaLnBrk="1" hangingPunct="1">
              <a:lnSpc>
                <a:spcPct val="120000"/>
              </a:lnSpc>
              <a:buFont typeface="Arial" pitchFamily="34" charset="0"/>
              <a:buChar char="•"/>
              <a:defRPr/>
            </a:pPr>
            <a:r>
              <a:rPr lang="en-US" sz="1400" dirty="0" smtClean="0">
                <a:solidFill>
                  <a:srgbClr val="000000"/>
                </a:solidFill>
                <a:latin typeface="Arial" charset="0"/>
              </a:rPr>
              <a:t>Does your standards/ procedures address the handling of TDS swivel?</a:t>
            </a:r>
          </a:p>
          <a:p>
            <a:pPr marL="225425" indent="-225425" eaLnBrk="1" hangingPunct="1">
              <a:lnSpc>
                <a:spcPct val="120000"/>
              </a:lnSpc>
              <a:buFont typeface="Arial" pitchFamily="34" charset="0"/>
              <a:buChar char="•"/>
              <a:defRPr/>
            </a:pPr>
            <a:r>
              <a:rPr lang="en-US" sz="1400" dirty="0" smtClean="0">
                <a:solidFill>
                  <a:srgbClr val="000000"/>
                </a:solidFill>
                <a:latin typeface="Arial" charset="0"/>
              </a:rPr>
              <a:t>Is there is clear method of communication during operations on Rig floor?</a:t>
            </a:r>
          </a:p>
          <a:p>
            <a:pPr marL="225425" indent="-225425" eaLnBrk="1" hangingPunct="1">
              <a:lnSpc>
                <a:spcPct val="120000"/>
              </a:lnSpc>
              <a:buFont typeface="Arial" pitchFamily="34" charset="0"/>
              <a:buChar char="•"/>
              <a:defRPr/>
            </a:pPr>
            <a:r>
              <a:rPr lang="en-US" sz="1400" dirty="0" smtClean="0">
                <a:solidFill>
                  <a:srgbClr val="000000"/>
                </a:solidFill>
                <a:latin typeface="Arial" charset="0"/>
              </a:rPr>
              <a:t>Are hazards identified?</a:t>
            </a:r>
          </a:p>
          <a:p>
            <a:pPr marL="225425" indent="-225425" eaLnBrk="1" hangingPunct="1">
              <a:lnSpc>
                <a:spcPct val="120000"/>
              </a:lnSpc>
              <a:buFont typeface="Arial" pitchFamily="34" charset="0"/>
              <a:buChar char="•"/>
              <a:defRPr/>
            </a:pPr>
            <a:r>
              <a:rPr lang="en-US" sz="1400" dirty="0" smtClean="0">
                <a:solidFill>
                  <a:srgbClr val="000000"/>
                </a:solidFill>
                <a:latin typeface="Arial" charset="0"/>
              </a:rPr>
              <a:t>Do you have system in place to ensure that all the crew have attended the TBT,JSA/SOP discussion?</a:t>
            </a:r>
            <a:endParaRPr lang="en-US" sz="1400" dirty="0">
              <a:solidFill>
                <a:srgbClr val="000000"/>
              </a:solidFill>
              <a:latin typeface="Arial" charset="0"/>
            </a:endParaRPr>
          </a:p>
        </p:txBody>
      </p:sp>
      <p:sp>
        <p:nvSpPr>
          <p:cNvPr id="5" name="Rectangle 4"/>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35                                                                                  11/06/2015</a:t>
            </a:r>
            <a:endParaRPr lang="en-US" sz="1000" b="0" dirty="0" smtClean="0">
              <a:latin typeface="+mn-lt"/>
              <a:cs typeface="Calibri" pitchFamily="34" charset="0"/>
            </a:endParaRPr>
          </a:p>
        </p:txBody>
      </p:sp>
    </p:spTree>
    <p:extLst>
      <p:ext uri="{BB962C8B-B14F-4D97-AF65-F5344CB8AC3E}">
        <p14:creationId xmlns:p14="http://schemas.microsoft.com/office/powerpoint/2010/main" xmlns="" val="8108759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19082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D2A73F5-86D4-460C-9185-814CF40975BD}"/>
</file>

<file path=customXml/itemProps2.xml><?xml version="1.0" encoding="utf-8"?>
<ds:datastoreItem xmlns:ds="http://schemas.openxmlformats.org/officeDocument/2006/customXml" ds:itemID="{95358833-B86B-409A-9931-C77639022D7F}"/>
</file>

<file path=customXml/itemProps3.xml><?xml version="1.0" encoding="utf-8"?>
<ds:datastoreItem xmlns:ds="http://schemas.openxmlformats.org/officeDocument/2006/customXml" ds:itemID="{9EA5F307-219D-4D23-9D21-131E846B3DE9}"/>
</file>

<file path=docProps/app.xml><?xml version="1.0" encoding="utf-8"?>
<Properties xmlns="http://schemas.openxmlformats.org/officeDocument/2006/extended-properties" xmlns:vt="http://schemas.openxmlformats.org/officeDocument/2006/docPropsVTypes">
  <Template>Flow</Template>
  <TotalTime>2789</TotalTime>
  <Words>307</Words>
  <Application>Microsoft Office PowerPoint</Application>
  <PresentationFormat>On-screen Show (4:3)</PresentationFormat>
  <Paragraphs>30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244</cp:revision>
  <dcterms:created xsi:type="dcterms:W3CDTF">2001-05-03T06:07:08Z</dcterms:created>
  <dcterms:modified xsi:type="dcterms:W3CDTF">2015-09-29T09:44:33Z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