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4"/>
  </p:notesMasterIdLst>
  <p:handoutMasterIdLst>
    <p:handoutMasterId r:id="rId5"/>
  </p:handoutMasterIdLst>
  <p:sldIdLst>
    <p:sldId id="306" r:id="rId2"/>
    <p:sldId id="307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8BA85"/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5" d="100"/>
          <a:sy n="85" d="100"/>
        </p:scale>
        <p:origin x="-202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6" name="Content Placeholder 3" descr="PPT option1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1371600"/>
            <a:ext cx="5562600" cy="424731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ctr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13/06/2015</a:t>
            </a:r>
          </a:p>
          <a:p>
            <a:pPr marL="114300" indent="-114300" algn="ctr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  LTI: Electrical burns</a:t>
            </a:r>
          </a:p>
          <a:p>
            <a:pPr marL="114300" indent="-114300" algn="ctr">
              <a:defRPr/>
            </a:pPr>
            <a:endParaRPr lang="en-US" sz="16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ctr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</a:p>
          <a:p>
            <a:pPr>
              <a:defRPr/>
            </a:pPr>
            <a:endParaRPr lang="en-US" alt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>
              <a:defRPr/>
            </a:pPr>
            <a:r>
              <a:rPr lang="en-US" altLang="en-US" sz="1400" dirty="0" smtClean="0">
                <a:latin typeface="+mj-lt"/>
              </a:rPr>
              <a:t>Two </a:t>
            </a:r>
            <a:r>
              <a:rPr lang="en-US" altLang="en-US" sz="1400" dirty="0">
                <a:latin typeface="+mj-lt"/>
              </a:rPr>
              <a:t>Commissioning Engineers unintentionally approached the secondary side of the step down transformer and disconnected a live cable.  As a result, an Arc Flash occurred causing external burn injuries to one of </a:t>
            </a:r>
            <a:r>
              <a:rPr lang="en-US" altLang="en-US" sz="1400" dirty="0" smtClean="0">
                <a:latin typeface="+mj-lt"/>
              </a:rPr>
              <a:t>them.</a:t>
            </a:r>
            <a:endParaRPr lang="en-US" altLang="en-US" sz="1400" dirty="0">
              <a:latin typeface="+mj-lt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Arial"/>
                <a:cs typeface="Arial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altLang="en-US" sz="1400" dirty="0">
                <a:latin typeface="+mj-lt"/>
              </a:rPr>
              <a:t>Always use</a:t>
            </a:r>
            <a:r>
              <a:rPr lang="x-none" altLang="en-US" sz="1400" dirty="0">
                <a:latin typeface="+mj-lt"/>
              </a:rPr>
              <a:t> </a:t>
            </a:r>
            <a:r>
              <a:rPr lang="en-US" altLang="en-US" sz="1400" dirty="0">
                <a:latin typeface="+mj-lt"/>
              </a:rPr>
              <a:t>the </a:t>
            </a:r>
            <a:r>
              <a:rPr lang="x-none" altLang="en-US" sz="1400" dirty="0">
                <a:latin typeface="+mj-lt"/>
              </a:rPr>
              <a:t>pre-electrical safety checklist</a:t>
            </a:r>
            <a:endParaRPr lang="en-US" altLang="en-US" sz="1400" dirty="0"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altLang="en-US" sz="1400" dirty="0">
                <a:latin typeface="+mj-lt"/>
              </a:rPr>
              <a:t>Always </a:t>
            </a:r>
            <a:r>
              <a:rPr lang="x-none" altLang="en-US" sz="1400" dirty="0">
                <a:latin typeface="+mj-lt"/>
              </a:rPr>
              <a:t>conduct a Job Hazard Analysis (JHA) prior to starting any electrical task.</a:t>
            </a:r>
            <a:endParaRPr lang="en-US" altLang="en-US" sz="1400" dirty="0"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altLang="en-US" sz="1400" dirty="0">
                <a:latin typeface="+mj-lt"/>
              </a:rPr>
              <a:t>Always a</a:t>
            </a:r>
            <a:r>
              <a:rPr lang="x-none" altLang="en-US" sz="1400" dirty="0">
                <a:latin typeface="+mj-lt"/>
              </a:rPr>
              <a:t>dhere to Electrical Safety </a:t>
            </a:r>
            <a:r>
              <a:rPr lang="en-US" altLang="en-US" sz="1400" dirty="0">
                <a:latin typeface="+mj-lt"/>
              </a:rPr>
              <a:t>rules</a:t>
            </a:r>
            <a:r>
              <a:rPr lang="x-none" altLang="en-US" sz="1400" dirty="0">
                <a:latin typeface="+mj-lt"/>
              </a:rPr>
              <a:t>.</a:t>
            </a:r>
            <a:endParaRPr lang="en-US" altLang="en-US" sz="1400" dirty="0"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fr-FR" altLang="en-US" sz="1400" dirty="0">
                <a:latin typeface="+mj-lt"/>
              </a:rPr>
              <a:t>Always use the </a:t>
            </a:r>
            <a:r>
              <a:rPr lang="fr-FR" altLang="en-US" sz="1400" dirty="0" smtClean="0">
                <a:latin typeface="+mj-lt"/>
              </a:rPr>
              <a:t>correct </a:t>
            </a:r>
            <a:r>
              <a:rPr lang="fr-FR" altLang="en-US" sz="1400" dirty="0">
                <a:latin typeface="+mj-lt"/>
              </a:rPr>
              <a:t>tools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fr-FR" altLang="en-US" sz="1400" dirty="0">
                <a:latin typeface="+mj-lt"/>
              </a:rPr>
              <a:t>Always check isolations before working on equipment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altLang="en-US" sz="1400" dirty="0">
                <a:latin typeface="+mj-lt"/>
              </a:rPr>
              <a:t>Only conduct work that you are competent to </a:t>
            </a:r>
            <a:r>
              <a:rPr lang="en-US" altLang="en-US" sz="1400" dirty="0" smtClean="0">
                <a:latin typeface="+mj-lt"/>
              </a:rPr>
              <a:t>conduct</a:t>
            </a:r>
            <a:endParaRPr lang="en-US" altLang="en-US" sz="1400" dirty="0">
              <a:latin typeface="+mj-lt"/>
            </a:endParaRPr>
          </a:p>
        </p:txBody>
      </p:sp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1508" name="TextBox 16"/>
          <p:cNvSpPr txBox="1">
            <a:spLocks noChangeArrowheads="1"/>
          </p:cNvSpPr>
          <p:nvPr/>
        </p:nvSpPr>
        <p:spPr bwMode="auto">
          <a:xfrm>
            <a:off x="381000" y="5768269"/>
            <a:ext cx="5181600" cy="480131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US" altLang="en-US" sz="1400" b="1" kern="13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Always ensure isolation before performing any maintenance on Electrical equipment’s</a:t>
            </a:r>
          </a:p>
        </p:txBody>
      </p:sp>
      <p:pic>
        <p:nvPicPr>
          <p:cNvPr id="21511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38825" y="914400"/>
            <a:ext cx="2967038" cy="259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8375" y="2409825"/>
            <a:ext cx="538163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Pictur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43588" y="3581400"/>
            <a:ext cx="2962275" cy="259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Picture 1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51825" y="4879975"/>
            <a:ext cx="536575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5" name="Picture 1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72200" y="2743200"/>
            <a:ext cx="4572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6" name="Picture 2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3600" y="5486400"/>
            <a:ext cx="566738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Electricity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762000"/>
            <a:ext cx="1295400" cy="1524000"/>
          </a:xfrm>
          <a:prstGeom prst="rect">
            <a:avLst/>
          </a:prstGeom>
        </p:spPr>
      </p:pic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                                        Learning No 38                                                                                  13/06/2015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07776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13/06/2015</a:t>
            </a:r>
          </a:p>
          <a:p>
            <a:pPr marL="114300" indent="-114300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LTI: Electrical burns</a:t>
            </a:r>
          </a:p>
          <a:p>
            <a:pPr marL="342900" indent="-342900"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Do you ensure </a:t>
            </a:r>
            <a:r>
              <a:rPr lang="en-US" altLang="en-US" sz="1600" dirty="0">
                <a:latin typeface="+mj-lt"/>
                <a:sym typeface="Wingdings" pitchFamily="2" charset="2"/>
              </a:rPr>
              <a:t>that risk 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assessments </a:t>
            </a:r>
            <a:r>
              <a:rPr lang="en-US" altLang="en-US" sz="1600" dirty="0">
                <a:latin typeface="+mj-lt"/>
                <a:sym typeface="Wingdings" pitchFamily="2" charset="2"/>
              </a:rPr>
              <a:t>are conducted prior to each task?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Are you evaluating </a:t>
            </a:r>
            <a:r>
              <a:rPr lang="en-US" altLang="en-US" sz="1600" dirty="0">
                <a:latin typeface="+mj-lt"/>
                <a:sym typeface="Wingdings" pitchFamily="2" charset="2"/>
              </a:rPr>
              <a:t>the competency of field employees practically?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Do you have suitable and </a:t>
            </a:r>
            <a:r>
              <a:rPr lang="en-US" altLang="en-US" sz="1600" dirty="0">
                <a:latin typeface="+mj-lt"/>
                <a:sym typeface="Wingdings" pitchFamily="2" charset="2"/>
              </a:rPr>
              <a:t>sufficient 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procedures for safety critical tasks?</a:t>
            </a:r>
            <a:endParaRPr lang="en-US" altLang="en-US" sz="1600" dirty="0"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>
                <a:latin typeface="+mj-lt"/>
                <a:sym typeface="Wingdings" pitchFamily="2" charset="2"/>
              </a:rPr>
              <a:t>Are the company procedures monitored and 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updated?</a:t>
            </a:r>
            <a:endParaRPr lang="en-US" altLang="en-US" sz="1600" dirty="0">
              <a:latin typeface="+mj-lt"/>
              <a:sym typeface="Wingdings" pitchFamily="2" charset="2"/>
            </a:endParaRPr>
          </a:p>
        </p:txBody>
      </p:sp>
      <p:sp>
        <p:nvSpPr>
          <p:cNvPr id="2253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44A0FC-472F-4A17-8F7E-5FA4D43F5CEF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                                        Learning No 38                                                                                  13/06/2015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19084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1CD42DD0-E1BA-4C9D-8D02-B173C1906CCA}"/>
</file>

<file path=customXml/itemProps2.xml><?xml version="1.0" encoding="utf-8"?>
<ds:datastoreItem xmlns:ds="http://schemas.openxmlformats.org/officeDocument/2006/customXml" ds:itemID="{64A06CDC-E89C-459D-B960-001557D7DD0F}"/>
</file>

<file path=customXml/itemProps3.xml><?xml version="1.0" encoding="utf-8"?>
<ds:datastoreItem xmlns:ds="http://schemas.openxmlformats.org/officeDocument/2006/customXml" ds:itemID="{C78EB39F-7BF7-4A80-ADB6-61EF19A30B5D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2805</TotalTime>
  <Words>241</Words>
  <Application>Microsoft Office PowerPoint</Application>
  <PresentationFormat>On-screen Show (4:3)</PresentationFormat>
  <Paragraphs>38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mu93647</cp:lastModifiedBy>
  <cp:revision>242</cp:revision>
  <dcterms:created xsi:type="dcterms:W3CDTF">2001-05-03T06:07:08Z</dcterms:created>
  <dcterms:modified xsi:type="dcterms:W3CDTF">2015-09-30T03:18:54Z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