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8" r:id="rId2"/>
    <p:sldId id="31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2C76A-54E2-4FE9-8A67-18E0D3C810E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cid:31511246-680B-4DB4-89E6-12AB20AA5470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2" descr="D:\gre66s58\Pictures\Acid Burn Pics 1\٢٠١٥٠٩٠٨_١٣٢٩٥٥_res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0"/>
            <a:ext cx="2286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208341"/>
            <a:ext cx="5715000" cy="20682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22/08/2015    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Injury: Chemical burns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4" charset="0"/>
              </a:rPr>
              <a:t>What happened?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400" dirty="0">
                <a:latin typeface="+mj-lt"/>
              </a:rPr>
              <a:t>An </a:t>
            </a:r>
            <a:r>
              <a:rPr lang="en-US" altLang="en-US" sz="1400" dirty="0" smtClean="0">
                <a:latin typeface="+mj-lt"/>
              </a:rPr>
              <a:t>operator </a:t>
            </a:r>
            <a:r>
              <a:rPr lang="en-US" altLang="en-US" sz="1400" dirty="0">
                <a:latin typeface="+mj-lt"/>
              </a:rPr>
              <a:t>suffered chemical burns to hand whilst using a chemical based drain clearing </a:t>
            </a:r>
            <a:r>
              <a:rPr lang="en-US" altLang="en-US" sz="1400" dirty="0" smtClean="0">
                <a:latin typeface="+mj-lt"/>
              </a:rPr>
              <a:t>fluid. He </a:t>
            </a:r>
            <a:r>
              <a:rPr lang="en-US" altLang="en-US" sz="1400" dirty="0">
                <a:latin typeface="+mj-lt"/>
              </a:rPr>
              <a:t>was not trained in the use of chemicals and was not provided with the necessary PPE. There was no valid MSDS available and no risk assessment undertaken on the product</a:t>
            </a:r>
            <a:r>
              <a:rPr lang="en-US" altLang="en-US" sz="1400" dirty="0" smtClean="0">
                <a:latin typeface="+mj-lt"/>
              </a:rPr>
              <a:t>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4" charset="2"/>
            </a:endParaRPr>
          </a:p>
        </p:txBody>
      </p:sp>
      <p:sp>
        <p:nvSpPr>
          <p:cNvPr id="22532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5715000" cy="480131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Understand your chemicals, eliminate where possible, assess and train.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7969250" y="3048000"/>
            <a:ext cx="336550" cy="544513"/>
            <a:chOff x="3504" y="544"/>
            <a:chExt cx="2287" cy="1855"/>
          </a:xfrm>
        </p:grpSpPr>
        <p:sp>
          <p:nvSpPr>
            <p:cNvPr id="2254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304800" y="3255020"/>
            <a:ext cx="5791200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eaLnBrk="1" hangingPunct="1">
              <a:spcBef>
                <a:spcPts val="600"/>
              </a:spcBef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incident…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Chemical drain clearing fluids should not be used under any circumstances.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Blocked drains should be cleared by rodding or other mechanical means.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Chemicals should be eliminated/substituted whenever reasonably practicable. 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Ensure you have an MSDS for all chemicals and ensure that a suitable and sufficient risk assessment is undertaken.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Always wear the correct PPE when dealing with chemicals.</a:t>
            </a:r>
          </a:p>
        </p:txBody>
      </p:sp>
      <p:pic>
        <p:nvPicPr>
          <p:cNvPr id="22538" name="31511246-680B-4DB4-89E6-12AB20AA5470" descr="cid:31511246-680B-4DB4-89E6-12AB20AA5470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172200" y="3907970"/>
            <a:ext cx="2286000" cy="19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hemical bur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1565" y="838200"/>
            <a:ext cx="804927" cy="1219200"/>
          </a:xfrm>
          <a:prstGeom prst="rect">
            <a:avLst/>
          </a:prstGeom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45                                                                                  22/08/2015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9" name="Freeform 132"/>
          <p:cNvSpPr>
            <a:spLocks/>
          </p:cNvSpPr>
          <p:nvPr/>
        </p:nvSpPr>
        <p:spPr bwMode="auto">
          <a:xfrm>
            <a:off x="7848600" y="5257800"/>
            <a:ext cx="5334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4901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22/08/2015    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Chemical burns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4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altLang="en-US" sz="1600" dirty="0">
              <a:latin typeface="+mj-lt"/>
              <a:sym typeface="Wingdings" pitchFamily="4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 arrangements for the management of chemicals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they been eliminated or substituted so far as is reasonably practicable?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 associated processes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arrangements been reviewed to modify behaviors?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 arrangement for monitoring work been improved</a:t>
            </a:r>
            <a:r>
              <a:rPr lang="en-US" altLang="en-US" sz="1600" dirty="0" smtClean="0">
                <a:latin typeface="+mj-lt"/>
                <a:sym typeface="Wingdings" pitchFamily="4" charset="2"/>
              </a:rPr>
              <a:t>?</a:t>
            </a:r>
            <a:endParaRPr lang="en-US" altLang="en-US" sz="1600" dirty="0">
              <a:latin typeface="+mj-lt"/>
              <a:sym typeface="Wingdings" pitchFamily="4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45                                                                                  22/08/2015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8F89B3E-C1FF-4A72-845D-DB4A6CA25742}"/>
</file>

<file path=customXml/itemProps2.xml><?xml version="1.0" encoding="utf-8"?>
<ds:datastoreItem xmlns:ds="http://schemas.openxmlformats.org/officeDocument/2006/customXml" ds:itemID="{24A99B7C-C155-4AB2-8C91-71255A4819E2}"/>
</file>

<file path=customXml/itemProps3.xml><?xml version="1.0" encoding="utf-8"?>
<ds:datastoreItem xmlns:ds="http://schemas.openxmlformats.org/officeDocument/2006/customXml" ds:itemID="{E151CE17-1E60-4251-9971-7468B7BF397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2973</TotalTime>
  <Words>285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257</cp:revision>
  <dcterms:created xsi:type="dcterms:W3CDTF">2001-05-03T06:07:08Z</dcterms:created>
  <dcterms:modified xsi:type="dcterms:W3CDTF">2015-12-10T11:27:28Z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