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08" r:id="rId2"/>
    <p:sldId id="309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1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5860C-9795-499D-93AB-29B3F0FD23DE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28600" y="990599"/>
            <a:ext cx="5757862" cy="478595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Date:11.11.2015</a:t>
            </a:r>
          </a:p>
          <a:p>
            <a:pPr marL="114300" indent="-114300" algn="ctr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    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 LTI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: Amputated thumb</a:t>
            </a:r>
          </a:p>
          <a:p>
            <a:pPr marL="114300" indent="-114300" algn="ctr">
              <a:defRPr/>
            </a:pPr>
            <a:endParaRPr lang="en-US" sz="1600" b="1" dirty="0" smtClean="0">
              <a:solidFill>
                <a:srgbClr val="333399"/>
              </a:solidFill>
              <a:latin typeface="+mj-lt"/>
            </a:endParaRPr>
          </a:p>
          <a:p>
            <a:pPr marL="114300" indent="-114300" algn="ctr">
              <a:defRPr/>
            </a:pPr>
            <a:endParaRPr lang="en-US" sz="1600" b="1" dirty="0" smtClean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What happened?</a:t>
            </a:r>
          </a:p>
          <a:p>
            <a:pPr marL="114300" indent="-114300" algn="just"/>
            <a:endParaRPr lang="en-US" altLang="en-US" sz="800" b="1" dirty="0">
              <a:latin typeface="+mj-lt"/>
            </a:endParaRPr>
          </a:p>
          <a:p>
            <a:pPr marL="114300" indent="-114300" algn="just"/>
            <a:r>
              <a:rPr lang="en-US" sz="1400" dirty="0" smtClean="0">
                <a:latin typeface="+mj-lt"/>
                <a:cs typeface="Arial" pitchFamily="34" charset="0"/>
              </a:rPr>
              <a:t>   </a:t>
            </a:r>
            <a:r>
              <a:rPr lang="en-US" sz="1400" dirty="0" smtClean="0">
                <a:latin typeface="+mj-lt"/>
                <a:cs typeface="Calibri" pitchFamily="34" charset="0"/>
              </a:rPr>
              <a:t>A crane was rigging a new traveling block up to the rig floor.  The driller – thinking the travelling block swivel was stuck – tried to free it by hand and as it came free it rotated trapping his thumb against the body of traveling block resulting in the amputation of his thumb. </a:t>
            </a:r>
            <a:endParaRPr lang="en-US" sz="1400" kern="1400" dirty="0" smtClean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14300" indent="-114300" algn="just"/>
            <a:endParaRPr lang="en-US" sz="1400" dirty="0" smtClean="0">
              <a:latin typeface="+mj-lt"/>
              <a:cs typeface="Arial" pitchFamily="34" charset="0"/>
            </a:endParaRPr>
          </a:p>
          <a:p>
            <a:pPr marL="114300" indent="-114300" algn="just"/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learning from this incident:</a:t>
            </a:r>
            <a:endParaRPr lang="en-US" alt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Ensure if a supervisor is directly involved in the task that another person is appointed to ensure adequate supervision.</a:t>
            </a:r>
          </a:p>
          <a:p>
            <a:pPr marL="114300" indent="-114300" algn="just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Ensure hands and fingers are clear of</a:t>
            </a:r>
            <a:r>
              <a:rPr lang="en-US" altLang="en-US" sz="14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1400" dirty="0" smtClean="0">
                <a:latin typeface="+mj-lt"/>
              </a:rPr>
              <a:t>moving/rotating parts</a:t>
            </a:r>
          </a:p>
          <a:p>
            <a:pPr marL="114300" indent="-114300" algn="just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Ensure newly identified hazards are risk assessed and controls put in place.</a:t>
            </a:r>
          </a:p>
          <a:p>
            <a:pPr marL="114300" indent="-114300" algn="just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Always consider hands off work methodology.</a:t>
            </a:r>
            <a:endParaRPr lang="en-US" altLang="en-US" sz="1400" i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Stay out of the “Line of Fire”</a:t>
            </a:r>
          </a:p>
          <a:p>
            <a:pPr marL="114300" indent="-114300" algn="just"/>
            <a:endParaRPr lang="en-US" altLang="en-US" sz="1400" dirty="0">
              <a:latin typeface="+mj-lt"/>
            </a:endParaRPr>
          </a:p>
        </p:txBody>
      </p:sp>
      <p:sp>
        <p:nvSpPr>
          <p:cNvPr id="21507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fld id="{924B6256-9FC8-40C1-A38B-755E7A5F9DCC}" type="slidenum">
              <a:rPr lang="en-US" altLang="en-US" sz="1100" smtClean="0"/>
              <a:pPr>
                <a:spcBef>
                  <a:spcPct val="20000"/>
                </a:spcBef>
                <a:buFontTx/>
                <a:buChar char="•"/>
              </a:pPr>
              <a:t>1</a:t>
            </a:fld>
            <a:endParaRPr lang="en-US" altLang="en-US" sz="3200" dirty="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52400" y="5791200"/>
            <a:ext cx="57912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sz="1400" b="1" kern="1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Keep your hands &amp; fingers away from potential pinch points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54                                                                                  11/11/2015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16" name="Picture 15" descr="Trapped Finger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838200"/>
            <a:ext cx="1545684" cy="1524000"/>
          </a:xfrm>
          <a:prstGeom prst="rect">
            <a:avLst/>
          </a:prstGeom>
        </p:spPr>
      </p:pic>
      <p:pic>
        <p:nvPicPr>
          <p:cNvPr id="18" name="Picture 2" descr="DSC01195"/>
          <p:cNvPicPr>
            <a:picLocks noChangeAspect="1" noChangeArrowheads="1"/>
          </p:cNvPicPr>
          <p:nvPr/>
        </p:nvPicPr>
        <p:blipFill>
          <a:blip r:embed="rId4" cstate="email">
            <a:extLst/>
          </a:blip>
          <a:srcRect/>
          <a:stretch>
            <a:fillRect/>
          </a:stretch>
        </p:blipFill>
        <p:spPr bwMode="auto">
          <a:xfrm>
            <a:off x="6172200" y="914400"/>
            <a:ext cx="2813586" cy="2514600"/>
          </a:xfrm>
          <a:prstGeom prst="rect">
            <a:avLst/>
          </a:prstGeom>
          <a:ln w="38100">
            <a:solidFill>
              <a:srgbClr val="FF0000"/>
            </a:solidFill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1514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1" name="Picture 2" descr="DSC01193"/>
          <p:cNvPicPr>
            <a:picLocks noChangeAspect="1" noChangeArrowheads="1"/>
          </p:cNvPicPr>
          <p:nvPr/>
        </p:nvPicPr>
        <p:blipFill>
          <a:blip r:embed="rId5" cstate="email">
            <a:extLst/>
          </a:blip>
          <a:srcRect/>
          <a:stretch>
            <a:fillRect/>
          </a:stretch>
        </p:blipFill>
        <p:spPr bwMode="auto">
          <a:xfrm>
            <a:off x="6172200" y="3581400"/>
            <a:ext cx="2786712" cy="2411506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21513" name="Freeform 12"/>
          <p:cNvSpPr>
            <a:spLocks/>
          </p:cNvSpPr>
          <p:nvPr/>
        </p:nvSpPr>
        <p:spPr bwMode="auto">
          <a:xfrm>
            <a:off x="83058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4800" y="1196975"/>
            <a:ext cx="8229600" cy="366254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Date:11.11.2015</a:t>
            </a:r>
          </a:p>
          <a:p>
            <a:pPr marL="114300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LTI: Amputated thumb.</a:t>
            </a: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indent="-342900" algn="just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 all contract managers are to review their HSE HEMP against the questions asked below:</a:t>
            </a: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Confirm 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the following:</a:t>
            </a:r>
          </a:p>
          <a:p>
            <a:pPr marL="342900" indent="-342900" eaLnBrk="1" hangingPunct="1">
              <a:defRPr/>
            </a:pPr>
            <a:endParaRPr lang="en-US" alt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Do you have an effective program to address hands &amp; finger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s</a:t>
            </a:r>
            <a:r>
              <a:rPr lang="en-US" sz="1600" dirty="0" smtClean="0">
                <a:latin typeface="+mj-lt"/>
              </a:rPr>
              <a:t> related risks?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Do you have an effective system to manage change?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cs typeface="Arial" pitchFamily="34" charset="0"/>
              </a:rPr>
              <a:t>Do your supervisors ensure they set a good example and supervise effectively?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cs typeface="Arial" pitchFamily="34" charset="0"/>
              </a:rPr>
              <a:t>Do your supervisors ensure that another supervisor is appointed if they are directly involved in a task? </a:t>
            </a:r>
          </a:p>
        </p:txBody>
      </p:sp>
      <p:sp>
        <p:nvSpPr>
          <p:cNvPr id="2253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3B9441-0403-4263-A828-DCE958A6BA58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54                                                                                  11/11/2015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91627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83F798D-1AF8-4D70-9834-9BB14BC60C3B}"/>
</file>

<file path=customXml/itemProps2.xml><?xml version="1.0" encoding="utf-8"?>
<ds:datastoreItem xmlns:ds="http://schemas.openxmlformats.org/officeDocument/2006/customXml" ds:itemID="{31CF2AE5-3E4F-4C45-B842-90A91102254B}"/>
</file>

<file path=customXml/itemProps3.xml><?xml version="1.0" encoding="utf-8"?>
<ds:datastoreItem xmlns:ds="http://schemas.openxmlformats.org/officeDocument/2006/customXml" ds:itemID="{07150E7D-CA45-47BC-B9B9-70C3B6864AB4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3804</TotalTime>
  <Words>280</Words>
  <Application>Microsoft Office PowerPoint</Application>
  <PresentationFormat>On-screen Show (4:3)</PresentationFormat>
  <Paragraphs>38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AlKhatib MU95018</cp:lastModifiedBy>
  <cp:revision>277</cp:revision>
  <dcterms:created xsi:type="dcterms:W3CDTF">2001-05-03T06:07:08Z</dcterms:created>
  <dcterms:modified xsi:type="dcterms:W3CDTF">2016-01-28T13:28:22Z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