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2CD33-1D23-446A-9B9B-E401ECDFB601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C19BB-BF4A-45AA-8465-F4E6660C8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DF587-ACE2-4492-AC6B-A7B9982B9E1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5255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6844" y="915562"/>
            <a:ext cx="4752975" cy="40395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03.01.16     LTI Bahja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indent="33338" algn="just" defTabSz="446088" eaLnBrk="1" hangingPunct="1"/>
            <a:r>
              <a:rPr lang="en-US" sz="1500" dirty="0">
                <a:latin typeface="+mj-lt"/>
                <a:cs typeface="Calibri" pitchFamily="34" charset="0"/>
              </a:rPr>
              <a:t>A four man team were unloading of a mobile cylinder trolley from a vehicle.  As they placed it on the ground one of the team had his hand between the bottom of the trolley &amp; the ground crushing his right hand little finger resulting in the tip being amputated. </a:t>
            </a: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+mj-lt"/>
                <a:cs typeface="Calibri" pitchFamily="34" charset="0"/>
              </a:rPr>
              <a:t>  Identify </a:t>
            </a:r>
            <a:r>
              <a:rPr lang="en-US" sz="1500" dirty="0">
                <a:latin typeface="+mj-lt"/>
                <a:cs typeface="Calibri" pitchFamily="34" charset="0"/>
              </a:rPr>
              <a:t>the hazards before starting the task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+mj-lt"/>
                <a:cs typeface="Calibri" pitchFamily="34" charset="0"/>
              </a:rPr>
              <a:t>  Never </a:t>
            </a:r>
            <a:r>
              <a:rPr lang="en-US" sz="1500" dirty="0">
                <a:latin typeface="+mj-lt"/>
                <a:cs typeface="Calibri" pitchFamily="34" charset="0"/>
              </a:rPr>
              <a:t>place your hands &amp; fingers at pinch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500" dirty="0">
                <a:latin typeface="+mj-lt"/>
                <a:cs typeface="Calibri" pitchFamily="34" charset="0"/>
              </a:rPr>
              <a:t>    Use the correct lifting device for </a:t>
            </a:r>
            <a:r>
              <a:rPr lang="en-US" altLang="en-US" sz="1500" dirty="0" smtClean="0">
                <a:latin typeface="+mj-lt"/>
                <a:cs typeface="Calibri" pitchFamily="34" charset="0"/>
              </a:rPr>
              <a:t>the task</a:t>
            </a:r>
            <a:endParaRPr lang="en-US" altLang="en-US" sz="1500" dirty="0">
              <a:latin typeface="+mj-lt"/>
              <a:cs typeface="Calibri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500" dirty="0">
                <a:latin typeface="+mj-lt"/>
                <a:cs typeface="Calibri" pitchFamily="34" charset="0"/>
              </a:rPr>
              <a:t>    Use empowerment to </a:t>
            </a:r>
            <a:r>
              <a:rPr lang="en-US" altLang="en-US" sz="1500" dirty="0" smtClean="0">
                <a:latin typeface="+mj-lt"/>
                <a:cs typeface="Calibri" pitchFamily="34" charset="0"/>
              </a:rPr>
              <a:t>STOP unsafe acts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anose="05030102010509060703" pitchFamily="18" charset="2"/>
            </a:endParaRPr>
          </a:p>
        </p:txBody>
      </p:sp>
      <p:sp>
        <p:nvSpPr>
          <p:cNvPr id="2458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897686" y="6579634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596AFE-DFDC-4535-A2E8-0CA7FB89FFDE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556" y="3769312"/>
            <a:ext cx="3587844" cy="268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586" name="Freeform 132"/>
          <p:cNvSpPr>
            <a:spLocks/>
          </p:cNvSpPr>
          <p:nvPr/>
        </p:nvSpPr>
        <p:spPr bwMode="auto">
          <a:xfrm>
            <a:off x="7970838" y="389023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556" y="893024"/>
            <a:ext cx="3587844" cy="268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091488" y="946943"/>
            <a:ext cx="336550" cy="544513"/>
            <a:chOff x="3504" y="544"/>
            <a:chExt cx="2287" cy="1855"/>
          </a:xfrm>
        </p:grpSpPr>
        <p:sp>
          <p:nvSpPr>
            <p:cNvPr id="2458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81000" y="5181600"/>
            <a:ext cx="4343400" cy="5847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anose="020B0604030504040204" pitchFamily="34" charset="0"/>
              </a:rPr>
              <a:t>Use appropriate lifting devices while handling heavy loads</a:t>
            </a:r>
            <a:endParaRPr lang="en-US" altLang="en-US" sz="1600" b="1" dirty="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043781" y="39687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03.01.16     LTI Bahja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+mj-lt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lifting procedure in place?</a:t>
            </a: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Is there a system in place to monitor compliance with the lifting procedure? </a:t>
            </a: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material handling activities properly planned &amp; organized?</a:t>
            </a: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those involved in material handling activities trained &amp; competent?</a:t>
            </a:r>
            <a:endParaRPr lang="en-US" sz="1400" dirty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Is material handling included in the HEMP?</a:t>
            </a:r>
            <a:endParaRPr lang="en-US" sz="1400" dirty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you implement the TRIC effectively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?</a:t>
            </a:r>
            <a:endParaRPr lang="en-US" sz="1400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5605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GB" alt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07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0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60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6228" y="65532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CF5864-EA42-4591-A8F5-F676C3D5DD2A}" type="slidenum">
              <a:rPr lang="en-US" altLang="en-US" sz="1400"/>
              <a:pPr/>
              <a:t>2</a:t>
            </a:fld>
            <a:endParaRPr lang="en-US" altLang="en-US" sz="14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90600" y="39687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B8D588B-F80D-4A81-9455-D1F2BAE6DD52}"/>
</file>

<file path=customXml/itemProps2.xml><?xml version="1.0" encoding="utf-8"?>
<ds:datastoreItem xmlns:ds="http://schemas.openxmlformats.org/officeDocument/2006/customXml" ds:itemID="{71CF3CF1-B1E4-40EC-A13F-85A8863E8436}"/>
</file>

<file path=customXml/itemProps3.xml><?xml version="1.0" encoding="utf-8"?>
<ds:datastoreItem xmlns:ds="http://schemas.openxmlformats.org/officeDocument/2006/customXml" ds:itemID="{D1248139-1D2A-4433-9EF3-9B6E702B5DB9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210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mu95018</cp:lastModifiedBy>
  <cp:revision>7</cp:revision>
  <dcterms:created xsi:type="dcterms:W3CDTF">2016-03-28T05:47:07Z</dcterms:created>
  <dcterms:modified xsi:type="dcterms:W3CDTF">2016-06-29T08:16:41Z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