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72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1B4E3-1F76-4E61-B254-1A7031AA599B}" type="datetimeFigureOut">
              <a:rPr lang="en-US" smtClean="0"/>
              <a:pPr/>
              <a:t>30/06/2016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55988-80E2-4333-8473-6782ED1C013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smtClean="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smtClean="0"/>
          </a:p>
        </p:txBody>
      </p:sp>
    </p:spTree>
    <p:extLst>
      <p:ext uri="{BB962C8B-B14F-4D97-AF65-F5344CB8AC3E}">
        <p14:creationId xmlns:p14="http://schemas.microsoft.com/office/powerpoint/2010/main" xmlns="" val="201767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smtClean="0">
                <a:solidFill>
                  <a:srgbClr val="0033CC"/>
                </a:solidFill>
                <a:latin typeface="Arial" charset="0"/>
                <a:cs typeface="Arial" charset="0"/>
                <a:sym typeface="Wingdings" pitchFamily="2" charset="2"/>
              </a:rPr>
              <a:t>Make a list of closed questions (only ‘yes’ or ‘no’ as an answer) to ask other contractors if they have the same issues based on the management or HSE-MS failings or shortfalls identified in the investigation. Pretend you have to audit other companies to see if they could have the same issues.</a:t>
            </a:r>
            <a:endParaRPr lang="en-US" smtClean="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smtClean="0"/>
          </a:p>
        </p:txBody>
      </p:sp>
    </p:spTree>
    <p:extLst>
      <p:ext uri="{BB962C8B-B14F-4D97-AF65-F5344CB8AC3E}">
        <p14:creationId xmlns:p14="http://schemas.microsoft.com/office/powerpoint/2010/main" xmlns="" val="4095532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7F0857-E928-469E-BFE6-24CB53BD6AF5}" type="datetimeFigureOut">
              <a:rPr lang="en-US" smtClean="0"/>
              <a:pPr/>
              <a:t>30/06/2016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50295-2E69-4E2A-99BD-44AD42153746}" type="slidenum">
              <a:rPr lang="en-US" smtClean="0"/>
              <a:pPr/>
              <a:t>‹#›</a:t>
            </a:fld>
            <a:endParaRPr lang="en-US"/>
          </a:p>
        </p:txBody>
      </p:sp>
    </p:spTree>
    <p:extLst>
      <p:ext uri="{BB962C8B-B14F-4D97-AF65-F5344CB8AC3E}">
        <p14:creationId xmlns:p14="http://schemas.microsoft.com/office/powerpoint/2010/main" xmlns="" val="191742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F0857-E928-469E-BFE6-24CB53BD6AF5}" type="datetimeFigureOut">
              <a:rPr lang="en-US" smtClean="0"/>
              <a:pPr/>
              <a:t>30/06/2016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50295-2E69-4E2A-99BD-44AD42153746}" type="slidenum">
              <a:rPr lang="en-US" smtClean="0"/>
              <a:pPr/>
              <a:t>‹#›</a:t>
            </a:fld>
            <a:endParaRPr lang="en-US"/>
          </a:p>
        </p:txBody>
      </p:sp>
    </p:spTree>
    <p:extLst>
      <p:ext uri="{BB962C8B-B14F-4D97-AF65-F5344CB8AC3E}">
        <p14:creationId xmlns:p14="http://schemas.microsoft.com/office/powerpoint/2010/main" xmlns="" val="375815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F0857-E928-469E-BFE6-24CB53BD6AF5}" type="datetimeFigureOut">
              <a:rPr lang="en-US" smtClean="0"/>
              <a:pPr/>
              <a:t>30/06/2016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50295-2E69-4E2A-99BD-44AD42153746}" type="slidenum">
              <a:rPr lang="en-US" smtClean="0"/>
              <a:pPr/>
              <a:t>‹#›</a:t>
            </a:fld>
            <a:endParaRPr lang="en-US"/>
          </a:p>
        </p:txBody>
      </p:sp>
    </p:spTree>
    <p:extLst>
      <p:ext uri="{BB962C8B-B14F-4D97-AF65-F5344CB8AC3E}">
        <p14:creationId xmlns:p14="http://schemas.microsoft.com/office/powerpoint/2010/main" xmlns="" val="912252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algn="l">
              <a:defRPr/>
            </a:pPr>
            <a:endParaRPr lang="en-US" dirty="0">
              <a:solidFill>
                <a:srgbClr val="000000"/>
              </a:solidFill>
              <a:cs typeface="+mn-cs"/>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fld id="{CA7F0857-E928-469E-BFE6-24CB53BD6AF5}" type="datetimeFigureOut">
              <a:rPr lang="en-US" smtClean="0"/>
              <a:pPr/>
              <a:t>30/06/2016</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lgn="ctr">
              <a:defRPr/>
            </a:lvl1pPr>
          </a:lstStyle>
          <a:p>
            <a:fld id="{76350295-2E69-4E2A-99BD-44AD4215374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981200"/>
            <a:ext cx="7772400" cy="4114800"/>
          </a:xfrm>
        </p:spPr>
        <p:txBody>
          <a:bodyPr/>
          <a:lstStyle/>
          <a:p>
            <a:pPr lvl="0"/>
            <a:r>
              <a:rPr lang="en-US" noProof="0" smtClean="0"/>
              <a:t>Click icon to add table</a:t>
            </a:r>
            <a:endParaRPr lang="en-US" noProof="0" dirty="0" smtClean="0"/>
          </a:p>
        </p:txBody>
      </p:sp>
      <p:sp>
        <p:nvSpPr>
          <p:cNvPr id="4" name="Rectangle 4"/>
          <p:cNvSpPr>
            <a:spLocks noGrp="1" noChangeArrowheads="1"/>
          </p:cNvSpPr>
          <p:nvPr>
            <p:ph type="dt" sz="half" idx="10"/>
          </p:nvPr>
        </p:nvSpPr>
        <p:spPr/>
        <p:txBody>
          <a:bodyPr/>
          <a:lstStyle>
            <a:lvl1pPr>
              <a:defRPr/>
            </a:lvl1pPr>
          </a:lstStyle>
          <a:p>
            <a:fld id="{CA7F0857-E928-469E-BFE6-24CB53BD6AF5}" type="datetimeFigureOut">
              <a:rPr lang="en-US" smtClean="0"/>
              <a:pPr/>
              <a:t>30/06/2016</a:t>
            </a:fld>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lgn="ctr">
              <a:defRPr/>
            </a:lvl1pPr>
          </a:lstStyle>
          <a:p>
            <a:fld id="{76350295-2E69-4E2A-99BD-44AD4215374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srgbClr val="000000"/>
              </a:solidFill>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5"/>
          <p:cNvSpPr>
            <a:spLocks noGrp="1" noChangeArrowheads="1"/>
          </p:cNvSpPr>
          <p:nvPr>
            <p:ph type="dt" sz="half" idx="10"/>
          </p:nvPr>
        </p:nvSpPr>
        <p:spPr>
          <a:xfrm>
            <a:off x="457200" y="6356350"/>
            <a:ext cx="2133600" cy="365125"/>
          </a:xfrm>
          <a:prstGeom prst="rect">
            <a:avLst/>
          </a:prstGeom>
        </p:spPr>
        <p:txBody>
          <a:bodyPr/>
          <a:lstStyle>
            <a:lvl1pPr>
              <a:defRPr/>
            </a:lvl1pPr>
          </a:lstStyle>
          <a:p>
            <a:fld id="{CA7F0857-E928-469E-BFE6-24CB53BD6AF5}" type="datetimeFigureOut">
              <a:rPr lang="en-US" smtClean="0"/>
              <a:pPr/>
              <a:t>30/06/2016</a:t>
            </a:fld>
            <a:endParaRPr lang="en-US"/>
          </a:p>
        </p:txBody>
      </p:sp>
      <p:sp>
        <p:nvSpPr>
          <p:cNvPr id="7" name="Rectangle 6"/>
          <p:cNvSpPr>
            <a:spLocks noGrp="1" noChangeArrowheads="1"/>
          </p:cNvSpPr>
          <p:nvPr>
            <p:ph type="ftr" sz="quarter" idx="11"/>
          </p:nvPr>
        </p:nvSpPr>
        <p:spPr/>
        <p:txBody>
          <a:bodyPr/>
          <a:lstStyle>
            <a:lvl1pPr>
              <a:defRPr/>
            </a:lvl1pPr>
          </a:lstStyle>
          <a:p>
            <a:endParaRPr lang="en-US"/>
          </a:p>
        </p:txBody>
      </p:sp>
      <p:sp>
        <p:nvSpPr>
          <p:cNvPr id="8" name="Rectangle 7"/>
          <p:cNvSpPr>
            <a:spLocks noGrp="1" noChangeArrowheads="1"/>
          </p:cNvSpPr>
          <p:nvPr>
            <p:ph type="sldNum" sz="quarter" idx="12"/>
          </p:nvPr>
        </p:nvSpPr>
        <p:spPr/>
        <p:txBody>
          <a:bodyPr/>
          <a:lstStyle>
            <a:lvl1pPr>
              <a:defRPr/>
            </a:lvl1pPr>
          </a:lstStyle>
          <a:p>
            <a:fld id="{76350295-2E69-4E2A-99BD-44AD4215374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1" y="236542"/>
            <a:ext cx="8364538" cy="6072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0"/>
          <p:cNvSpPr>
            <a:spLocks noGrp="1" noChangeArrowheads="1"/>
          </p:cNvSpPr>
          <p:nvPr>
            <p:ph type="sldNum" sz="quarter" idx="10"/>
          </p:nvPr>
        </p:nvSpPr>
        <p:spPr>
          <a:ln/>
        </p:spPr>
        <p:txBody>
          <a:bodyPr/>
          <a:lstStyle>
            <a:lvl1pPr>
              <a:defRPr/>
            </a:lvl1pPr>
          </a:lstStyle>
          <a:p>
            <a:fld id="{76350295-2E69-4E2A-99BD-44AD421537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F0857-E928-469E-BFE6-24CB53BD6AF5}" type="datetimeFigureOut">
              <a:rPr lang="en-US" smtClean="0"/>
              <a:pPr/>
              <a:t>30/06/2016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50295-2E69-4E2A-99BD-44AD42153746}" type="slidenum">
              <a:rPr lang="en-US" smtClean="0"/>
              <a:pPr/>
              <a:t>‹#›</a:t>
            </a:fld>
            <a:endParaRPr lang="en-US"/>
          </a:p>
        </p:txBody>
      </p:sp>
    </p:spTree>
    <p:extLst>
      <p:ext uri="{BB962C8B-B14F-4D97-AF65-F5344CB8AC3E}">
        <p14:creationId xmlns:p14="http://schemas.microsoft.com/office/powerpoint/2010/main" xmlns="" val="115795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7F0857-E928-469E-BFE6-24CB53BD6AF5}" type="datetimeFigureOut">
              <a:rPr lang="en-US" smtClean="0"/>
              <a:pPr/>
              <a:t>30/06/2016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50295-2E69-4E2A-99BD-44AD42153746}" type="slidenum">
              <a:rPr lang="en-US" smtClean="0"/>
              <a:pPr/>
              <a:t>‹#›</a:t>
            </a:fld>
            <a:endParaRPr lang="en-US"/>
          </a:p>
        </p:txBody>
      </p:sp>
    </p:spTree>
    <p:extLst>
      <p:ext uri="{BB962C8B-B14F-4D97-AF65-F5344CB8AC3E}">
        <p14:creationId xmlns:p14="http://schemas.microsoft.com/office/powerpoint/2010/main" xmlns="" val="34314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7F0857-E928-469E-BFE6-24CB53BD6AF5}" type="datetimeFigureOut">
              <a:rPr lang="en-US" smtClean="0"/>
              <a:pPr/>
              <a:t>30/06/2016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50295-2E69-4E2A-99BD-44AD42153746}" type="slidenum">
              <a:rPr lang="en-US" smtClean="0"/>
              <a:pPr/>
              <a:t>‹#›</a:t>
            </a:fld>
            <a:endParaRPr lang="en-US"/>
          </a:p>
        </p:txBody>
      </p:sp>
    </p:spTree>
    <p:extLst>
      <p:ext uri="{BB962C8B-B14F-4D97-AF65-F5344CB8AC3E}">
        <p14:creationId xmlns:p14="http://schemas.microsoft.com/office/powerpoint/2010/main" xmlns="" val="3375157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7F0857-E928-469E-BFE6-24CB53BD6AF5}" type="datetimeFigureOut">
              <a:rPr lang="en-US" smtClean="0"/>
              <a:pPr/>
              <a:t>30/06/2016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350295-2E69-4E2A-99BD-44AD42153746}" type="slidenum">
              <a:rPr lang="en-US" smtClean="0"/>
              <a:pPr/>
              <a:t>‹#›</a:t>
            </a:fld>
            <a:endParaRPr lang="en-US"/>
          </a:p>
        </p:txBody>
      </p:sp>
    </p:spTree>
    <p:extLst>
      <p:ext uri="{BB962C8B-B14F-4D97-AF65-F5344CB8AC3E}">
        <p14:creationId xmlns:p14="http://schemas.microsoft.com/office/powerpoint/2010/main" xmlns="" val="268841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7F0857-E928-469E-BFE6-24CB53BD6AF5}" type="datetimeFigureOut">
              <a:rPr lang="en-US" smtClean="0"/>
              <a:pPr/>
              <a:t>30/06/2016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350295-2E69-4E2A-99BD-44AD42153746}" type="slidenum">
              <a:rPr lang="en-US" smtClean="0"/>
              <a:pPr/>
              <a:t>‹#›</a:t>
            </a:fld>
            <a:endParaRPr lang="en-US"/>
          </a:p>
        </p:txBody>
      </p:sp>
    </p:spTree>
    <p:extLst>
      <p:ext uri="{BB962C8B-B14F-4D97-AF65-F5344CB8AC3E}">
        <p14:creationId xmlns:p14="http://schemas.microsoft.com/office/powerpoint/2010/main" xmlns="" val="1890573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F0857-E928-469E-BFE6-24CB53BD6AF5}" type="datetimeFigureOut">
              <a:rPr lang="en-US" smtClean="0"/>
              <a:pPr/>
              <a:t>30/06/2016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350295-2E69-4E2A-99BD-44AD42153746}" type="slidenum">
              <a:rPr lang="en-US" smtClean="0"/>
              <a:pPr/>
              <a:t>‹#›</a:t>
            </a:fld>
            <a:endParaRPr lang="en-US"/>
          </a:p>
        </p:txBody>
      </p:sp>
    </p:spTree>
    <p:extLst>
      <p:ext uri="{BB962C8B-B14F-4D97-AF65-F5344CB8AC3E}">
        <p14:creationId xmlns:p14="http://schemas.microsoft.com/office/powerpoint/2010/main" xmlns="" val="334430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7F0857-E928-469E-BFE6-24CB53BD6AF5}" type="datetimeFigureOut">
              <a:rPr lang="en-US" smtClean="0"/>
              <a:pPr/>
              <a:t>30/06/2016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50295-2E69-4E2A-99BD-44AD42153746}" type="slidenum">
              <a:rPr lang="en-US" smtClean="0"/>
              <a:pPr/>
              <a:t>‹#›</a:t>
            </a:fld>
            <a:endParaRPr lang="en-US"/>
          </a:p>
        </p:txBody>
      </p:sp>
    </p:spTree>
    <p:extLst>
      <p:ext uri="{BB962C8B-B14F-4D97-AF65-F5344CB8AC3E}">
        <p14:creationId xmlns:p14="http://schemas.microsoft.com/office/powerpoint/2010/main" xmlns="" val="2469089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7F0857-E928-469E-BFE6-24CB53BD6AF5}" type="datetimeFigureOut">
              <a:rPr lang="en-US" smtClean="0"/>
              <a:pPr/>
              <a:t>30/06/2016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50295-2E69-4E2A-99BD-44AD42153746}" type="slidenum">
              <a:rPr lang="en-US" smtClean="0"/>
              <a:pPr/>
              <a:t>‹#›</a:t>
            </a:fld>
            <a:endParaRPr lang="en-US"/>
          </a:p>
        </p:txBody>
      </p:sp>
    </p:spTree>
    <p:extLst>
      <p:ext uri="{BB962C8B-B14F-4D97-AF65-F5344CB8AC3E}">
        <p14:creationId xmlns:p14="http://schemas.microsoft.com/office/powerpoint/2010/main" xmlns="" val="347264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F0857-E928-469E-BFE6-24CB53BD6AF5}" type="datetimeFigureOut">
              <a:rPr lang="en-US" smtClean="0"/>
              <a:pPr/>
              <a:t>30/06/2016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350295-2E69-4E2A-99BD-44AD42153746}" type="slidenum">
              <a:rPr lang="en-US" smtClean="0"/>
              <a:pPr/>
              <a:t>‹#›</a:t>
            </a:fld>
            <a:endParaRPr lang="en-US"/>
          </a:p>
        </p:txBody>
      </p:sp>
      <p:pic>
        <p:nvPicPr>
          <p:cNvPr id="2051" name="Picture 3" descr="C:\Ruchi\Ruchi\PDO\2012\Corporate Identity\PDO ppt 2.jpg"/>
          <p:cNvPicPr>
            <a:picLocks noChangeAspect="1" noChangeArrowheads="1"/>
          </p:cNvPicPr>
          <p:nvPr/>
        </p:nvPicPr>
        <p:blipFill>
          <a:blip r:embed="rId17" cstate="email">
            <a:extLst>
              <a:ext uri="{28A0092B-C50C-407E-A947-70E740481C1C}">
                <a14:useLocalDpi xmlns:a14="http://schemas.microsoft.com/office/drawing/2010/main" xmlns="" val="0"/>
              </a:ext>
            </a:extLst>
          </a:blip>
          <a:srcRect/>
          <a:stretch>
            <a:fillRect/>
          </a:stretch>
        </p:blipFill>
        <p:spPr bwMode="auto">
          <a:xfrm>
            <a:off x="0" y="0"/>
            <a:ext cx="9144000" cy="68640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6576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75834" y="4050441"/>
            <a:ext cx="3134869" cy="1952523"/>
          </a:xfrm>
          <a:prstGeom prst="rect">
            <a:avLst/>
          </a:prstGeom>
          <a:ln>
            <a:noFill/>
          </a:ln>
          <a:effectLst>
            <a:outerShdw blurRad="190500" algn="tl" rotWithShape="0">
              <a:srgbClr val="000000">
                <a:alpha val="70000"/>
              </a:srgbClr>
            </a:outerShdw>
          </a:effectLst>
        </p:spPr>
      </p:pic>
      <p:sp>
        <p:nvSpPr>
          <p:cNvPr id="14339" name="Text Box 2"/>
          <p:cNvSpPr txBox="1">
            <a:spLocks noChangeArrowheads="1"/>
          </p:cNvSpPr>
          <p:nvPr/>
        </p:nvSpPr>
        <p:spPr bwMode="auto">
          <a:xfrm>
            <a:off x="381000" y="1066800"/>
            <a:ext cx="5181600" cy="4685898"/>
          </a:xfrm>
          <a:prstGeom prst="rect">
            <a:avLst/>
          </a:prstGeom>
          <a:noFill/>
          <a:ln w="19050">
            <a:noFill/>
            <a:miter lim="800000"/>
            <a:headEnd/>
            <a:tailEnd/>
          </a:ln>
        </p:spPr>
        <p:txBody>
          <a:bodyPr wrap="square">
            <a:spAutoFit/>
          </a:bodyPr>
          <a:lstStyle/>
          <a:p>
            <a:pPr marL="114300" indent="-114300" algn="just">
              <a:defRPr/>
            </a:pPr>
            <a:r>
              <a:rPr lang="en-GB" sz="1400" b="1" dirty="0" smtClean="0">
                <a:solidFill>
                  <a:srgbClr val="333399"/>
                </a:solidFill>
                <a:latin typeface="Tahoma" pitchFamily="34" charset="0"/>
              </a:rPr>
              <a:t>Date:</a:t>
            </a:r>
            <a:r>
              <a:rPr lang="en-US" sz="1400" b="1" dirty="0" smtClean="0">
                <a:solidFill>
                  <a:srgbClr val="333399"/>
                </a:solidFill>
                <a:latin typeface="Tahoma" pitchFamily="34" charset="0"/>
              </a:rPr>
              <a:t>  </a:t>
            </a:r>
            <a:r>
              <a:rPr lang="en-US" sz="1400" b="1" dirty="0" smtClean="0">
                <a:solidFill>
                  <a:srgbClr val="333399"/>
                </a:solidFill>
                <a:latin typeface="Tahoma" pitchFamily="34" charset="0"/>
              </a:rPr>
              <a:t>24</a:t>
            </a:r>
            <a:r>
              <a:rPr lang="en-US" sz="1400" b="1" dirty="0" smtClean="0">
                <a:solidFill>
                  <a:srgbClr val="333399"/>
                </a:solidFill>
                <a:latin typeface="Tahoma" pitchFamily="34" charset="0"/>
              </a:rPr>
              <a:t>.02.16     </a:t>
            </a:r>
            <a:r>
              <a:rPr lang="en-US" sz="1400" b="1" dirty="0" smtClean="0">
                <a:solidFill>
                  <a:srgbClr val="333399"/>
                </a:solidFill>
                <a:latin typeface="Tahoma" pitchFamily="34" charset="0"/>
              </a:rPr>
              <a:t>LTI Saih Rawl</a:t>
            </a:r>
          </a:p>
          <a:p>
            <a:pPr marL="114300" indent="-114300" algn="just">
              <a:defRPr/>
            </a:pPr>
            <a:endParaRPr lang="en-US" sz="1300" b="1" dirty="0">
              <a:solidFill>
                <a:srgbClr val="FF0000"/>
              </a:solidFill>
              <a:latin typeface="Tahoma" pitchFamily="34" charset="0"/>
            </a:endParaRPr>
          </a:p>
          <a:p>
            <a:pPr marL="114300" indent="-114300" algn="just">
              <a:defRPr/>
            </a:pPr>
            <a:r>
              <a:rPr lang="en-US" sz="1600" b="1" dirty="0">
                <a:solidFill>
                  <a:srgbClr val="FF0000"/>
                </a:solidFill>
                <a:latin typeface="Tahoma" pitchFamily="34" charset="0"/>
              </a:rPr>
              <a:t>What happened</a:t>
            </a:r>
            <a:r>
              <a:rPr lang="en-US" sz="1600" b="1" dirty="0" smtClean="0">
                <a:solidFill>
                  <a:srgbClr val="FF0000"/>
                </a:solidFill>
                <a:latin typeface="Tahoma" pitchFamily="34" charset="0"/>
              </a:rPr>
              <a:t>?</a:t>
            </a:r>
          </a:p>
          <a:p>
            <a:pPr algn="just">
              <a:spcBef>
                <a:spcPct val="50000"/>
              </a:spcBef>
              <a:defRPr/>
            </a:pPr>
            <a:r>
              <a:rPr lang="en-US" sz="1400" dirty="0">
                <a:latin typeface="+mj-lt"/>
                <a:cs typeface="Arial" charset="0"/>
              </a:rPr>
              <a:t>A heavy vehicle contractor driver </a:t>
            </a:r>
            <a:r>
              <a:rPr lang="en-US" sz="1400" dirty="0" smtClean="0">
                <a:latin typeface="+mj-lt"/>
                <a:cs typeface="Arial" charset="0"/>
              </a:rPr>
              <a:t>was </a:t>
            </a:r>
            <a:r>
              <a:rPr lang="en-US" sz="1400" dirty="0">
                <a:latin typeface="+mj-lt"/>
                <a:cs typeface="Arial" charset="0"/>
              </a:rPr>
              <a:t>unlatching chains and boomers from a batch mixer on top of a flatbed trailer (1.55 m high</a:t>
            </a:r>
            <a:r>
              <a:rPr lang="en-US" sz="1400" dirty="0" smtClean="0">
                <a:latin typeface="+mj-lt"/>
                <a:cs typeface="Arial" charset="0"/>
              </a:rPr>
              <a:t>).  The driver stepped </a:t>
            </a:r>
            <a:r>
              <a:rPr lang="en-US" sz="1400" dirty="0">
                <a:latin typeface="+mj-lt"/>
                <a:cs typeface="Arial" charset="0"/>
              </a:rPr>
              <a:t>to the side of the batch mixer pulling the chain in preparation to step down from the trailer. During this process he lost balance and fell on the ground injuring his left ankle and developing a calcaneus bone fracture.</a:t>
            </a:r>
          </a:p>
          <a:p>
            <a:pPr marL="342900" indent="-342900" eaLnBrk="1" hangingPunct="1">
              <a:defRPr/>
            </a:pPr>
            <a:endParaRPr lang="en-US" sz="600" dirty="0">
              <a:solidFill>
                <a:srgbClr val="000000"/>
              </a:solidFill>
              <a:latin typeface="Arial" charset="0"/>
            </a:endParaRPr>
          </a:p>
          <a:p>
            <a:pPr marL="114300" indent="-114300" algn="just">
              <a:defRPr/>
            </a:pPr>
            <a:r>
              <a:rPr lang="en-US" sz="1600" b="1" dirty="0">
                <a:solidFill>
                  <a:srgbClr val="333399"/>
                </a:solidFill>
                <a:latin typeface="Tahoma" pitchFamily="34" charset="0"/>
              </a:rPr>
              <a:t>Your learning from this incident..</a:t>
            </a:r>
          </a:p>
          <a:p>
            <a:pPr marL="114300" indent="-114300" algn="just">
              <a:defRPr/>
            </a:pPr>
            <a:endParaRPr lang="en-US" sz="600" dirty="0">
              <a:solidFill>
                <a:srgbClr val="000000"/>
              </a:solidFill>
              <a:latin typeface="Arial" charset="0"/>
            </a:endParaRPr>
          </a:p>
          <a:p>
            <a:pPr marL="114300" indent="-114300">
              <a:defRPr/>
            </a:pPr>
            <a:endParaRPr lang="en-US" sz="1050" dirty="0">
              <a:solidFill>
                <a:srgbClr val="0000FF"/>
              </a:solidFill>
              <a:latin typeface="Arial" charset="0"/>
              <a:cs typeface="Tahoma" pitchFamily="34" charset="0"/>
            </a:endParaRPr>
          </a:p>
          <a:p>
            <a:pPr marL="171450" indent="-171450" algn="just" eaLnBrk="1" hangingPunct="1">
              <a:buFont typeface="Arial" pitchFamily="34" charset="0"/>
              <a:buChar char="•"/>
              <a:defRPr/>
            </a:pPr>
            <a:r>
              <a:rPr lang="en-US" sz="1400" dirty="0" smtClean="0">
                <a:latin typeface="+mj-lt"/>
                <a:cs typeface="Tahoma" pitchFamily="34" charset="0"/>
              </a:rPr>
              <a:t>Always ensure you are in a stable position while applying force (pulling a chain, tightening a bolt, etc) as energy can be released suddenly.</a:t>
            </a:r>
          </a:p>
          <a:p>
            <a:pPr marL="171450" indent="-171450" algn="just" eaLnBrk="1" hangingPunct="1">
              <a:buFont typeface="Arial" pitchFamily="34" charset="0"/>
              <a:buChar char="•"/>
              <a:defRPr/>
            </a:pPr>
            <a:r>
              <a:rPr lang="en-US" sz="1400" dirty="0" smtClean="0">
                <a:latin typeface="+mj-lt"/>
                <a:cs typeface="Tahoma" pitchFamily="34" charset="0"/>
              </a:rPr>
              <a:t>Ensure you attend the TBT / safety brief before starting work.</a:t>
            </a:r>
            <a:endParaRPr lang="en-US" sz="1400" dirty="0">
              <a:latin typeface="+mj-lt"/>
              <a:cs typeface="Tahoma" pitchFamily="34" charset="0"/>
            </a:endParaRPr>
          </a:p>
          <a:p>
            <a:pPr marL="171450" indent="-171450" algn="just" eaLnBrk="1" hangingPunct="1">
              <a:buFont typeface="Arial" pitchFamily="34" charset="0"/>
              <a:buChar char="•"/>
              <a:defRPr/>
            </a:pPr>
            <a:r>
              <a:rPr lang="en-US" sz="1400" dirty="0" smtClean="0">
                <a:latin typeface="+mj-lt"/>
                <a:cs typeface="Tahoma" pitchFamily="34" charset="0"/>
              </a:rPr>
              <a:t>Supervisors to ensure that ONLY assigned &amp; briefed personnel are involved in the task. </a:t>
            </a:r>
          </a:p>
          <a:p>
            <a:pPr marL="171450" indent="-171450" algn="just" eaLnBrk="1" hangingPunct="1">
              <a:buFont typeface="Arial" pitchFamily="34" charset="0"/>
              <a:buChar char="•"/>
              <a:defRPr/>
            </a:pPr>
            <a:r>
              <a:rPr lang="en-US" sz="1400" dirty="0" smtClean="0">
                <a:latin typeface="+mj-lt"/>
                <a:cs typeface="Tahoma" pitchFamily="34" charset="0"/>
              </a:rPr>
              <a:t>Do not participate in operations if you were not part of the TBT.</a:t>
            </a:r>
            <a:endParaRPr lang="en-US" sz="1400" dirty="0">
              <a:latin typeface="+mj-lt"/>
              <a:cs typeface="Tahoma" pitchFamily="34" charset="0"/>
            </a:endParaRPr>
          </a:p>
          <a:p>
            <a:pPr marL="171450" indent="-171450" algn="just" eaLnBrk="1" hangingPunct="1">
              <a:buFont typeface="Arial" pitchFamily="34" charset="0"/>
              <a:buChar char="•"/>
              <a:defRPr/>
            </a:pPr>
            <a:r>
              <a:rPr lang="en-US" sz="1400" dirty="0" smtClean="0">
                <a:latin typeface="+mj-lt"/>
                <a:cs typeface="Tahoma" pitchFamily="34" charset="0"/>
              </a:rPr>
              <a:t>Always secure any loose items on equipment before transportation.</a:t>
            </a:r>
            <a:endParaRPr lang="en-US" sz="1400" dirty="0">
              <a:solidFill>
                <a:srgbClr val="000000"/>
              </a:solidFill>
              <a:latin typeface="Arial" charset="0"/>
            </a:endParaRPr>
          </a:p>
        </p:txBody>
      </p:sp>
      <p:sp>
        <p:nvSpPr>
          <p:cNvPr id="26628" name="TextBox 16"/>
          <p:cNvSpPr txBox="1">
            <a:spLocks noChangeArrowheads="1"/>
          </p:cNvSpPr>
          <p:nvPr/>
        </p:nvSpPr>
        <p:spPr bwMode="auto">
          <a:xfrm>
            <a:off x="914400" y="5791200"/>
            <a:ext cx="4191000" cy="523220"/>
          </a:xfrm>
          <a:prstGeom prst="rect">
            <a:avLst/>
          </a:prstGeom>
          <a:solidFill>
            <a:schemeClr val="tx2">
              <a:lumMod val="75000"/>
            </a:schemeClr>
          </a:solidFill>
          <a:ln w="9525">
            <a:noFill/>
            <a:miter lim="800000"/>
            <a:headEnd/>
            <a:tailEnd/>
          </a:ln>
        </p:spPr>
        <p:txBody>
          <a:bodyPr wrap="square">
            <a:spAutoFit/>
          </a:bodyPr>
          <a:lstStyle/>
          <a:p>
            <a:pPr algn="ctr" eaLnBrk="1" hangingPunct="1"/>
            <a:r>
              <a:rPr lang="en-US" altLang="en-US" sz="1400" b="1" dirty="0" smtClean="0">
                <a:solidFill>
                  <a:srgbClr val="FFFF00"/>
                </a:solidFill>
                <a:latin typeface="Tahoma" pitchFamily="34" charset="0"/>
              </a:rPr>
              <a:t>Always ensure a stable position when working at height!</a:t>
            </a:r>
          </a:p>
        </p:txBody>
      </p:sp>
      <p:sp>
        <p:nvSpPr>
          <p:cNvPr id="26631" name="Slide Number Placeholder 12"/>
          <p:cNvSpPr>
            <a:spLocks noGrp="1"/>
          </p:cNvSpPr>
          <p:nvPr>
            <p:ph type="sldNum" sz="quarter" idx="12"/>
          </p:nvPr>
        </p:nvSpPr>
        <p:spPr>
          <a:noFill/>
        </p:spPr>
        <p:txBody>
          <a:bodyPr/>
          <a:lstStyle/>
          <a:p>
            <a:fld id="{DB4615DE-AE29-4DBE-9167-7BEF3C405107}" type="slidenum">
              <a:rPr lang="en-US" smtClean="0"/>
              <a:pPr/>
              <a:t>1</a:t>
            </a:fld>
            <a:endParaRPr lang="en-US" smtClean="0"/>
          </a:p>
        </p:txBody>
      </p:sp>
      <p:sp>
        <p:nvSpPr>
          <p:cNvPr id="16" name="Text Box 12"/>
          <p:cNvSpPr txBox="1">
            <a:spLocks noChangeArrowheads="1"/>
          </p:cNvSpPr>
          <p:nvPr/>
        </p:nvSpPr>
        <p:spPr bwMode="auto">
          <a:xfrm>
            <a:off x="1219200" y="0"/>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grpSp>
        <p:nvGrpSpPr>
          <p:cNvPr id="3" name="Group 3"/>
          <p:cNvGrpSpPr/>
          <p:nvPr/>
        </p:nvGrpSpPr>
        <p:grpSpPr>
          <a:xfrm>
            <a:off x="5675834" y="1027113"/>
            <a:ext cx="3134869" cy="2491339"/>
            <a:chOff x="4909016" y="1160274"/>
            <a:chExt cx="3777317" cy="2725926"/>
          </a:xfrm>
        </p:grpSpPr>
        <p:pic>
          <p:nvPicPr>
            <p:cNvPr id="12" name="Picture 11"/>
            <p:cNvPicPr>
              <a:picLocks noChangeAspect="1"/>
            </p:cNvPicPr>
            <p:nvPr/>
          </p:nvPicPr>
          <p:blipFill>
            <a:blip r:embed="rId4" cstate="print"/>
            <a:stretch>
              <a:fillRect/>
            </a:stretch>
          </p:blipFill>
          <p:spPr>
            <a:xfrm>
              <a:off x="4909016" y="1160274"/>
              <a:ext cx="3777317" cy="2725926"/>
            </a:xfrm>
            <a:prstGeom prst="rect">
              <a:avLst/>
            </a:prstGeom>
            <a:ln>
              <a:noFill/>
            </a:ln>
            <a:effectLst>
              <a:outerShdw blurRad="190500" algn="tl" rotWithShape="0">
                <a:srgbClr val="000000">
                  <a:alpha val="70000"/>
                </a:srgbClr>
              </a:outerShdw>
            </a:effectLst>
          </p:spPr>
        </p:pic>
        <p:sp>
          <p:nvSpPr>
            <p:cNvPr id="13" name="Oval 12"/>
            <p:cNvSpPr/>
            <p:nvPr/>
          </p:nvSpPr>
          <p:spPr bwMode="auto">
            <a:xfrm>
              <a:off x="5834176" y="1657597"/>
              <a:ext cx="304800" cy="306975"/>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4" name="Straight Connector 13"/>
            <p:cNvCxnSpPr/>
            <p:nvPr/>
          </p:nvCxnSpPr>
          <p:spPr bwMode="auto">
            <a:xfrm flipH="1">
              <a:off x="5953350" y="1963911"/>
              <a:ext cx="33225" cy="509907"/>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5986575" y="2119956"/>
              <a:ext cx="152401" cy="19781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flipH="1">
              <a:off x="5834176" y="2118571"/>
              <a:ext cx="119174" cy="199203"/>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6105749" y="2507997"/>
              <a:ext cx="33227" cy="272135"/>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5956398" y="2460826"/>
              <a:ext cx="151794" cy="4463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flipH="1">
              <a:off x="5795408" y="2456413"/>
              <a:ext cx="163208" cy="437073"/>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4" name="Group 131"/>
            <p:cNvGrpSpPr>
              <a:grpSpLocks/>
            </p:cNvGrpSpPr>
            <p:nvPr/>
          </p:nvGrpSpPr>
          <p:grpSpPr bwMode="auto">
            <a:xfrm>
              <a:off x="7791438" y="2984075"/>
              <a:ext cx="483387" cy="565648"/>
              <a:chOff x="4439" y="1105"/>
              <a:chExt cx="2287" cy="1927"/>
            </a:xfrm>
          </p:grpSpPr>
          <p:sp>
            <p:nvSpPr>
              <p:cNvPr id="26635" name="Line 129"/>
              <p:cNvSpPr>
                <a:spLocks noChangeShapeType="1"/>
              </p:cNvSpPr>
              <p:nvPr/>
            </p:nvSpPr>
            <p:spPr bwMode="auto">
              <a:xfrm>
                <a:off x="4439" y="1201"/>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4439" y="1105"/>
                <a:ext cx="2144" cy="1807"/>
              </a:xfrm>
              <a:prstGeom prst="line">
                <a:avLst/>
              </a:prstGeom>
              <a:noFill/>
              <a:ln w="133350">
                <a:solidFill>
                  <a:srgbClr val="FF0000"/>
                </a:solidFill>
                <a:round/>
                <a:headEnd/>
                <a:tailEnd/>
              </a:ln>
            </p:spPr>
            <p:txBody>
              <a:bodyPr/>
              <a:lstStyle/>
              <a:p>
                <a:endParaRPr lang="en-US"/>
              </a:p>
            </p:txBody>
          </p:sp>
        </p:grpSp>
      </p:grpSp>
      <p:sp>
        <p:nvSpPr>
          <p:cNvPr id="26634" name="Freeform 132"/>
          <p:cNvSpPr>
            <a:spLocks/>
          </p:cNvSpPr>
          <p:nvPr/>
        </p:nvSpPr>
        <p:spPr bwMode="auto">
          <a:xfrm>
            <a:off x="8275638" y="52324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323850" y="1125538"/>
            <a:ext cx="8351838" cy="2600712"/>
          </a:xfrm>
          <a:prstGeom prst="rect">
            <a:avLst/>
          </a:prstGeom>
          <a:noFill/>
          <a:ln w="19050">
            <a:noFill/>
            <a:miter lim="800000"/>
            <a:headEnd/>
            <a:tailEnd/>
          </a:ln>
        </p:spPr>
        <p:txBody>
          <a:bodyPr>
            <a:spAutoFit/>
          </a:bodyPr>
          <a:lstStyle/>
          <a:p>
            <a:pPr algn="just">
              <a:spcBef>
                <a:spcPct val="50000"/>
              </a:spcBef>
              <a:defRPr/>
            </a:pPr>
            <a:r>
              <a:rPr lang="en-GB" sz="1400" b="1" dirty="0" smtClean="0">
                <a:solidFill>
                  <a:srgbClr val="333399"/>
                </a:solidFill>
                <a:latin typeface="+mj-lt"/>
              </a:rPr>
              <a:t>Date:</a:t>
            </a:r>
            <a:r>
              <a:rPr lang="en-US" sz="1400" b="1" smtClean="0">
                <a:solidFill>
                  <a:srgbClr val="333399"/>
                </a:solidFill>
                <a:latin typeface="+mj-lt"/>
              </a:rPr>
              <a:t>  </a:t>
            </a:r>
            <a:r>
              <a:rPr lang="en-US" sz="1400" b="1" smtClean="0">
                <a:solidFill>
                  <a:srgbClr val="333399"/>
                </a:solidFill>
                <a:latin typeface="+mj-lt"/>
              </a:rPr>
              <a:t>24</a:t>
            </a:r>
            <a:r>
              <a:rPr lang="en-US" sz="1400" b="1" smtClean="0">
                <a:solidFill>
                  <a:srgbClr val="333399"/>
                </a:solidFill>
                <a:latin typeface="+mj-lt"/>
              </a:rPr>
              <a:t>.02.16     </a:t>
            </a:r>
            <a:r>
              <a:rPr lang="en-US" sz="1400" b="1" dirty="0" smtClean="0">
                <a:solidFill>
                  <a:srgbClr val="333399"/>
                </a:solidFill>
                <a:latin typeface="+mj-lt"/>
              </a:rPr>
              <a:t>LTI Saih Rawl</a:t>
            </a:r>
          </a:p>
          <a:p>
            <a:pPr algn="just" eaLnBrk="1" hangingPunct="1">
              <a:spcBef>
                <a:spcPct val="50000"/>
              </a:spcBef>
              <a:defRPr/>
            </a:pPr>
            <a:endParaRPr lang="en-US" sz="600" dirty="0">
              <a:solidFill>
                <a:srgbClr val="000000"/>
              </a:solidFill>
              <a:latin typeface="+mj-lt"/>
            </a:endParaRPr>
          </a:p>
          <a:p>
            <a:pPr marL="173038" indent="-173038" eaLnBrk="1" hangingPunct="1">
              <a:defRPr/>
            </a:pPr>
            <a:endParaRPr lang="en-US" sz="600" dirty="0">
              <a:solidFill>
                <a:srgbClr val="000000"/>
              </a:solidFill>
              <a:latin typeface="+mj-lt"/>
            </a:endParaRPr>
          </a:p>
          <a:p>
            <a:pPr eaLnBrk="1" hangingPunct="1">
              <a:defRPr/>
            </a:pPr>
            <a:r>
              <a:rPr lang="en-US" sz="1600" b="1" dirty="0">
                <a:solidFill>
                  <a:srgbClr val="FF0000"/>
                </a:solidFill>
                <a:latin typeface="+mj-lt"/>
              </a:rPr>
              <a:t>As a learning from this incident </a:t>
            </a:r>
            <a:r>
              <a:rPr lang="en-US" sz="1600" b="1" dirty="0" smtClean="0">
                <a:solidFill>
                  <a:srgbClr val="FF0000"/>
                </a:solidFill>
                <a:latin typeface="+mj-lt"/>
              </a:rPr>
              <a:t>and to </a:t>
            </a:r>
            <a:r>
              <a:rPr lang="en-US" sz="1600" b="1" dirty="0">
                <a:solidFill>
                  <a:srgbClr val="FF0000"/>
                </a:solidFill>
                <a:latin typeface="+mj-lt"/>
              </a:rPr>
              <a:t>ensure continual improvement all </a:t>
            </a:r>
            <a:r>
              <a:rPr lang="en-US" sz="1600" b="1" dirty="0" smtClean="0">
                <a:solidFill>
                  <a:srgbClr val="FF0000"/>
                </a:solidFill>
                <a:latin typeface="+mj-lt"/>
              </a:rPr>
              <a:t>contract managers </a:t>
            </a:r>
            <a:r>
              <a:rPr lang="en-US" sz="1600" b="1" dirty="0">
                <a:solidFill>
                  <a:srgbClr val="FF0000"/>
                </a:solidFill>
                <a:latin typeface="+mj-lt"/>
              </a:rPr>
              <a:t>must review their HSE HEMP against the questions asked below        </a:t>
            </a:r>
          </a:p>
          <a:p>
            <a:pPr marL="342900" indent="-342900" eaLnBrk="1" hangingPunct="1">
              <a:defRPr/>
            </a:pPr>
            <a:endParaRPr lang="en-US" sz="1600" b="1" dirty="0">
              <a:solidFill>
                <a:srgbClr val="FF0000"/>
              </a:solidFill>
              <a:latin typeface="+mj-lt"/>
            </a:endParaRPr>
          </a:p>
          <a:p>
            <a:pPr marL="342900" indent="-342900" eaLnBrk="1" hangingPunct="1">
              <a:defRPr/>
            </a:pPr>
            <a:r>
              <a:rPr lang="en-US" sz="1600" b="1" dirty="0">
                <a:solidFill>
                  <a:srgbClr val="0000FF"/>
                </a:solidFill>
                <a:latin typeface="+mj-lt"/>
              </a:rPr>
              <a:t>Confirm the following:</a:t>
            </a:r>
            <a:endParaRPr lang="en-US" sz="1600" dirty="0">
              <a:solidFill>
                <a:srgbClr val="0000FF"/>
              </a:solidFill>
              <a:latin typeface="+mj-lt"/>
            </a:endParaRPr>
          </a:p>
          <a:p>
            <a:pPr marL="342900" indent="-342900" eaLnBrk="1" hangingPunct="1">
              <a:defRPr/>
            </a:pPr>
            <a:endParaRPr lang="en-US" sz="1400" dirty="0">
              <a:solidFill>
                <a:srgbClr val="000000"/>
              </a:solidFill>
              <a:latin typeface="+mj-lt"/>
            </a:endParaRPr>
          </a:p>
          <a:p>
            <a:pPr marL="119063" indent="-119063" eaLnBrk="1" hangingPunct="1">
              <a:buFontTx/>
              <a:buChar char="•"/>
              <a:defRPr/>
            </a:pPr>
            <a:r>
              <a:rPr lang="en-US" sz="1400" dirty="0">
                <a:solidFill>
                  <a:srgbClr val="0033CC"/>
                </a:solidFill>
                <a:latin typeface="+mj-lt"/>
                <a:sym typeface="Wingdings" pitchFamily="2" charset="2"/>
              </a:rPr>
              <a:t>1 Do you assess your contractors skills/understanding after conducting safety training?</a:t>
            </a:r>
          </a:p>
          <a:p>
            <a:pPr marL="119063" indent="-119063" eaLnBrk="1" hangingPunct="1">
              <a:buFontTx/>
              <a:buChar char="•"/>
              <a:defRPr/>
            </a:pPr>
            <a:r>
              <a:rPr lang="en-US" sz="1400" dirty="0">
                <a:solidFill>
                  <a:srgbClr val="0033CC"/>
                </a:solidFill>
                <a:latin typeface="+mj-lt"/>
                <a:sym typeface="Wingdings" pitchFamily="2" charset="2"/>
              </a:rPr>
              <a:t>2 Does your pre-departure checklist specifically mentions loose items / safety pins in place?</a:t>
            </a:r>
          </a:p>
          <a:p>
            <a:pPr marL="119063" indent="-119063" eaLnBrk="1" hangingPunct="1">
              <a:buFontTx/>
              <a:buChar char="•"/>
              <a:defRPr/>
            </a:pPr>
            <a:r>
              <a:rPr lang="en-US" sz="1400" dirty="0">
                <a:solidFill>
                  <a:srgbClr val="0033CC"/>
                </a:solidFill>
                <a:latin typeface="+mj-lt"/>
                <a:sym typeface="Wingdings" pitchFamily="2" charset="2"/>
              </a:rPr>
              <a:t>3 Does your HEMP have visual aids/photographs to be adequately/easily communicated to field population?</a:t>
            </a:r>
          </a:p>
          <a:p>
            <a:pPr marL="119063" indent="-119063" eaLnBrk="1" hangingPunct="1">
              <a:buFontTx/>
              <a:buChar char="•"/>
              <a:defRPr/>
            </a:pPr>
            <a:r>
              <a:rPr lang="en-US" sz="1400" dirty="0">
                <a:solidFill>
                  <a:srgbClr val="0033CC"/>
                </a:solidFill>
                <a:latin typeface="+mj-lt"/>
                <a:sym typeface="Wingdings" pitchFamily="2" charset="2"/>
              </a:rPr>
              <a:t>4 Does your supervisor training package include </a:t>
            </a:r>
            <a:r>
              <a:rPr lang="en-US" sz="1400" dirty="0" smtClean="0">
                <a:solidFill>
                  <a:srgbClr val="0033CC"/>
                </a:solidFill>
                <a:latin typeface="+mj-lt"/>
                <a:sym typeface="Wingdings" pitchFamily="2" charset="2"/>
              </a:rPr>
              <a:t>intervention </a:t>
            </a:r>
            <a:r>
              <a:rPr lang="en-US" sz="1400" dirty="0">
                <a:solidFill>
                  <a:srgbClr val="0033CC"/>
                </a:solidFill>
                <a:latin typeface="+mj-lt"/>
                <a:sym typeface="Wingdings" pitchFamily="2" charset="2"/>
              </a:rPr>
              <a:t>in unsafe </a:t>
            </a:r>
            <a:r>
              <a:rPr lang="en-US" sz="1400" dirty="0" smtClean="0">
                <a:solidFill>
                  <a:srgbClr val="0033CC"/>
                </a:solidFill>
                <a:latin typeface="+mj-lt"/>
                <a:sym typeface="Wingdings" pitchFamily="2" charset="2"/>
              </a:rPr>
              <a:t>situations/acts?</a:t>
            </a:r>
            <a:endParaRPr lang="en-US" sz="1400" dirty="0">
              <a:solidFill>
                <a:srgbClr val="0033CC"/>
              </a:solidFill>
              <a:latin typeface="+mj-lt"/>
              <a:sym typeface="Wingdings" pitchFamily="2" charset="2"/>
            </a:endParaRPr>
          </a:p>
        </p:txBody>
      </p:sp>
      <p:grpSp>
        <p:nvGrpSpPr>
          <p:cNvPr id="2" name="Group 9"/>
          <p:cNvGrpSpPr>
            <a:grpSpLocks/>
          </p:cNvGrpSpPr>
          <p:nvPr/>
        </p:nvGrpSpPr>
        <p:grpSpPr bwMode="auto">
          <a:xfrm>
            <a:off x="12700"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2" name="Slide Number Placeholder 8"/>
          <p:cNvSpPr>
            <a:spLocks noGrp="1"/>
          </p:cNvSpPr>
          <p:nvPr>
            <p:ph type="sldNum" sz="quarter" idx="12"/>
          </p:nvPr>
        </p:nvSpPr>
        <p:spPr>
          <a:noFill/>
        </p:spPr>
        <p:txBody>
          <a:bodyPr/>
          <a:lstStyle/>
          <a:p>
            <a:fld id="{6938B89D-F213-4B22-83B0-682ADC9DB09E}" type="slidenum">
              <a:rPr lang="en-US" smtClean="0"/>
              <a:pPr/>
              <a:t>2</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91731</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F53A9F-6922-4E4E-9906-C4912B31556A}"/>
</file>

<file path=customXml/itemProps2.xml><?xml version="1.0" encoding="utf-8"?>
<ds:datastoreItem xmlns:ds="http://schemas.openxmlformats.org/officeDocument/2006/customXml" ds:itemID="{FB757CF9-099D-4E89-B1CD-CC1F16721253}"/>
</file>

<file path=customXml/itemProps3.xml><?xml version="1.0" encoding="utf-8"?>
<ds:datastoreItem xmlns:ds="http://schemas.openxmlformats.org/officeDocument/2006/customXml" ds:itemID="{B54A7340-27AB-46F5-B963-E0582676BF7A}"/>
</file>

<file path=docProps/app.xml><?xml version="1.0" encoding="utf-8"?>
<Properties xmlns="http://schemas.openxmlformats.org/officeDocument/2006/extended-properties" xmlns:vt="http://schemas.openxmlformats.org/officeDocument/2006/docPropsVTypes">
  <TotalTime>13</TotalTime>
  <Words>332</Words>
  <Application>Microsoft Office PowerPoint</Application>
  <PresentationFormat>On-screen Show (4:3)</PresentationFormat>
  <Paragraphs>32</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Theme1</vt:lpstr>
      <vt:lpstr>Slide 1</vt:lpstr>
      <vt:lpstr>Slide 2</vt:lpstr>
    </vt:vector>
  </TitlesOfParts>
  <Company>PDO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MU61323</dc:creator>
  <cp:keywords/>
  <dc:description/>
  <cp:lastModifiedBy>MU61323</cp:lastModifiedBy>
  <cp:revision>9</cp:revision>
  <dcterms:created xsi:type="dcterms:W3CDTF">2016-03-28T05:48:29Z</dcterms:created>
  <dcterms:modified xsi:type="dcterms:W3CDTF">2016-06-30T11:09:55Z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