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40" autoAdjust="0"/>
    <p:restoredTop sz="95747" autoAdjust="0"/>
  </p:normalViewPr>
  <p:slideViewPr>
    <p:cSldViewPr>
      <p:cViewPr varScale="1">
        <p:scale>
          <a:sx n="73" d="100"/>
          <a:sy n="73" d="100"/>
        </p:scale>
        <p:origin x="145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152400" y="2067580"/>
            <a:ext cx="5562600" cy="523220"/>
          </a:xfrm>
          <a:prstGeom prst="rect">
            <a:avLst/>
          </a:prstGeom>
          <a:noFill/>
          <a:ln w="9525">
            <a:noFill/>
            <a:miter lim="800000"/>
            <a:headEnd/>
            <a:tailEnd/>
          </a:ln>
        </p:spPr>
        <p:txBody>
          <a:bodyPr wrap="square">
            <a:spAutoFit/>
          </a:bodyPr>
          <a:lstStyle/>
          <a:p>
            <a:r>
              <a:rPr lang="en-US" sz="1600" b="1" dirty="0">
                <a:solidFill>
                  <a:schemeClr val="accent2"/>
                </a:solidFill>
                <a:latin typeface="+mj-lt"/>
                <a:cs typeface="Calibri" pitchFamily="34" charset="0"/>
              </a:rPr>
              <a:t>What happened</a:t>
            </a:r>
          </a:p>
          <a:p>
            <a:endParaRPr lang="en-US" sz="1200" dirty="0"/>
          </a:p>
        </p:txBody>
      </p:sp>
      <p:sp>
        <p:nvSpPr>
          <p:cNvPr id="18" name="Rectangle 4"/>
          <p:cNvSpPr>
            <a:spLocks noChangeArrowheads="1"/>
          </p:cNvSpPr>
          <p:nvPr/>
        </p:nvSpPr>
        <p:spPr bwMode="auto">
          <a:xfrm>
            <a:off x="381000" y="3581400"/>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email"/>
          <a:srcRect/>
          <a:stretch>
            <a:fillRect/>
          </a:stretch>
        </p:blipFill>
        <p:spPr bwMode="auto">
          <a:xfrm>
            <a:off x="152400" y="55626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7150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4" cstate="email"/>
          <a:stretch>
            <a:fillRect/>
          </a:stretch>
        </p:blipFill>
        <p:spPr>
          <a:xfrm>
            <a:off x="5543550" y="4572001"/>
            <a:ext cx="857250" cy="1905000"/>
          </a:xfrm>
          <a:prstGeom prst="rect">
            <a:avLst/>
          </a:prstGeom>
        </p:spPr>
      </p:pic>
      <p:graphicFrame>
        <p:nvGraphicFramePr>
          <p:cNvPr id="32" name="Table 31"/>
          <p:cNvGraphicFramePr>
            <a:graphicFrameLocks noGrp="1"/>
          </p:cNvGraphicFramePr>
          <p:nvPr>
            <p:extLst>
              <p:ext uri="{D42A27DB-BD31-4B8C-83A1-F6EECF244321}">
                <p14:modId xmlns:p14="http://schemas.microsoft.com/office/powerpoint/2010/main" val="767020085"/>
              </p:ext>
            </p:extLst>
          </p:nvPr>
        </p:nvGraphicFramePr>
        <p:xfrm>
          <a:off x="1904999" y="762000"/>
          <a:ext cx="7162801" cy="914400"/>
        </p:xfrm>
        <a:graphic>
          <a:graphicData uri="http://schemas.openxmlformats.org/drawingml/2006/table">
            <a:tbl>
              <a:tblPr firstRow="1" bandRow="1">
                <a:tableStyleId>{5C22544A-7EE6-4342-B048-85BDC9FD1C3A}</a:tableStyleId>
              </a:tblPr>
              <a:tblGrid>
                <a:gridCol w="1634987">
                  <a:extLst>
                    <a:ext uri="{9D8B030D-6E8A-4147-A177-3AD203B41FA5}">
                      <a16:colId xmlns:a16="http://schemas.microsoft.com/office/drawing/2014/main" val="20000"/>
                    </a:ext>
                  </a:extLst>
                </a:gridCol>
                <a:gridCol w="2179983">
                  <a:extLst>
                    <a:ext uri="{9D8B030D-6E8A-4147-A177-3AD203B41FA5}">
                      <a16:colId xmlns:a16="http://schemas.microsoft.com/office/drawing/2014/main" val="20001"/>
                    </a:ext>
                  </a:extLst>
                </a:gridCol>
                <a:gridCol w="1574860">
                  <a:extLst>
                    <a:ext uri="{9D8B030D-6E8A-4147-A177-3AD203B41FA5}">
                      <a16:colId xmlns:a16="http://schemas.microsoft.com/office/drawing/2014/main" val="20002"/>
                    </a:ext>
                  </a:extLst>
                </a:gridCol>
                <a:gridCol w="1772971">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a:txBody>
                    <a:bodyPr/>
                    <a:lstStyle/>
                    <a:p>
                      <a:r>
                        <a:rPr lang="en-US" sz="1400" b="0" kern="1200" dirty="0">
                          <a:solidFill>
                            <a:schemeClr val="tx1"/>
                          </a:solidFill>
                          <a:latin typeface="Calibri" pitchFamily="34" charset="0"/>
                          <a:ea typeface="+mn-ea"/>
                          <a:cs typeface="Calibri" pitchFamily="34" charset="0"/>
                        </a:rPr>
                        <a:t>LTI (#27)</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PIM ID </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1094743</a:t>
                      </a: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a:solidFill>
                            <a:schemeClr val="tx1"/>
                          </a:solidFill>
                          <a:latin typeface="Calibri" pitchFamily="34" charset="0"/>
                          <a:ea typeface="+mn-ea"/>
                          <a:cs typeface="Calibri" pitchFamily="34" charset="0"/>
                        </a:rPr>
                        <a:t>10.09.2016 at 16:00 hrs.</a:t>
                      </a:r>
                      <a:endParaRPr lang="en-US" sz="1400" b="0" kern="1200" dirty="0">
                        <a:solidFill>
                          <a:schemeClr val="tx1"/>
                        </a:solidFill>
                        <a:latin typeface="Calibri" pitchFamily="34" charset="0"/>
                        <a:ea typeface="+mn-ea"/>
                        <a:cs typeface="Calibri" pitchFamily="34" charset="0"/>
                      </a:endParaRP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Workshop Yard Nimr</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endParaRPr lang="en-GB" sz="1600" b="1"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152400" y="4114800"/>
            <a:ext cx="4800600" cy="762000"/>
          </a:xfrm>
          <a:prstGeom prst="wedgeRoundRectCallout">
            <a:avLst>
              <a:gd name="adj1" fmla="val 69366"/>
              <a:gd name="adj2" fmla="val 77668"/>
              <a:gd name="adj3" fmla="val 16667"/>
            </a:avLst>
          </a:prstGeom>
          <a:solidFill>
            <a:srgbClr val="FFC000">
              <a:alpha val="59999"/>
            </a:srgbClr>
          </a:solidFill>
          <a:ln w="9525" algn="ctr">
            <a:solidFill>
              <a:schemeClr val="tx1"/>
            </a:solidFill>
            <a:round/>
            <a:headEnd/>
            <a:tailEnd/>
          </a:ln>
        </p:spPr>
        <p:txBody>
          <a:bodyPr/>
          <a:lstStyle/>
          <a:p>
            <a:pPr marL="342900" indent="-342900">
              <a:buAutoNum type="arabicPeriod"/>
            </a:pPr>
            <a:r>
              <a:rPr lang="en-US" sz="1200" dirty="0">
                <a:solidFill>
                  <a:srgbClr val="000000"/>
                </a:solidFill>
                <a:latin typeface="Calibri" pitchFamily="34" charset="0"/>
                <a:cs typeface="Calibri" pitchFamily="34" charset="0"/>
              </a:rPr>
              <a:t>Do you ensure you keep your hands away from pinch points?</a:t>
            </a:r>
          </a:p>
          <a:p>
            <a:pPr marL="342900" indent="-342900">
              <a:buFontTx/>
              <a:buAutoNum type="arabicPeriod"/>
            </a:pPr>
            <a:r>
              <a:rPr lang="en-US" sz="1200" dirty="0">
                <a:solidFill>
                  <a:srgbClr val="000000"/>
                </a:solidFill>
                <a:latin typeface="Calibri" pitchFamily="34" charset="0"/>
                <a:cs typeface="Calibri" pitchFamily="34" charset="0"/>
              </a:rPr>
              <a:t>Do you consider if you are in the ‘line of fire’? </a:t>
            </a:r>
          </a:p>
          <a:p>
            <a:pPr marL="342900" indent="-342900">
              <a:buFontTx/>
              <a:buAutoNum type="arabicPeriod"/>
            </a:pPr>
            <a:r>
              <a:rPr lang="en-US" sz="1200" dirty="0">
                <a:solidFill>
                  <a:srgbClr val="000000"/>
                </a:solidFill>
                <a:latin typeface="Calibri" pitchFamily="34" charset="0"/>
                <a:cs typeface="Calibri" pitchFamily="34" charset="0"/>
              </a:rPr>
              <a:t>Do you ensure you are wearing the correct gloves for the task?</a:t>
            </a:r>
          </a:p>
          <a:p>
            <a:pPr marL="342900" indent="-342900">
              <a:buFontTx/>
              <a:buAutoNum type="arabicPeriod"/>
            </a:pPr>
            <a:endParaRPr lang="en-US" sz="1200" dirty="0">
              <a:solidFill>
                <a:srgbClr val="000000"/>
              </a:solidFill>
              <a:latin typeface="Calibri" pitchFamily="34" charset="0"/>
              <a:cs typeface="Calibri" pitchFamily="34" charset="0"/>
            </a:endParaRPr>
          </a:p>
          <a:p>
            <a:pPr marL="342900" indent="-34290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buFont typeface="Arial" charset="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buFont typeface="Arial" charset="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buFont typeface="Arial" charset="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endParaRPr lang="en-GB" sz="1400" dirty="0">
              <a:solidFill>
                <a:srgbClr val="000000"/>
              </a:solidFill>
              <a:latin typeface="Calibri" pitchFamily="34" charset="0"/>
              <a:cs typeface="Calibri" pitchFamily="34" charset="0"/>
            </a:endParaRPr>
          </a:p>
          <a:p>
            <a:pPr marL="342900" indent="-342900"/>
            <a:endParaRPr lang="en-GB" sz="1400" dirty="0">
              <a:solidFill>
                <a:srgbClr val="000000"/>
              </a:solidFill>
              <a:latin typeface="Calibri" pitchFamily="34" charset="0"/>
              <a:cs typeface="Calibri" pitchFamily="34" charset="0"/>
            </a:endParaRPr>
          </a:p>
        </p:txBody>
      </p:sp>
      <p:sp>
        <p:nvSpPr>
          <p:cNvPr id="3073" name="Rectangle 1"/>
          <p:cNvSpPr>
            <a:spLocks noChangeArrowheads="1"/>
          </p:cNvSpPr>
          <p:nvPr/>
        </p:nvSpPr>
        <p:spPr bwMode="auto">
          <a:xfrm>
            <a:off x="228600" y="2457509"/>
            <a:ext cx="55626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eaLnBrk="1" hangingPunct="1"/>
            <a:r>
              <a:rPr lang="en-US" sz="1400" dirty="0">
                <a:latin typeface="Calibri" pitchFamily="34" charset="0"/>
                <a:cs typeface="Calibri" pitchFamily="34" charset="0"/>
              </a:rPr>
              <a:t>While welding a component to the gravel panel frame. The welder attempted to manually turn the panel over to weld the other side, the work piece slipped trapping his right hand underneath fracturing his thumb and little finger.</a:t>
            </a:r>
          </a:p>
        </p:txBody>
      </p:sp>
      <p:pic>
        <p:nvPicPr>
          <p:cNvPr id="21" name="Picture 20" descr="Dropped object on himself.png"/>
          <p:cNvPicPr>
            <a:picLocks noChangeAspect="1"/>
          </p:cNvPicPr>
          <p:nvPr/>
        </p:nvPicPr>
        <p:blipFill>
          <a:blip r:embed="rId5" cstate="print"/>
          <a:stretch>
            <a:fillRect/>
          </a:stretch>
        </p:blipFill>
        <p:spPr>
          <a:xfrm>
            <a:off x="457200" y="762000"/>
            <a:ext cx="1016569" cy="1131300"/>
          </a:xfrm>
          <a:prstGeom prst="rect">
            <a:avLst/>
          </a:prstGeom>
        </p:spPr>
      </p:pic>
      <p:pic>
        <p:nvPicPr>
          <p:cNvPr id="16" name="Picture 15"/>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867400" y="1828800"/>
            <a:ext cx="3124200" cy="2209800"/>
          </a:xfrm>
          <a:prstGeom prst="rect">
            <a:avLst/>
          </a:prstGeom>
          <a:noFill/>
        </p:spPr>
      </p:pic>
      <p:sp>
        <p:nvSpPr>
          <p:cNvPr id="17" name="TextBox 16"/>
          <p:cNvSpPr txBox="1"/>
          <p:nvPr/>
        </p:nvSpPr>
        <p:spPr>
          <a:xfrm>
            <a:off x="6400800" y="4114800"/>
            <a:ext cx="1066800" cy="276999"/>
          </a:xfrm>
          <a:prstGeom prst="rect">
            <a:avLst/>
          </a:prstGeom>
          <a:noFill/>
          <a:ln>
            <a:solidFill>
              <a:schemeClr val="tx1"/>
            </a:solidFill>
          </a:ln>
        </p:spPr>
        <p:txBody>
          <a:bodyPr wrap="square" rtlCol="0">
            <a:spAutoFit/>
          </a:bodyPr>
          <a:lstStyle/>
          <a:p>
            <a:r>
              <a:rPr lang="en-GB" sz="1200" dirty="0">
                <a:latin typeface="+mj-lt"/>
              </a:rPr>
              <a:t>Pinch point</a:t>
            </a:r>
          </a:p>
        </p:txBody>
      </p:sp>
      <p:cxnSp>
        <p:nvCxnSpPr>
          <p:cNvPr id="22" name="Straight Arrow Connector 21"/>
          <p:cNvCxnSpPr>
            <a:stCxn id="17" idx="0"/>
          </p:cNvCxnSpPr>
          <p:nvPr/>
        </p:nvCxnSpPr>
        <p:spPr bwMode="auto">
          <a:xfrm flipH="1" flipV="1">
            <a:off x="6324600" y="2590800"/>
            <a:ext cx="609600" cy="1524000"/>
          </a:xfrm>
          <a:prstGeom prst="straightConnector1">
            <a:avLst/>
          </a:prstGeom>
          <a:solidFill>
            <a:schemeClr val="accent1"/>
          </a:solidFill>
          <a:ln w="25400" cap="flat" cmpd="sng" algn="ctr">
            <a:solidFill>
              <a:srgbClr val="FF0000"/>
            </a:solidFill>
            <a:prstDash val="solid"/>
            <a:round/>
            <a:headEnd type="none" w="med" len="med"/>
            <a:tailEnd type="arrow"/>
          </a:ln>
          <a:effectLst/>
        </p:spPr>
      </p:cxn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91750</DocId>
    <ImageCreateDate xmlns="4880E4F8-4B7D-4BDD-91E3-E10D47036ECA" xsi:nil="true"/>
    <wic_System_Copyright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C4156FD-3E7D-4E45-BEBD-5AA024A3576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880E4F8-4B7D-4BDD-91E3-E10D47036ECA"/>
    <ds:schemaRef ds:uri="http://schemas.microsoft.com/sharepoint/v3/fields"/>
    <ds:schemaRef ds:uri="4880e4f8-4b7d-4bdd-91e3-e10d47036eca"/>
    <ds:schemaRef ds:uri="9d51eac6-a7d5-47f5-a119-63d146adb1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A5D88EA-5F43-417B-8A80-9407E5803871}">
  <ds:schemaRefs>
    <ds:schemaRef ds:uri="4880e4f8-4b7d-4bdd-91e3-e10d47036eca"/>
    <ds:schemaRef ds:uri="http://schemas.microsoft.com/office/infopath/2007/PartnerControls"/>
    <ds:schemaRef ds:uri="http://schemas.microsoft.com/office/2006/documentManagement/types"/>
    <ds:schemaRef ds:uri="http://purl.org/dc/dcmitype/"/>
    <ds:schemaRef ds:uri="http://www.w3.org/XML/1998/namespace"/>
    <ds:schemaRef ds:uri="http://purl.org/dc/elements/1.1/"/>
    <ds:schemaRef ds:uri="http://schemas.openxmlformats.org/package/2006/metadata/core-properties"/>
    <ds:schemaRef ds:uri="9d51eac6-a7d5-47f5-a119-63d146adb134"/>
    <ds:schemaRef ds:uri="http://purl.org/dc/terms/"/>
    <ds:schemaRef ds:uri="http://schemas.microsoft.com/sharepoint/v3/fields"/>
    <ds:schemaRef ds:uri="4880E4F8-4B7D-4BDD-91E3-E10D47036ECA"/>
    <ds:schemaRef ds:uri="http://schemas.microsoft.com/sharepoint/v3"/>
    <ds:schemaRef ds:uri="http://schemas.microsoft.com/office/2006/metadata/properties"/>
  </ds:schemaRefs>
</ds:datastoreItem>
</file>

<file path=customXml/itemProps3.xml><?xml version="1.0" encoding="utf-8"?>
<ds:datastoreItem xmlns:ds="http://schemas.openxmlformats.org/officeDocument/2006/customXml" ds:itemID="{85FDC16C-F63C-417A-BF49-6BFDCAFEB57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5868</TotalTime>
  <Words>148</Words>
  <Application>Microsoft Office PowerPoint</Application>
  <PresentationFormat>On-screen Show (4:3)</PresentationFormat>
  <Paragraphs>32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650</cp:revision>
  <dcterms:created xsi:type="dcterms:W3CDTF">2001-05-03T06:07:08Z</dcterms:created>
  <dcterms:modified xsi:type="dcterms:W3CDTF">2024-04-21T06:48:35Z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