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438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116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3825" y="838200"/>
            <a:ext cx="5234066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05.04.16     LTI Rig 87</a:t>
            </a:r>
          </a:p>
          <a:p>
            <a:pPr marL="114300" indent="-114300" algn="just">
              <a:defRPr/>
            </a:pPr>
            <a:endParaRPr lang="en-US" sz="8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An electrician and a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mechanic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were working on the wash gun unit. As the electrician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was checking the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machine’s rotary belt, the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mechanic leaned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against the side of the unit and his arm unintentionally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pressed the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“On” button. The rotary belt started to spin and pulled the electrician’s fingers into the pulley crushing  the </a:t>
            </a:r>
            <a:r>
              <a:rPr lang="en-US" altLang="en-US" sz="1400" dirty="0">
                <a:latin typeface="+mj-lt"/>
                <a:cs typeface="Arial" panose="020B0604020202020204" pitchFamily="34" charset="0"/>
              </a:rPr>
              <a:t>index and middle finger tips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his left hand.</a:t>
            </a:r>
          </a:p>
          <a:p>
            <a:pPr marL="342900" indent="-342900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82880" lvl="1" indent="-18288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equipment is adequately isolated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before start of work.</a:t>
            </a:r>
          </a:p>
          <a:p>
            <a:pPr marL="182880" lvl="1" indent="-18288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Apply the 4 Golden Questions for Hands </a:t>
            </a:r>
            <a:r>
              <a:rPr lang="en-US" sz="1400" dirty="0">
                <a:latin typeface="+mj-lt"/>
              </a:rPr>
              <a:t>&amp; </a:t>
            </a:r>
            <a:r>
              <a:rPr lang="en-US" sz="1400" dirty="0" smtClean="0">
                <a:latin typeface="+mj-lt"/>
              </a:rPr>
              <a:t>Fingers safety.</a:t>
            </a:r>
            <a:endParaRPr lang="en-US" sz="1400" dirty="0">
              <a:latin typeface="+mj-lt"/>
            </a:endParaRPr>
          </a:p>
          <a:p>
            <a:pPr marL="182880" lvl="1" indent="-1828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Intervene and STOP all unsafe acts / conditions.</a:t>
            </a:r>
            <a:endParaRPr lang="en-US" sz="1400" dirty="0">
              <a:latin typeface="+mj-lt"/>
            </a:endParaRPr>
          </a:p>
          <a:p>
            <a:pPr marL="182880" lvl="1" indent="-1828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Communicate </a:t>
            </a:r>
            <a:r>
              <a:rPr lang="en-US" sz="1400" dirty="0">
                <a:latin typeface="+mj-lt"/>
              </a:rPr>
              <a:t>to the site </a:t>
            </a:r>
            <a:r>
              <a:rPr lang="en-US" sz="1400" dirty="0" smtClean="0">
                <a:latin typeface="+mj-lt"/>
              </a:rPr>
              <a:t>supervisor (s) and obtain their  guidance &amp; approval, prior to the start of any repairs.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4858" y="4806523"/>
            <a:ext cx="4421942" cy="33855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comply to LSR, PTW &amp; isolation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394383" y="3421556"/>
            <a:ext cx="3621845" cy="415498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cover removed without energy isolation and the electrician placed his hand between belt and wheel. </a:t>
            </a:r>
            <a:endParaRPr lang="en-US" altLang="en-US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>
            <a:off x="5383995" y="6366988"/>
            <a:ext cx="3629567" cy="430887"/>
          </a:xfrm>
          <a:prstGeom prst="rect">
            <a:avLst/>
          </a:prstGeom>
          <a:solidFill>
            <a:srgbClr val="008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Repairs started after Energy isolation &amp;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PTW in place</a:t>
            </a:r>
            <a:endParaRPr lang="en-US" alt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5410200" y="762000"/>
            <a:ext cx="3584901" cy="2597500"/>
            <a:chOff x="5206300" y="1055917"/>
            <a:chExt cx="3584903" cy="201629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6300" y="1055917"/>
              <a:ext cx="1858530" cy="2016297"/>
            </a:xfrm>
            <a:prstGeom prst="rect">
              <a:avLst/>
            </a:prstGeom>
            <a:solidFill>
              <a:srgbClr val="FF1515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1055917"/>
              <a:ext cx="1704602" cy="2016297"/>
            </a:xfrm>
            <a:prstGeom prst="rect">
              <a:avLst/>
            </a:prstGeom>
            <a:solidFill>
              <a:srgbClr val="FF1515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</p:pic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7045391" y="1126926"/>
            <a:ext cx="387587" cy="853102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5387784" y="3917349"/>
            <a:ext cx="3595885" cy="2444890"/>
            <a:chOff x="5187828" y="3853869"/>
            <a:chExt cx="3595885" cy="244489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0556" y="3853869"/>
              <a:ext cx="1633157" cy="244489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7828" y="3853869"/>
              <a:ext cx="2050627" cy="244489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</p:pic>
      </p:grpSp>
      <p:sp>
        <p:nvSpPr>
          <p:cNvPr id="27" name="Freeform 132"/>
          <p:cNvSpPr>
            <a:spLocks/>
          </p:cNvSpPr>
          <p:nvPr/>
        </p:nvSpPr>
        <p:spPr bwMode="auto">
          <a:xfrm>
            <a:off x="7050854" y="4587258"/>
            <a:ext cx="465936" cy="595901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9700">
            <a:solidFill>
              <a:srgbClr val="00FF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8" name="Picture 27" descr="C:\Users\mu54394\AppData\Local\Temp\wz236c\work-permit-(PDO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276" y="5275373"/>
            <a:ext cx="779924" cy="750091"/>
          </a:xfrm>
          <a:prstGeom prst="rect">
            <a:avLst/>
          </a:prstGeom>
          <a:ln>
            <a:solidFill>
              <a:srgbClr val="00B050"/>
            </a:solidFill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0436" y="5205229"/>
            <a:ext cx="705110" cy="76950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30" name="TextBox 29"/>
          <p:cNvSpPr txBox="1"/>
          <p:nvPr/>
        </p:nvSpPr>
        <p:spPr>
          <a:xfrm>
            <a:off x="7588065" y="4064353"/>
            <a:ext cx="1395604" cy="230832"/>
          </a:xfrm>
          <a:prstGeom prst="rect">
            <a:avLst/>
          </a:prstGeom>
          <a:solidFill>
            <a:srgbClr val="008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buFontTx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/>
            </a:lvl2pPr>
            <a:lvl3pPr marL="1143000" indent="-228600">
              <a:spcBef>
                <a:spcPct val="20000"/>
              </a:spcBef>
              <a:buChar char="•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sz="900" dirty="0" smtClean="0"/>
              <a:t>Isolated from SCR</a:t>
            </a:r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38561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610600" cy="28469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05.04.16     LTI Rig 87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improvement,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below: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Do you have a system to verify effective implementation of PTW with LOTO?</a:t>
            </a:r>
            <a:endParaRPr lang="en-US" sz="1600" dirty="0">
              <a:solidFill>
                <a:srgbClr val="0070C0"/>
              </a:solidFill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you have a clear system on reporting failures 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(equipment/others)?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you ensure the above 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system (reporting failures) </a:t>
            </a:r>
            <a:r>
              <a:rPr lang="en-US" sz="1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is effectively communicated to all staff?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72BBAA6-D56E-4E5C-AB14-071D734EC17A}"/>
</file>

<file path=customXml/itemProps2.xml><?xml version="1.0" encoding="utf-8"?>
<ds:datastoreItem xmlns:ds="http://schemas.openxmlformats.org/officeDocument/2006/customXml" ds:itemID="{4990D328-2A17-4930-9763-5BCB01392F8B}"/>
</file>

<file path=customXml/itemProps3.xml><?xml version="1.0" encoding="utf-8"?>
<ds:datastoreItem xmlns:ds="http://schemas.openxmlformats.org/officeDocument/2006/customXml" ds:itemID="{393B2DC1-032D-41B0-B141-BFEEDAF746D2}"/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324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43</cp:revision>
  <dcterms:created xsi:type="dcterms:W3CDTF">2016-03-28T05:48:29Z</dcterms:created>
  <dcterms:modified xsi:type="dcterms:W3CDTF">2016-10-06T04:28:34Z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