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2.xml" ContentType="application/vnd.openxmlformats-officedocument.presentationml.slide+xml"/>
  <Override PartName="/ppt/slides/slide1.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notesSlides/notesSlide1.xml" ContentType="application/vnd.openxmlformats-officedocument.presentationml.notesSlide+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11.xml" ContentType="application/vnd.openxmlformats-officedocument.presentationml.slideLayout+xml"/>
  <Override PartName="/ppt/slideLayouts/slideLayout15.xml" ContentType="application/vnd.openxmlformats-officedocument.presentationml.slideLayout+xml"/>
  <Override PartName="/ppt/slideLayouts/slideLayout14.xml" ContentType="application/vnd.openxmlformats-officedocument.presentationml.slideLayout+xml"/>
  <Override PartName="/ppt/slideLayouts/slideLayout10.xml" ContentType="application/vnd.openxmlformats-officedocument.presentationml.slideLayout+xml"/>
  <Override PartName="/ppt/slideLayouts/slideLayout13.xml" ContentType="application/vnd.openxmlformats-officedocument.presentationml.slideLayout+xml"/>
  <Override PartName="/ppt/slideLayouts/slideLayout12.xml" ContentType="application/vnd.openxmlformats-officedocument.presentationml.slideLayout+xml"/>
  <Override PartName="/ppt/theme/theme1.xml" ContentType="application/vnd.openxmlformats-officedocument.theme+xml"/>
  <Override PartName="/ppt/theme/theme2.xml" ContentType="application/vnd.openxmlformats-officedocument.theme+xml"/>
  <Override PartName="/ppt/notesMasters/notesMaster1.xml" ContentType="application/vnd.openxmlformats-officedocument.presentationml.notesMaster+xml"/>
  <Override PartName="/ppt/viewProps.xml" ContentType="application/vnd.openxmlformats-officedocument.presentationml.viewProps+xml"/>
  <Override PartName="/ppt/tableStyles.xml" ContentType="application/vnd.openxmlformats-officedocument.presentationml.tableStyle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
  </p:notesMasterIdLst>
  <p:sldIdLst>
    <p:sldId id="269" r:id="rId2"/>
    <p:sldId id="270" r:id="rId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692"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11" Type="http://schemas.openxmlformats.org/officeDocument/2006/relationships/customXml" Target="../customXml/item3.xml"/><Relationship Id="rId5" Type="http://schemas.openxmlformats.org/officeDocument/2006/relationships/presProps" Target="presProps.xml"/><Relationship Id="rId10" Type="http://schemas.openxmlformats.org/officeDocument/2006/relationships/customXml" Target="../customXml/item2.xml"/><Relationship Id="rId4" Type="http://schemas.openxmlformats.org/officeDocument/2006/relationships/notesMaster" Target="notesMasters/notesMaster1.xml"/><Relationship Id="rId9" Type="http://schemas.openxmlformats.org/officeDocument/2006/relationships/customXml" Target="../customXml/item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8A1B4E3-1F76-4E61-B254-1A7031AA599B}" type="datetimeFigureOut">
              <a:rPr lang="en-US" smtClean="0"/>
              <a:pPr/>
              <a:t>06/10/2016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2D55988-80E2-4333-8473-6782ED1C0131}"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a:ln/>
        </p:spPr>
        <p:txBody>
          <a:bodyPr/>
          <a:lstStyle/>
          <a:p>
            <a:endParaRPr lang="en-US" dirty="0" smtClean="0"/>
          </a:p>
        </p:txBody>
      </p:sp>
      <p:sp>
        <p:nvSpPr>
          <p:cNvPr id="51204" name="Slide Number Placeholder 3"/>
          <p:cNvSpPr>
            <a:spLocks noGrp="1"/>
          </p:cNvSpPr>
          <p:nvPr>
            <p:ph type="sldNum" sz="quarter" idx="5"/>
          </p:nvPr>
        </p:nvSpPr>
        <p:spPr>
          <a:noFill/>
        </p:spPr>
        <p:txBody>
          <a:bodyPr/>
          <a:lstStyle/>
          <a:p>
            <a:fld id="{D5138CA7-92E6-41FD-A1B7-5ABDE6F17714}" type="slidenum">
              <a:rPr lang="en-US" smtClean="0"/>
              <a:pPr/>
              <a:t>1</a:t>
            </a:fld>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ln/>
        </p:spPr>
      </p:sp>
      <p:sp>
        <p:nvSpPr>
          <p:cNvPr id="52227" name="Notes Placeholder 2"/>
          <p:cNvSpPr>
            <a:spLocks noGrp="1"/>
          </p:cNvSpPr>
          <p:nvPr>
            <p:ph type="body" idx="1"/>
          </p:nvPr>
        </p:nvSpPr>
        <p:spPr>
          <a:noFill/>
          <a:ln/>
        </p:spPr>
        <p:txBody>
          <a:bodyPr/>
          <a:lstStyle/>
          <a:p>
            <a:r>
              <a:rPr lang="en-US" smtClean="0">
                <a:solidFill>
                  <a:srgbClr val="0033CC"/>
                </a:solidFill>
                <a:latin typeface="Arial" charset="0"/>
                <a:cs typeface="Arial" charset="0"/>
                <a:sym typeface="Wingdings" pitchFamily="2" charset="2"/>
              </a:rPr>
              <a:t>Make a list of closed questions (only ‘yes’ or ‘no’ as an answer) to ask other contractors if they have the same issues based on the management or HSE-MS failings or shortfalls identified in the investigation. Pretend you have to audit other companies to see if they could have the same issues.</a:t>
            </a:r>
            <a:endParaRPr lang="en-US" smtClean="0">
              <a:latin typeface="Arial" charset="0"/>
              <a:cs typeface="Arial" charset="0"/>
            </a:endParaRPr>
          </a:p>
        </p:txBody>
      </p:sp>
      <p:sp>
        <p:nvSpPr>
          <p:cNvPr id="52228" name="Slide Number Placeholder 3"/>
          <p:cNvSpPr>
            <a:spLocks noGrp="1"/>
          </p:cNvSpPr>
          <p:nvPr>
            <p:ph type="sldNum" sz="quarter" idx="5"/>
          </p:nvPr>
        </p:nvSpPr>
        <p:spPr>
          <a:noFill/>
        </p:spPr>
        <p:txBody>
          <a:bodyPr/>
          <a:lstStyle/>
          <a:p>
            <a:fld id="{E6B2BACC-5893-4478-93DA-688A131F8366}" type="slidenum">
              <a:rPr lang="en-US" smtClean="0"/>
              <a:pPr/>
              <a:t>2</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A7F0857-E928-469E-BFE6-24CB53BD6AF5}" type="datetimeFigureOut">
              <a:rPr lang="en-US" smtClean="0"/>
              <a:pPr/>
              <a:t>06/10/2016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p14="http://schemas.microsoft.com/office/powerpoint/2010/main" xmlns="" val="19174244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7F0857-E928-469E-BFE6-24CB53BD6AF5}" type="datetimeFigureOut">
              <a:rPr lang="en-US" smtClean="0"/>
              <a:pPr/>
              <a:t>06/10/2016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p14="http://schemas.microsoft.com/office/powerpoint/2010/main" xmlns="" val="37581574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7F0857-E928-469E-BFE6-24CB53BD6AF5}" type="datetimeFigureOut">
              <a:rPr lang="en-US" smtClean="0"/>
              <a:pPr/>
              <a:t>06/10/2016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p14="http://schemas.microsoft.com/office/powerpoint/2010/main" xmlns="" val="91225280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4" name="Rectangle 3"/>
          <p:cNvSpPr/>
          <p:nvPr/>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algn="l">
              <a:defRPr/>
            </a:pPr>
            <a:endParaRPr lang="en-US" dirty="0">
              <a:solidFill>
                <a:srgbClr val="000000"/>
              </a:solidFill>
              <a:cs typeface="+mn-cs"/>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Rectangle 4"/>
          <p:cNvSpPr>
            <a:spLocks noGrp="1" noChangeArrowheads="1"/>
          </p:cNvSpPr>
          <p:nvPr>
            <p:ph type="dt" sz="half" idx="10"/>
          </p:nvPr>
        </p:nvSpPr>
        <p:spPr/>
        <p:txBody>
          <a:bodyPr/>
          <a:lstStyle>
            <a:lvl1pPr>
              <a:defRPr/>
            </a:lvl1pPr>
          </a:lstStyle>
          <a:p>
            <a:fld id="{CA7F0857-E928-469E-BFE6-24CB53BD6AF5}" type="datetimeFigureOut">
              <a:rPr lang="en-US" smtClean="0"/>
              <a:pPr/>
              <a:t>06/10/2016</a:t>
            </a:fld>
            <a:endParaRPr lang="en-US"/>
          </a:p>
        </p:txBody>
      </p:sp>
      <p:sp>
        <p:nvSpPr>
          <p:cNvPr id="6" name="Rectangle 5"/>
          <p:cNvSpPr>
            <a:spLocks noGrp="1" noChangeArrowheads="1"/>
          </p:cNvSpPr>
          <p:nvPr>
            <p:ph type="ftr" sz="quarter" idx="11"/>
          </p:nvPr>
        </p:nvSpPr>
        <p:spPr/>
        <p:txBody>
          <a:bodyPr/>
          <a:lstStyle>
            <a:lvl1pPr>
              <a:defRPr/>
            </a:lvl1pPr>
          </a:lstStyle>
          <a:p>
            <a:endParaRPr lang="en-US"/>
          </a:p>
        </p:txBody>
      </p:sp>
      <p:sp>
        <p:nvSpPr>
          <p:cNvPr id="7" name="Rectangle 6"/>
          <p:cNvSpPr>
            <a:spLocks noGrp="1" noChangeArrowheads="1"/>
          </p:cNvSpPr>
          <p:nvPr>
            <p:ph type="sldNum" sz="quarter" idx="12"/>
          </p:nvPr>
        </p:nvSpPr>
        <p:spPr/>
        <p:txBody>
          <a:bodyPr/>
          <a:lstStyle>
            <a:lvl1pPr algn="ctr">
              <a:defRPr/>
            </a:lvl1pPr>
          </a:lstStyle>
          <a:p>
            <a:fld id="{76350295-2E69-4E2A-99BD-44AD42153746}" type="slidenum">
              <a:rPr lang="en-US" smtClean="0"/>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itle and Table">
    <p:spTree>
      <p:nvGrpSpPr>
        <p:cNvPr id="1" name=""/>
        <p:cNvGrpSpPr/>
        <p:nvPr/>
      </p:nvGrpSpPr>
      <p:grpSpPr>
        <a:xfrm>
          <a:off x="0" y="0"/>
          <a:ext cx="0" cy="0"/>
          <a:chOff x="0" y="0"/>
          <a:chExt cx="0" cy="0"/>
        </a:xfrm>
      </p:grpSpPr>
      <p:sp>
        <p:nvSpPr>
          <p:cNvPr id="3" name="Table Placeholder 2"/>
          <p:cNvSpPr>
            <a:spLocks noGrp="1"/>
          </p:cNvSpPr>
          <p:nvPr>
            <p:ph type="tbl" idx="1"/>
          </p:nvPr>
        </p:nvSpPr>
        <p:spPr>
          <a:xfrm>
            <a:off x="685800" y="1981200"/>
            <a:ext cx="7772400" cy="4114800"/>
          </a:xfrm>
        </p:spPr>
        <p:txBody>
          <a:bodyPr/>
          <a:lstStyle/>
          <a:p>
            <a:pPr lvl="0"/>
            <a:r>
              <a:rPr lang="en-US" noProof="0" smtClean="0"/>
              <a:t>Click icon to add table</a:t>
            </a:r>
            <a:endParaRPr lang="en-US" noProof="0" dirty="0" smtClean="0"/>
          </a:p>
        </p:txBody>
      </p:sp>
      <p:sp>
        <p:nvSpPr>
          <p:cNvPr id="4" name="Rectangle 4"/>
          <p:cNvSpPr>
            <a:spLocks noGrp="1" noChangeArrowheads="1"/>
          </p:cNvSpPr>
          <p:nvPr>
            <p:ph type="dt" sz="half" idx="10"/>
          </p:nvPr>
        </p:nvSpPr>
        <p:spPr/>
        <p:txBody>
          <a:bodyPr/>
          <a:lstStyle>
            <a:lvl1pPr>
              <a:defRPr/>
            </a:lvl1pPr>
          </a:lstStyle>
          <a:p>
            <a:fld id="{CA7F0857-E928-469E-BFE6-24CB53BD6AF5}" type="datetimeFigureOut">
              <a:rPr lang="en-US" smtClean="0"/>
              <a:pPr/>
              <a:t>06/10/2016</a:t>
            </a:fld>
            <a:endParaRPr lang="en-US"/>
          </a:p>
        </p:txBody>
      </p:sp>
      <p:sp>
        <p:nvSpPr>
          <p:cNvPr id="5" name="Rectangle 5"/>
          <p:cNvSpPr>
            <a:spLocks noGrp="1" noChangeArrowheads="1"/>
          </p:cNvSpPr>
          <p:nvPr>
            <p:ph type="ftr" sz="quarter" idx="11"/>
          </p:nvPr>
        </p:nvSpPr>
        <p:spPr/>
        <p:txBody>
          <a:bodyPr/>
          <a:lstStyle>
            <a:lvl1pPr>
              <a:defRPr/>
            </a:lvl1pPr>
          </a:lstStyle>
          <a:p>
            <a:endParaRPr lang="en-US"/>
          </a:p>
        </p:txBody>
      </p:sp>
      <p:sp>
        <p:nvSpPr>
          <p:cNvPr id="6" name="Rectangle 6"/>
          <p:cNvSpPr>
            <a:spLocks noGrp="1" noChangeArrowheads="1"/>
          </p:cNvSpPr>
          <p:nvPr>
            <p:ph type="sldNum" sz="quarter" idx="12"/>
          </p:nvPr>
        </p:nvSpPr>
        <p:spPr/>
        <p:txBody>
          <a:bodyPr/>
          <a:lstStyle>
            <a:lvl1pPr algn="ctr">
              <a:defRPr/>
            </a:lvl1pPr>
          </a:lstStyle>
          <a:p>
            <a:fld id="{76350295-2E69-4E2A-99BD-44AD42153746}"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cSld name="13_Title and Content">
    <p:spTree>
      <p:nvGrpSpPr>
        <p:cNvPr id="1" name=""/>
        <p:cNvGrpSpPr/>
        <p:nvPr/>
      </p:nvGrpSpPr>
      <p:grpSpPr>
        <a:xfrm>
          <a:off x="0" y="0"/>
          <a:ext cx="0" cy="0"/>
          <a:chOff x="0" y="0"/>
          <a:chExt cx="0" cy="0"/>
        </a:xfrm>
      </p:grpSpPr>
      <p:sp>
        <p:nvSpPr>
          <p:cNvPr id="4" name="Rectangle 3"/>
          <p:cNvSpPr/>
          <p:nvPr/>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eaLnBrk="0" fontAlgn="base" hangingPunct="0">
              <a:spcBef>
                <a:spcPct val="0"/>
              </a:spcBef>
              <a:spcAft>
                <a:spcPct val="0"/>
              </a:spcAft>
              <a:defRPr/>
            </a:pPr>
            <a:endParaRPr lang="en-US" sz="2400">
              <a:solidFill>
                <a:srgbClr val="000000"/>
              </a:solidFill>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Date Placeholder 5"/>
          <p:cNvSpPr>
            <a:spLocks noGrp="1" noChangeArrowheads="1"/>
          </p:cNvSpPr>
          <p:nvPr>
            <p:ph type="dt" sz="half" idx="10"/>
          </p:nvPr>
        </p:nvSpPr>
        <p:spPr>
          <a:xfrm>
            <a:off x="457200" y="6356350"/>
            <a:ext cx="2133600" cy="365125"/>
          </a:xfrm>
          <a:prstGeom prst="rect">
            <a:avLst/>
          </a:prstGeom>
        </p:spPr>
        <p:txBody>
          <a:bodyPr/>
          <a:lstStyle>
            <a:lvl1pPr>
              <a:defRPr/>
            </a:lvl1pPr>
          </a:lstStyle>
          <a:p>
            <a:fld id="{CA7F0857-E928-469E-BFE6-24CB53BD6AF5}" type="datetimeFigureOut">
              <a:rPr lang="en-US" smtClean="0"/>
              <a:pPr/>
              <a:t>06/10/2016</a:t>
            </a:fld>
            <a:endParaRPr lang="en-US"/>
          </a:p>
        </p:txBody>
      </p:sp>
      <p:sp>
        <p:nvSpPr>
          <p:cNvPr id="7" name="Rectangle 6"/>
          <p:cNvSpPr>
            <a:spLocks noGrp="1" noChangeArrowheads="1"/>
          </p:cNvSpPr>
          <p:nvPr>
            <p:ph type="ftr" sz="quarter" idx="11"/>
          </p:nvPr>
        </p:nvSpPr>
        <p:spPr/>
        <p:txBody>
          <a:bodyPr/>
          <a:lstStyle>
            <a:lvl1pPr>
              <a:defRPr/>
            </a:lvl1pPr>
          </a:lstStyle>
          <a:p>
            <a:endParaRPr lang="en-US"/>
          </a:p>
        </p:txBody>
      </p:sp>
      <p:sp>
        <p:nvSpPr>
          <p:cNvPr id="8" name="Rectangle 7"/>
          <p:cNvSpPr>
            <a:spLocks noGrp="1" noChangeArrowheads="1"/>
          </p:cNvSpPr>
          <p:nvPr>
            <p:ph type="sldNum" sz="quarter" idx="12"/>
          </p:nvPr>
        </p:nvSpPr>
        <p:spPr/>
        <p:txBody>
          <a:bodyPr/>
          <a:lstStyle>
            <a:lvl1pPr>
              <a:defRPr/>
            </a:lvl1pPr>
          </a:lstStyle>
          <a:p>
            <a:fld id="{76350295-2E69-4E2A-99BD-44AD42153746}" type="slidenum">
              <a:rPr lang="en-US" smtClean="0"/>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95301" y="236542"/>
            <a:ext cx="8364538" cy="6072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10"/>
          <p:cNvSpPr>
            <a:spLocks noGrp="1" noChangeArrowheads="1"/>
          </p:cNvSpPr>
          <p:nvPr>
            <p:ph type="sldNum" sz="quarter" idx="10"/>
          </p:nvPr>
        </p:nvSpPr>
        <p:spPr>
          <a:ln/>
        </p:spPr>
        <p:txBody>
          <a:bodyPr/>
          <a:lstStyle>
            <a:lvl1pPr>
              <a:defRPr/>
            </a:lvl1pPr>
          </a:lstStyle>
          <a:p>
            <a:fld id="{76350295-2E69-4E2A-99BD-44AD4215374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7F0857-E928-469E-BFE6-24CB53BD6AF5}" type="datetimeFigureOut">
              <a:rPr lang="en-US" smtClean="0"/>
              <a:pPr/>
              <a:t>06/10/2016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p14="http://schemas.microsoft.com/office/powerpoint/2010/main" xmlns="" val="11579520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A7F0857-E928-469E-BFE6-24CB53BD6AF5}" type="datetimeFigureOut">
              <a:rPr lang="en-US" smtClean="0"/>
              <a:pPr/>
              <a:t>06/10/2016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p14="http://schemas.microsoft.com/office/powerpoint/2010/main" xmlns="" val="3431490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A7F0857-E928-469E-BFE6-24CB53BD6AF5}" type="datetimeFigureOut">
              <a:rPr lang="en-US" smtClean="0"/>
              <a:pPr/>
              <a:t>06/10/2016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p14="http://schemas.microsoft.com/office/powerpoint/2010/main" xmlns="" val="3375157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A7F0857-E928-469E-BFE6-24CB53BD6AF5}" type="datetimeFigureOut">
              <a:rPr lang="en-US" smtClean="0"/>
              <a:pPr/>
              <a:t>06/10/2016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p14="http://schemas.microsoft.com/office/powerpoint/2010/main" xmlns="" val="26884180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A7F0857-E928-469E-BFE6-24CB53BD6AF5}" type="datetimeFigureOut">
              <a:rPr lang="en-US" smtClean="0"/>
              <a:pPr/>
              <a:t>06/10/2016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p14="http://schemas.microsoft.com/office/powerpoint/2010/main" xmlns="" val="18905730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7F0857-E928-469E-BFE6-24CB53BD6AF5}" type="datetimeFigureOut">
              <a:rPr lang="en-US" smtClean="0"/>
              <a:pPr/>
              <a:t>06/10/2016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p14="http://schemas.microsoft.com/office/powerpoint/2010/main" xmlns="" val="33443029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7F0857-E928-469E-BFE6-24CB53BD6AF5}" type="datetimeFigureOut">
              <a:rPr lang="en-US" smtClean="0"/>
              <a:pPr/>
              <a:t>06/10/2016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p14="http://schemas.microsoft.com/office/powerpoint/2010/main" xmlns="" val="24690896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7F0857-E928-469E-BFE6-24CB53BD6AF5}" type="datetimeFigureOut">
              <a:rPr lang="en-US" smtClean="0"/>
              <a:pPr/>
              <a:t>06/10/2016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p14="http://schemas.microsoft.com/office/powerpoint/2010/main" xmlns="" val="34726473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jpe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7F0857-E928-469E-BFE6-24CB53BD6AF5}" type="datetimeFigureOut">
              <a:rPr lang="en-US" smtClean="0"/>
              <a:pPr/>
              <a:t>06/10/2016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6350295-2E69-4E2A-99BD-44AD42153746}" type="slidenum">
              <a:rPr lang="en-US" smtClean="0"/>
              <a:pPr/>
              <a:t>‹#›</a:t>
            </a:fld>
            <a:endParaRPr lang="en-US"/>
          </a:p>
        </p:txBody>
      </p:sp>
      <p:pic>
        <p:nvPicPr>
          <p:cNvPr id="2051" name="Picture 3" descr="C:\Ruchi\Ruchi\PDO\2012\Corporate Identity\PDO ppt 2.jpg"/>
          <p:cNvPicPr>
            <a:picLocks noChangeAspect="1" noChangeArrowheads="1"/>
          </p:cNvPicPr>
          <p:nvPr/>
        </p:nvPicPr>
        <p:blipFill>
          <a:blip r:embed="rId17" cstate="email">
            <a:extLst>
              <a:ext uri="{28A0092B-C50C-407E-A947-70E740481C1C}">
                <a14:useLocalDpi xmlns:a14="http://schemas.microsoft.com/office/drawing/2010/main" xmlns="" val="0"/>
              </a:ext>
            </a:extLst>
          </a:blip>
          <a:srcRect/>
          <a:stretch>
            <a:fillRect/>
          </a:stretch>
        </p:blipFill>
        <p:spPr bwMode="auto">
          <a:xfrm>
            <a:off x="0" y="0"/>
            <a:ext cx="9144000" cy="6864031"/>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16657662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ext Box 2"/>
          <p:cNvSpPr txBox="1">
            <a:spLocks noChangeArrowheads="1"/>
          </p:cNvSpPr>
          <p:nvPr/>
        </p:nvSpPr>
        <p:spPr bwMode="auto">
          <a:xfrm>
            <a:off x="381000" y="1066800"/>
            <a:ext cx="4953000" cy="4362733"/>
          </a:xfrm>
          <a:prstGeom prst="rect">
            <a:avLst/>
          </a:prstGeom>
          <a:noFill/>
          <a:ln w="19050">
            <a:noFill/>
            <a:miter lim="800000"/>
            <a:headEnd/>
            <a:tailEnd/>
          </a:ln>
        </p:spPr>
        <p:txBody>
          <a:bodyPr wrap="square">
            <a:spAutoFit/>
          </a:bodyPr>
          <a:lstStyle/>
          <a:p>
            <a:pPr marL="114300" indent="-114300" algn="just">
              <a:defRPr/>
            </a:pPr>
            <a:r>
              <a:rPr lang="en-GB" sz="1400" b="1" dirty="0" smtClean="0">
                <a:solidFill>
                  <a:srgbClr val="333399"/>
                </a:solidFill>
                <a:latin typeface="Tahoma" pitchFamily="34" charset="0"/>
              </a:rPr>
              <a:t>Date:</a:t>
            </a:r>
            <a:r>
              <a:rPr lang="en-US" sz="1400" b="1" dirty="0" smtClean="0">
                <a:solidFill>
                  <a:srgbClr val="333399"/>
                </a:solidFill>
                <a:latin typeface="Tahoma" pitchFamily="34" charset="0"/>
              </a:rPr>
              <a:t> 04.04.16      LTI Bandar Al </a:t>
            </a:r>
            <a:r>
              <a:rPr lang="en-US" sz="1400" b="1" dirty="0" err="1" smtClean="0">
                <a:solidFill>
                  <a:srgbClr val="333399"/>
                </a:solidFill>
                <a:latin typeface="Tahoma" pitchFamily="34" charset="0"/>
              </a:rPr>
              <a:t>Khairan</a:t>
            </a:r>
            <a:endParaRPr lang="en-US" sz="1400" b="1" dirty="0" smtClean="0">
              <a:solidFill>
                <a:srgbClr val="333399"/>
              </a:solidFill>
              <a:latin typeface="Tahoma" pitchFamily="34" charset="0"/>
            </a:endParaRPr>
          </a:p>
          <a:p>
            <a:pPr marL="114300" indent="-114300" algn="just">
              <a:defRPr/>
            </a:pPr>
            <a:endParaRPr lang="en-US" sz="1300" b="1" dirty="0">
              <a:solidFill>
                <a:srgbClr val="FF0000"/>
              </a:solidFill>
              <a:latin typeface="Tahoma" pitchFamily="34" charset="0"/>
            </a:endParaRPr>
          </a:p>
          <a:p>
            <a:pPr marL="114300" indent="-114300" algn="just">
              <a:defRPr/>
            </a:pPr>
            <a:r>
              <a:rPr lang="en-US" sz="1600" b="1" dirty="0">
                <a:solidFill>
                  <a:srgbClr val="FF0000"/>
                </a:solidFill>
                <a:latin typeface="Tahoma" pitchFamily="34" charset="0"/>
              </a:rPr>
              <a:t>What happened?</a:t>
            </a:r>
            <a:endParaRPr lang="en-US" sz="1600" dirty="0">
              <a:solidFill>
                <a:srgbClr val="FF0000"/>
              </a:solidFill>
              <a:latin typeface="Tahoma" pitchFamily="34" charset="0"/>
            </a:endParaRPr>
          </a:p>
          <a:p>
            <a:pPr algn="just"/>
            <a:r>
              <a:rPr lang="en-US" sz="1400" dirty="0" smtClean="0">
                <a:latin typeface="+mj-lt"/>
              </a:rPr>
              <a:t>A PDO employee was on a team building “Away Day” in Bandar Al Kharian and as part of the day’s activities went on an inflatable banana boat ride on the sea. While the banana boat was being towed behind a speed boat, it rolled over and the people on it were thrown off into the sea. The employee was injured when his head hit the water and the glasses he was wearing were pushed into his face.</a:t>
            </a:r>
          </a:p>
          <a:p>
            <a:pPr marL="342900" indent="-342900" eaLnBrk="1" hangingPunct="1">
              <a:defRPr/>
            </a:pPr>
            <a:endParaRPr lang="en-US" sz="1050" dirty="0">
              <a:solidFill>
                <a:srgbClr val="000000"/>
              </a:solidFill>
              <a:latin typeface="Arial" pitchFamily="34" charset="0"/>
            </a:endParaRPr>
          </a:p>
          <a:p>
            <a:pPr marL="114300" indent="-114300" algn="just">
              <a:defRPr/>
            </a:pPr>
            <a:r>
              <a:rPr lang="en-US" sz="1600" b="1" dirty="0" smtClean="0">
                <a:solidFill>
                  <a:srgbClr val="333399"/>
                </a:solidFill>
                <a:latin typeface="Tahoma" pitchFamily="34" charset="0"/>
              </a:rPr>
              <a:t>Your </a:t>
            </a:r>
            <a:r>
              <a:rPr lang="en-US" sz="1600" b="1" dirty="0">
                <a:solidFill>
                  <a:srgbClr val="333399"/>
                </a:solidFill>
                <a:latin typeface="Tahoma" pitchFamily="34" charset="0"/>
              </a:rPr>
              <a:t>learning from this </a:t>
            </a:r>
            <a:r>
              <a:rPr lang="en-US" sz="1600" b="1" dirty="0" smtClean="0">
                <a:solidFill>
                  <a:srgbClr val="333399"/>
                </a:solidFill>
                <a:latin typeface="Tahoma" pitchFamily="34" charset="0"/>
              </a:rPr>
              <a:t>incident..</a:t>
            </a:r>
            <a:endParaRPr lang="en-US" sz="1600" b="1" dirty="0">
              <a:solidFill>
                <a:srgbClr val="333399"/>
              </a:solidFill>
              <a:latin typeface="Tahoma" pitchFamily="34" charset="0"/>
            </a:endParaRPr>
          </a:p>
          <a:p>
            <a:pPr marL="114300" indent="-114300" algn="just">
              <a:defRPr/>
            </a:pPr>
            <a:endParaRPr lang="en-US" sz="600" dirty="0">
              <a:solidFill>
                <a:srgbClr val="000000"/>
              </a:solidFill>
              <a:latin typeface="Arial" charset="0"/>
            </a:endParaRPr>
          </a:p>
          <a:p>
            <a:pPr marL="114300" indent="-114300">
              <a:buFont typeface="Arial" pitchFamily="34" charset="0"/>
              <a:buChar char="•"/>
              <a:defRPr/>
            </a:pPr>
            <a:r>
              <a:rPr lang="en-US" sz="1400" dirty="0" smtClean="0">
                <a:latin typeface="+mj-lt"/>
                <a:cs typeface="Tahoma" pitchFamily="34" charset="0"/>
              </a:rPr>
              <a:t>Identify hazards and carry out a formal HSE risk assessment before doing any social events or team building activities.</a:t>
            </a:r>
          </a:p>
          <a:p>
            <a:pPr marL="114300" indent="-114300">
              <a:buFont typeface="Arial" pitchFamily="34" charset="0"/>
              <a:buChar char="•"/>
              <a:defRPr/>
            </a:pPr>
            <a:r>
              <a:rPr lang="en-US" sz="1400" dirty="0" smtClean="0">
                <a:latin typeface="+mj-lt"/>
                <a:cs typeface="Tahoma" pitchFamily="34" charset="0"/>
              </a:rPr>
              <a:t>Do not wear any sharp / loose items while doing water sport activities.</a:t>
            </a:r>
          </a:p>
          <a:p>
            <a:pPr marL="114300" indent="-114300">
              <a:buFont typeface="Arial" pitchFamily="34" charset="0"/>
              <a:buChar char="•"/>
              <a:defRPr/>
            </a:pPr>
            <a:r>
              <a:rPr lang="en-US" sz="1400" dirty="0" smtClean="0">
                <a:latin typeface="+mj-lt"/>
                <a:cs typeface="Tahoma" pitchFamily="34" charset="0"/>
              </a:rPr>
              <a:t>Prior to selecting an event organizer, check their safety performance and </a:t>
            </a:r>
            <a:r>
              <a:rPr lang="en-GB" sz="1400" dirty="0" smtClean="0">
                <a:latin typeface="+mj-lt"/>
                <a:cs typeface="Tahoma" pitchFamily="34" charset="0"/>
              </a:rPr>
              <a:t>that they can demonstrate good assessment of their risks and implementation of the required controls.</a:t>
            </a:r>
            <a:endParaRPr lang="en-US" sz="1400" dirty="0" smtClean="0">
              <a:latin typeface="+mj-lt"/>
              <a:cs typeface="Tahoma" pitchFamily="34" charset="0"/>
            </a:endParaRPr>
          </a:p>
        </p:txBody>
      </p:sp>
      <p:sp>
        <p:nvSpPr>
          <p:cNvPr id="26627" name="Text Box 5"/>
          <p:cNvSpPr txBox="1">
            <a:spLocks noChangeArrowheads="1"/>
          </p:cNvSpPr>
          <p:nvPr/>
        </p:nvSpPr>
        <p:spPr bwMode="auto">
          <a:xfrm>
            <a:off x="5838825" y="1219200"/>
            <a:ext cx="1676400" cy="1006475"/>
          </a:xfrm>
          <a:prstGeom prst="rect">
            <a:avLst/>
          </a:prstGeom>
          <a:noFill/>
          <a:ln w="9525">
            <a:noFill/>
            <a:miter lim="800000"/>
            <a:headEnd/>
            <a:tailEnd/>
          </a:ln>
        </p:spPr>
        <p:txBody>
          <a:bodyPr>
            <a:spAutoFit/>
          </a:bodyPr>
          <a:lstStyle/>
          <a:p>
            <a:pPr>
              <a:spcBef>
                <a:spcPct val="50000"/>
              </a:spcBef>
            </a:pPr>
            <a:endParaRPr lang="en-GB" sz="6000">
              <a:solidFill>
                <a:srgbClr val="FF0000"/>
              </a:solidFill>
              <a:sym typeface="Webdings" pitchFamily="18" charset="2"/>
            </a:endParaRPr>
          </a:p>
        </p:txBody>
      </p:sp>
      <p:sp>
        <p:nvSpPr>
          <p:cNvPr id="26628" name="TextBox 16"/>
          <p:cNvSpPr txBox="1">
            <a:spLocks noChangeArrowheads="1"/>
          </p:cNvSpPr>
          <p:nvPr/>
        </p:nvSpPr>
        <p:spPr bwMode="auto">
          <a:xfrm>
            <a:off x="381000" y="5452646"/>
            <a:ext cx="5638800" cy="338554"/>
          </a:xfrm>
          <a:prstGeom prst="rect">
            <a:avLst/>
          </a:prstGeom>
          <a:solidFill>
            <a:schemeClr val="tx2">
              <a:lumMod val="75000"/>
            </a:schemeClr>
          </a:solidFill>
          <a:ln w="9525">
            <a:noFill/>
            <a:miter lim="800000"/>
            <a:headEnd/>
            <a:tailEnd/>
          </a:ln>
        </p:spPr>
        <p:txBody>
          <a:bodyPr wrap="square">
            <a:spAutoFit/>
          </a:bodyPr>
          <a:lstStyle/>
          <a:p>
            <a:pPr algn="ctr" eaLnBrk="1" hangingPunct="1"/>
            <a:r>
              <a:rPr lang="en-US" sz="1600" b="1" dirty="0" smtClean="0">
                <a:solidFill>
                  <a:srgbClr val="FFFF00"/>
                </a:solidFill>
                <a:latin typeface="Tahoma" pitchFamily="34" charset="0"/>
              </a:rPr>
              <a:t>Ensure a safety briefing is given where appropriate </a:t>
            </a:r>
            <a:endParaRPr lang="en-US" sz="1600" b="1" dirty="0">
              <a:solidFill>
                <a:srgbClr val="FFFF00"/>
              </a:solidFill>
              <a:latin typeface="Tahoma" pitchFamily="34" charset="0"/>
            </a:endParaRPr>
          </a:p>
        </p:txBody>
      </p:sp>
      <p:sp>
        <p:nvSpPr>
          <p:cNvPr id="16" name="Text Box 12"/>
          <p:cNvSpPr txBox="1">
            <a:spLocks noChangeArrowheads="1"/>
          </p:cNvSpPr>
          <p:nvPr/>
        </p:nvSpPr>
        <p:spPr bwMode="auto">
          <a:xfrm>
            <a:off x="1219200" y="0"/>
            <a:ext cx="7056438" cy="646113"/>
          </a:xfrm>
          <a:prstGeom prst="rect">
            <a:avLst/>
          </a:prstGeom>
          <a:noFill/>
          <a:ln w="9525">
            <a:noFill/>
            <a:miter lim="800000"/>
            <a:headEnd/>
            <a:tailEnd/>
          </a:ln>
        </p:spPr>
        <p:txBody>
          <a:bodyPr>
            <a:spAutoFit/>
          </a:bodyPr>
          <a:lstStyle/>
          <a:p>
            <a:pPr algn="ctr">
              <a:defRPr/>
            </a:pPr>
            <a:r>
              <a:rPr lang="en-GB" sz="3600" b="1" dirty="0">
                <a:latin typeface="+mj-lt"/>
              </a:rPr>
              <a:t>PDO Second Alert</a:t>
            </a:r>
          </a:p>
        </p:txBody>
      </p:sp>
      <p:pic>
        <p:nvPicPr>
          <p:cNvPr id="2" name="Picture 2"/>
          <p:cNvPicPr>
            <a:picLocks noChangeAspect="1" noChangeArrowheads="1"/>
          </p:cNvPicPr>
          <p:nvPr/>
        </p:nvPicPr>
        <p:blipFill>
          <a:blip r:embed="rId3" cstate="print"/>
          <a:srcRect/>
          <a:stretch>
            <a:fillRect/>
          </a:stretch>
        </p:blipFill>
        <p:spPr bwMode="auto">
          <a:xfrm>
            <a:off x="5562600" y="1447800"/>
            <a:ext cx="3501677" cy="2590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ext Box 2"/>
          <p:cNvSpPr txBox="1">
            <a:spLocks noChangeArrowheads="1"/>
          </p:cNvSpPr>
          <p:nvPr/>
        </p:nvSpPr>
        <p:spPr bwMode="auto">
          <a:xfrm>
            <a:off x="228600" y="1066800"/>
            <a:ext cx="8667750" cy="3585597"/>
          </a:xfrm>
          <a:prstGeom prst="rect">
            <a:avLst/>
          </a:prstGeom>
          <a:noFill/>
          <a:ln w="19050">
            <a:noFill/>
            <a:miter lim="800000"/>
            <a:headEnd/>
            <a:tailEnd/>
          </a:ln>
        </p:spPr>
        <p:txBody>
          <a:bodyPr wrap="square">
            <a:spAutoFit/>
          </a:bodyPr>
          <a:lstStyle/>
          <a:p>
            <a:pPr algn="just">
              <a:spcBef>
                <a:spcPct val="50000"/>
              </a:spcBef>
              <a:defRPr/>
            </a:pPr>
            <a:r>
              <a:rPr lang="en-GB" sz="1400" b="1" dirty="0" smtClean="0">
                <a:solidFill>
                  <a:srgbClr val="333399"/>
                </a:solidFill>
                <a:latin typeface="Tahoma" pitchFamily="34" charset="0"/>
              </a:rPr>
              <a:t>Date:</a:t>
            </a:r>
            <a:r>
              <a:rPr lang="en-US" sz="1400" b="1" dirty="0" smtClean="0">
                <a:solidFill>
                  <a:srgbClr val="333399"/>
                </a:solidFill>
                <a:latin typeface="Tahoma" pitchFamily="34" charset="0"/>
              </a:rPr>
              <a:t>  04.04.16     LTI Bandar Al </a:t>
            </a:r>
            <a:r>
              <a:rPr lang="en-US" sz="1400" b="1" dirty="0" err="1" smtClean="0">
                <a:solidFill>
                  <a:srgbClr val="333399"/>
                </a:solidFill>
                <a:latin typeface="Tahoma" pitchFamily="34" charset="0"/>
              </a:rPr>
              <a:t>Khairan</a:t>
            </a:r>
            <a:endParaRPr lang="en-US" sz="1400" b="1" strike="sngStrike" dirty="0" smtClean="0">
              <a:solidFill>
                <a:srgbClr val="FF0000"/>
              </a:solidFill>
              <a:latin typeface="Tahoma" pitchFamily="34" charset="0"/>
            </a:endParaRPr>
          </a:p>
          <a:p>
            <a:pPr algn="just" eaLnBrk="1" hangingPunct="1">
              <a:spcBef>
                <a:spcPct val="50000"/>
              </a:spcBef>
              <a:defRPr/>
            </a:pPr>
            <a:endParaRPr lang="en-US" sz="600" dirty="0">
              <a:solidFill>
                <a:srgbClr val="000000"/>
              </a:solidFill>
              <a:latin typeface="Arial" charset="0"/>
            </a:endParaRPr>
          </a:p>
          <a:p>
            <a:pPr marL="173038" indent="-173038" algn="just" eaLnBrk="1" hangingPunct="1">
              <a:defRPr/>
            </a:pPr>
            <a:endParaRPr lang="en-US" sz="600" dirty="0">
              <a:solidFill>
                <a:srgbClr val="000000"/>
              </a:solidFill>
              <a:latin typeface="Arial" charset="0"/>
            </a:endParaRPr>
          </a:p>
          <a:p>
            <a:pPr algn="just">
              <a:defRPr/>
            </a:pPr>
            <a:r>
              <a:rPr lang="en-US" sz="1600" b="1" dirty="0" smtClean="0">
                <a:solidFill>
                  <a:srgbClr val="FF0000"/>
                </a:solidFill>
                <a:latin typeface="Tahoma" pitchFamily="34" charset="0"/>
              </a:rPr>
              <a:t>As a learning from this incident and to ensure continual improvement, all contract managers must review their HSE HEMP against the questions asked below:</a:t>
            </a:r>
          </a:p>
          <a:p>
            <a:pPr marL="342900" indent="-342900" algn="just" eaLnBrk="1" hangingPunct="1">
              <a:defRPr/>
            </a:pPr>
            <a:endParaRPr lang="en-US" sz="1600" b="1" dirty="0">
              <a:solidFill>
                <a:srgbClr val="FF0000"/>
              </a:solidFill>
              <a:latin typeface="Tahoma" pitchFamily="34" charset="0"/>
            </a:endParaRPr>
          </a:p>
          <a:p>
            <a:pPr marL="342900" indent="-342900" algn="just" eaLnBrk="1" hangingPunct="1">
              <a:defRPr/>
            </a:pPr>
            <a:r>
              <a:rPr lang="en-US" sz="1600" b="1" dirty="0">
                <a:solidFill>
                  <a:srgbClr val="0000FF"/>
                </a:solidFill>
                <a:latin typeface="Tahoma" pitchFamily="34" charset="0"/>
              </a:rPr>
              <a:t>Confirm the following:</a:t>
            </a:r>
            <a:endParaRPr lang="en-US" sz="1600" dirty="0">
              <a:solidFill>
                <a:srgbClr val="0000FF"/>
              </a:solidFill>
              <a:latin typeface="Tahoma" pitchFamily="34" charset="0"/>
            </a:endParaRPr>
          </a:p>
          <a:p>
            <a:pPr marL="342900" indent="-342900" algn="just" eaLnBrk="1" hangingPunct="1">
              <a:defRPr/>
            </a:pPr>
            <a:endParaRPr lang="en-US" sz="1400" dirty="0">
              <a:solidFill>
                <a:srgbClr val="000000"/>
              </a:solidFill>
              <a:latin typeface="Arial" charset="0"/>
            </a:endParaRPr>
          </a:p>
          <a:p>
            <a:pPr marL="342900" indent="-342900" algn="just" eaLnBrk="1" hangingPunct="1">
              <a:lnSpc>
                <a:spcPct val="150000"/>
              </a:lnSpc>
              <a:buFont typeface="+mj-lt"/>
              <a:buAutoNum type="arabicPeriod"/>
              <a:defRPr/>
            </a:pPr>
            <a:r>
              <a:rPr lang="en-US" sz="1600" dirty="0" smtClean="0">
                <a:solidFill>
                  <a:srgbClr val="0000FF"/>
                </a:solidFill>
                <a:latin typeface="Tahoma" pitchFamily="34" charset="0"/>
                <a:sym typeface="Wingdings" pitchFamily="2" charset="2"/>
              </a:rPr>
              <a:t>Does your HEMP cover all activities including team / social events?</a:t>
            </a:r>
          </a:p>
          <a:p>
            <a:pPr marL="342900" indent="-342900" algn="just" eaLnBrk="1" hangingPunct="1">
              <a:lnSpc>
                <a:spcPct val="150000"/>
              </a:lnSpc>
              <a:buFont typeface="+mj-lt"/>
              <a:buAutoNum type="arabicPeriod"/>
              <a:defRPr/>
            </a:pPr>
            <a:r>
              <a:rPr lang="en-US" sz="1600" dirty="0" smtClean="0">
                <a:solidFill>
                  <a:srgbClr val="0000FF"/>
                </a:solidFill>
                <a:latin typeface="Tahoma" pitchFamily="34" charset="0"/>
                <a:sym typeface="Wingdings" pitchFamily="2" charset="2"/>
              </a:rPr>
              <a:t>Do you check if there has been any previous incidents for the type of activity you are undertaking?</a:t>
            </a:r>
          </a:p>
          <a:p>
            <a:pPr marL="342900" indent="-342900" algn="just" eaLnBrk="1" hangingPunct="1">
              <a:lnSpc>
                <a:spcPct val="150000"/>
              </a:lnSpc>
              <a:buFont typeface="+mj-lt"/>
              <a:buAutoNum type="arabicPeriod"/>
              <a:defRPr/>
            </a:pPr>
            <a:r>
              <a:rPr lang="en-US" sz="1600" dirty="0" smtClean="0">
                <a:solidFill>
                  <a:srgbClr val="0000FF"/>
                </a:solidFill>
                <a:latin typeface="Tahoma" pitchFamily="34" charset="0"/>
                <a:sym typeface="Wingdings" pitchFamily="2" charset="2"/>
              </a:rPr>
              <a:t>Do you ensure a safety brief or TBT is given before starting the activity?</a:t>
            </a:r>
          </a:p>
          <a:p>
            <a:pPr marL="342900" indent="-342900" algn="just" eaLnBrk="1" hangingPunct="1">
              <a:lnSpc>
                <a:spcPct val="150000"/>
              </a:lnSpc>
              <a:buFont typeface="+mj-lt"/>
              <a:buAutoNum type="arabicPeriod"/>
              <a:defRPr/>
            </a:pPr>
            <a:r>
              <a:rPr lang="en-US" sz="1600" dirty="0" smtClean="0">
                <a:solidFill>
                  <a:srgbClr val="0000FF"/>
                </a:solidFill>
                <a:latin typeface="Tahoma" pitchFamily="34" charset="0"/>
                <a:sym typeface="Wingdings" pitchFamily="2" charset="2"/>
              </a:rPr>
              <a:t>Do you ensure it covers all associated hazards for the activity?</a:t>
            </a:r>
            <a:endParaRPr lang="en-US" sz="1600" dirty="0">
              <a:solidFill>
                <a:srgbClr val="0000FF"/>
              </a:solidFill>
              <a:latin typeface="Tahoma" pitchFamily="34" charset="0"/>
            </a:endParaRPr>
          </a:p>
        </p:txBody>
      </p:sp>
      <p:grpSp>
        <p:nvGrpSpPr>
          <p:cNvPr id="2" name="Group 9"/>
          <p:cNvGrpSpPr>
            <a:grpSpLocks/>
          </p:cNvGrpSpPr>
          <p:nvPr/>
        </p:nvGrpSpPr>
        <p:grpSpPr bwMode="auto">
          <a:xfrm>
            <a:off x="12700" y="-228600"/>
            <a:ext cx="8920163" cy="990600"/>
            <a:chOff x="9" y="-144"/>
            <a:chExt cx="6087" cy="624"/>
          </a:xfrm>
        </p:grpSpPr>
        <p:sp>
          <p:nvSpPr>
            <p:cNvPr id="27654" name="Rectangle 8"/>
            <p:cNvSpPr>
              <a:spLocks noChangeArrowheads="1"/>
            </p:cNvSpPr>
            <p:nvPr/>
          </p:nvSpPr>
          <p:spPr bwMode="auto">
            <a:xfrm>
              <a:off x="288" y="144"/>
              <a:ext cx="5184" cy="336"/>
            </a:xfrm>
            <a:prstGeom prst="rect">
              <a:avLst/>
            </a:prstGeom>
            <a:noFill/>
            <a:ln w="9525">
              <a:noFill/>
              <a:miter lim="800000"/>
              <a:headEnd/>
              <a:tailEnd/>
            </a:ln>
          </p:spPr>
          <p:txBody>
            <a:bodyPr anchor="ctr"/>
            <a:lstStyle/>
            <a:p>
              <a:pPr algn="ctr" eaLnBrk="1" hangingPunct="1"/>
              <a:endParaRPr lang="en-GB" sz="2000">
                <a:solidFill>
                  <a:srgbClr val="000000"/>
                </a:solidFill>
                <a:latin typeface="Arial" charset="0"/>
              </a:endParaRPr>
            </a:p>
          </p:txBody>
        </p:sp>
        <p:sp>
          <p:nvSpPr>
            <p:cNvPr id="17414" name="Text Box 12"/>
            <p:cNvSpPr txBox="1">
              <a:spLocks noChangeArrowheads="1"/>
            </p:cNvSpPr>
            <p:nvPr/>
          </p:nvSpPr>
          <p:spPr bwMode="auto">
            <a:xfrm>
              <a:off x="676" y="0"/>
              <a:ext cx="4815" cy="407"/>
            </a:xfrm>
            <a:prstGeom prst="rect">
              <a:avLst/>
            </a:prstGeom>
            <a:noFill/>
            <a:ln w="9525">
              <a:noFill/>
              <a:miter lim="800000"/>
              <a:headEnd/>
              <a:tailEnd/>
            </a:ln>
          </p:spPr>
          <p:txBody>
            <a:bodyPr>
              <a:spAutoFit/>
            </a:bodyPr>
            <a:lstStyle/>
            <a:p>
              <a:pPr algn="ctr">
                <a:defRPr/>
              </a:pPr>
              <a:r>
                <a:rPr lang="en-GB" sz="3600" b="1" dirty="0">
                  <a:latin typeface="+mj-lt"/>
                </a:rPr>
                <a:t>Management self audit </a:t>
              </a:r>
            </a:p>
          </p:txBody>
        </p:sp>
        <p:sp>
          <p:nvSpPr>
            <p:cNvPr id="27656" name="Text Box 13"/>
            <p:cNvSpPr txBox="1">
              <a:spLocks noChangeArrowheads="1"/>
            </p:cNvSpPr>
            <p:nvPr/>
          </p:nvSpPr>
          <p:spPr bwMode="auto">
            <a:xfrm>
              <a:off x="9" y="0"/>
              <a:ext cx="1144" cy="174"/>
            </a:xfrm>
            <a:prstGeom prst="rect">
              <a:avLst/>
            </a:prstGeom>
            <a:noFill/>
            <a:ln w="19050">
              <a:noFill/>
              <a:miter lim="800000"/>
              <a:headEnd/>
              <a:tailEnd/>
            </a:ln>
          </p:spPr>
          <p:txBody>
            <a:bodyPr>
              <a:spAutoFit/>
            </a:bodyPr>
            <a:lstStyle/>
            <a:p>
              <a:pPr algn="ctr">
                <a:spcBef>
                  <a:spcPct val="10000"/>
                </a:spcBef>
              </a:pPr>
              <a:endParaRPr lang="en-GB" sz="1200" b="1">
                <a:solidFill>
                  <a:srgbClr val="000000"/>
                </a:solidFill>
                <a:latin typeface="Arial" charset="0"/>
              </a:endParaRPr>
            </a:p>
          </p:txBody>
        </p:sp>
        <p:sp>
          <p:nvSpPr>
            <p:cNvPr id="27657" name="WordArt 14"/>
            <p:cNvSpPr>
              <a:spLocks noChangeArrowheads="1" noChangeShapeType="1" noTextEdit="1"/>
            </p:cNvSpPr>
            <p:nvPr/>
          </p:nvSpPr>
          <p:spPr bwMode="auto">
            <a:xfrm>
              <a:off x="5448" y="-144"/>
              <a:ext cx="648" cy="576"/>
            </a:xfrm>
            <a:prstGeom prst="rect">
              <a:avLst/>
            </a:prstGeom>
          </p:spPr>
          <p:txBody>
            <a:bodyPr spcFirstLastPara="1" wrap="none" fromWordArt="1">
              <a:prstTxWarp prst="textArchDown">
                <a:avLst>
                  <a:gd name="adj" fmla="val 0"/>
                </a:avLst>
              </a:prstTxWarp>
            </a:bodyPr>
            <a:lstStyle/>
            <a:p>
              <a:pPr algn="ctr"/>
              <a:endParaRPr lang="en-US" sz="3600" kern="10">
                <a:ln w="9525">
                  <a:solidFill>
                    <a:srgbClr val="000000"/>
                  </a:solidFill>
                  <a:round/>
                  <a:headEnd/>
                  <a:tailEnd/>
                </a:ln>
                <a:solidFill>
                  <a:srgbClr val="000000"/>
                </a:solidFill>
                <a:latin typeface="Arial"/>
                <a:cs typeface="Arial"/>
              </a:endParaRPr>
            </a:p>
          </p:txBody>
        </p:sp>
      </p:grpSp>
    </p:spTree>
  </p:cSld>
  <p:clrMapOvr>
    <a:masterClrMapping/>
  </p:clrMapOvr>
  <p:timing>
    <p:tnLst>
      <p:par>
        <p:cTn id="1" dur="indefinite" restart="never" nodeType="tmRoot"/>
      </p:par>
    </p:tnLst>
  </p:timing>
</p:sld>
</file>

<file path=ppt/theme/theme1.xml><?xml version="1.0" encoding="utf-8"?>
<a:theme xmlns:a="http://schemas.openxmlformats.org/drawingml/2006/main" name="Theme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9C4067D375EDA046866D1CFD34BA6725" ma:contentTypeVersion="4" ma:contentTypeDescription="Upload an image." ma:contentTypeScope="" ma:versionID="809bc6af44041ef507fcb8c845449721">
  <xsd:schema xmlns:xsd="http://www.w3.org/2001/XMLSchema" xmlns:xs="http://www.w3.org/2001/XMLSchema" xmlns:p="http://schemas.microsoft.com/office/2006/metadata/properties" xmlns:ns1="http://schemas.microsoft.com/sharepoint/v3" xmlns:ns2="4880E4F8-4B7D-4BDD-91E3-E10D47036ECA" xmlns:ns3="http://schemas.microsoft.com/sharepoint/v3/fields" xmlns:ns4="4880e4f8-4b7d-4bdd-91e3-e10d47036eca" xmlns:ns5="9d51eac6-a7d5-47f5-a119-63d146adb134" targetNamespace="http://schemas.microsoft.com/office/2006/metadata/properties" ma:root="true" ma:fieldsID="c6cb684b9f311d0fba83640743edc78d" ns1:_="" ns2:_="" ns3:_="" ns4:_="" ns5:_="">
    <xsd:import namespace="http://schemas.microsoft.com/sharepoint/v3"/>
    <xsd:import namespace="4880E4F8-4B7D-4BDD-91E3-E10D47036ECA"/>
    <xsd:import namespace="http://schemas.microsoft.com/sharepoint/v3/fields"/>
    <xsd:import namespace="4880e4f8-4b7d-4bdd-91e3-e10d47036eca"/>
    <xsd:import namespace="9d51eac6-a7d5-47f5-a119-63d146adb134"/>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4:Language" minOccurs="0"/>
                <xsd:element ref="ns4:DocId" minOccurs="0"/>
                <xsd:element ref="ns5: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Language" ma:index="27" nillable="true" ma:displayName="Language" ma:default="English 1" ma:format="Dropdown" ma:internalName="Language">
      <xsd:simpleType>
        <xsd:restriction base="dms:Choice">
          <xsd:enumeration value="English 1"/>
          <xsd:enumeration value="English 2"/>
          <xsd:enumeration value="Arabic 1"/>
          <xsd:enumeration value="Arabic 2"/>
          <xsd:enumeration value="Hindi 1"/>
          <xsd:enumeration value="Hindi 2"/>
          <xsd:enumeration value="Malayalam 1"/>
          <xsd:enumeration value="Malayalam 2"/>
        </xsd:restriction>
      </xsd:simpleType>
    </xsd:element>
    <xsd:element name="DocId" ma:index="28" nillable="true" ma:displayName="DocId" ma:list="{9de017a3-70b4-41a0-b3a1-4f7a098545da}" ma:internalName="DocId" ma:showField="ID" ma:web="9d51eac6-a7d5-47f5-a119-63d146adb134">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9d51eac6-a7d5-47f5-a119-63d146adb134" elementFormDefault="qualified">
    <xsd:import namespace="http://schemas.microsoft.com/office/2006/documentManagement/types"/>
    <xsd:import namespace="http://schemas.microsoft.com/office/infopath/2007/PartnerControls"/>
    <xsd:element name="SharedWithUsers" ma:index="2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anguage xmlns="4880e4f8-4b7d-4bdd-91e3-e10d47036eca">English 1</Language>
    <DocId xmlns="4880e4f8-4b7d-4bdd-91e3-e10d47036eca">91762</DocId>
    <ImageCreateDate xmlns="4880E4F8-4B7D-4BDD-91E3-E10D47036ECA" xsi:nil="true"/>
    <wic_System_Copyright xmlns="http://schemas.microsoft.com/sharepoint/v3/fields" xsi:nil="true"/>
  </documentManagement>
</p:properties>
</file>

<file path=customXml/itemProps1.xml><?xml version="1.0" encoding="utf-8"?>
<ds:datastoreItem xmlns:ds="http://schemas.openxmlformats.org/officeDocument/2006/customXml" ds:itemID="{434B967B-BBC9-4E2E-B2C8-69DE3F5A439B}"/>
</file>

<file path=customXml/itemProps2.xml><?xml version="1.0" encoding="utf-8"?>
<ds:datastoreItem xmlns:ds="http://schemas.openxmlformats.org/officeDocument/2006/customXml" ds:itemID="{4B572EB6-1976-4C0E-B0FF-7CA88E2CCC71}"/>
</file>

<file path=customXml/itemProps3.xml><?xml version="1.0" encoding="utf-8"?>
<ds:datastoreItem xmlns:ds="http://schemas.openxmlformats.org/officeDocument/2006/customXml" ds:itemID="{9BBFF500-C04B-4D7E-A28B-A3230D88A642}"/>
</file>

<file path=docProps/app.xml><?xml version="1.0" encoding="utf-8"?>
<Properties xmlns="http://schemas.openxmlformats.org/officeDocument/2006/extended-properties" xmlns:vt="http://schemas.openxmlformats.org/officeDocument/2006/docPropsVTypes">
  <TotalTime>300</TotalTime>
  <Words>332</Words>
  <Application>Microsoft Office PowerPoint</Application>
  <PresentationFormat>On-screen Show (4:3)</PresentationFormat>
  <Paragraphs>27</Paragraphs>
  <Slides>2</Slides>
  <Notes>2</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Theme1</vt:lpstr>
      <vt:lpstr>Slide 1</vt:lpstr>
      <vt:lpstr>Slide 2</vt:lpstr>
    </vt:vector>
  </TitlesOfParts>
  <Company>PDO</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MU61323</dc:creator>
  <cp:lastModifiedBy>MU61323</cp:lastModifiedBy>
  <cp:revision>15</cp:revision>
  <dcterms:created xsi:type="dcterms:W3CDTF">2016-03-28T05:48:29Z</dcterms:created>
  <dcterms:modified xsi:type="dcterms:W3CDTF">2016-10-06T03:38:13Z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0x0101009148F5A04DDD49CBA7127AADA5FB792B00AADE34325A8B49CDA8BB4DB53328F214009C4067D375EDA046866D1CFD34BA6725</vt:lpwstr>
  </property>
</Properties>
</file>