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2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4057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653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7904" y="811590"/>
            <a:ext cx="5835650" cy="5047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</a:rPr>
              <a:t>Date:</a:t>
            </a:r>
            <a:r>
              <a:rPr lang="en-US" sz="1600" b="1" dirty="0">
                <a:solidFill>
                  <a:srgbClr val="333399"/>
                </a:solidFill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</a:rPr>
              <a:t>03.05.2017	Incident Type: LTI</a:t>
            </a:r>
            <a:endParaRPr lang="en-US" sz="1600" b="1" dirty="0">
              <a:solidFill>
                <a:srgbClr val="333399"/>
              </a:solidFill>
            </a:endParaRPr>
          </a:p>
          <a:p>
            <a:pPr marL="114300" indent="-114300" algn="just">
              <a:defRPr/>
            </a:pPr>
            <a:endParaRPr lang="en-US" sz="5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While picking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up 4 ½” liner from catwalk to the mouse hole using driller side air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winch. The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Floorman was having difficulties in latching the elevator to the liner in the mouse hole. While his hands were still holding the handles of the elevator, he gave a verbal signal to the Driller to operate the link tilt backwards slightly. When the bails tilted back, the elevator moved downwards and struck the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Floorman' s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finger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resulting in a crush injury to his right hand middle finger. 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900" dirty="0">
              <a:solidFill>
                <a:srgbClr val="000000"/>
              </a:solidFill>
              <a:latin typeface="+mj-lt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Always ensure the TRIC and the JSP for the task,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capture all the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hazards/ risks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&amp; controls related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to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dynamic pinch points. 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Encourage all personnel to utilize effective intervention </a:t>
            </a:r>
            <a:r>
              <a:rPr lang="en-US" sz="1600" dirty="0">
                <a:latin typeface="+mj-lt"/>
              </a:rPr>
              <a:t>while performing the task.</a:t>
            </a: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latin typeface="+mj-lt"/>
              </a:rPr>
              <a:t>Always stay away from the line of fire while giving signals to the </a:t>
            </a:r>
            <a:r>
              <a:rPr lang="en-US" sz="1600" dirty="0" smtClean="0">
                <a:latin typeface="+mj-lt"/>
              </a:rPr>
              <a:t>Driller.</a:t>
            </a: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Promote use of learning from CCTV footage</a:t>
            </a:r>
            <a:endParaRPr lang="en-US" sz="16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23755" y="6496422"/>
            <a:ext cx="1020245" cy="3048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6019801" y="3279361"/>
            <a:ext cx="2880794" cy="436131"/>
          </a:xfrm>
          <a:prstGeom prst="rect">
            <a:avLst/>
          </a:prstGeom>
          <a:solidFill>
            <a:srgbClr val="FF0000"/>
          </a:solidFill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Floorman </a:t>
            </a:r>
            <a:r>
              <a:rPr lang="en-US" sz="1400" b="1" dirty="0" smtClean="0">
                <a:solidFill>
                  <a:srgbClr val="FFFF00"/>
                </a:solidFill>
                <a:latin typeface="Calibri"/>
              </a:rPr>
              <a:t>holding elevator handles 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he gave signal to tilt the bails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 Placeholder 7"/>
          <p:cNvSpPr txBox="1">
            <a:spLocks/>
          </p:cNvSpPr>
          <p:nvPr/>
        </p:nvSpPr>
        <p:spPr>
          <a:xfrm>
            <a:off x="6049445" y="6109417"/>
            <a:ext cx="2851149" cy="4136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Stay away when the bails are in motion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862477"/>
            <a:ext cx="2851150" cy="239209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9445" y="3785375"/>
            <a:ext cx="2851149" cy="228361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6450" y="2631641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" name="Left Arrow 2"/>
          <p:cNvSpPr/>
          <p:nvPr/>
        </p:nvSpPr>
        <p:spPr bwMode="auto">
          <a:xfrm>
            <a:off x="6172200" y="1680126"/>
            <a:ext cx="427555" cy="336085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353039" y="545871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" y="5909846"/>
            <a:ext cx="4724400" cy="338554"/>
          </a:xfrm>
          <a:prstGeom prst="rect">
            <a:avLst/>
          </a:prstGeom>
          <a:solidFill>
            <a:srgbClr val="3A22E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</a:rPr>
              <a:t>Stay </a:t>
            </a:r>
            <a:r>
              <a:rPr lang="en-US" sz="1600" b="1" dirty="0" smtClean="0">
                <a:solidFill>
                  <a:srgbClr val="FFFF00"/>
                </a:solidFill>
              </a:rPr>
              <a:t>clear when </a:t>
            </a:r>
            <a:r>
              <a:rPr lang="en-US" sz="1600" b="1" dirty="0">
                <a:solidFill>
                  <a:srgbClr val="FFFF00"/>
                </a:solidFill>
              </a:rPr>
              <a:t>the bails </a:t>
            </a:r>
            <a:r>
              <a:rPr lang="en-US" sz="1600" b="1" dirty="0" smtClean="0">
                <a:solidFill>
                  <a:srgbClr val="FFFF00"/>
                </a:solidFill>
              </a:rPr>
              <a:t>are in motion 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8686800" cy="39395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your JSP s capture all the hazards?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your crew intervene when ever an unsafe act/condition occurs?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periodically review your HEMP?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a pinch point register and is it reviewed periodically?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Is there an assurance program for conducting assessment of the LOD process?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Is there a process to utilize and report use of CCTV footage in identifying “safe” and “at risk”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behaviors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in daily operations? </a:t>
            </a:r>
            <a:endParaRPr lang="en-US" sz="1600" b="1" dirty="0" smtClean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7865" y="789880"/>
            <a:ext cx="35067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03.05.2017	Incident Type: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54ACC7A-9884-49DE-9FD6-BA2216A81AB4}"/>
</file>

<file path=customXml/itemProps2.xml><?xml version="1.0" encoding="utf-8"?>
<ds:datastoreItem xmlns:ds="http://schemas.openxmlformats.org/officeDocument/2006/customXml" ds:itemID="{322F833B-13ED-45E7-90C6-E02DB20F926E}"/>
</file>

<file path=customXml/itemProps3.xml><?xml version="1.0" encoding="utf-8"?>
<ds:datastoreItem xmlns:ds="http://schemas.openxmlformats.org/officeDocument/2006/customXml" ds:itemID="{195CDE88-A49D-4802-9266-60E1DD6B6E8B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211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12</cp:revision>
  <dcterms:created xsi:type="dcterms:W3CDTF">2017-06-15T10:43:50Z</dcterms:created>
  <dcterms:modified xsi:type="dcterms:W3CDTF">2017-10-25T06:36:59Z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