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228E7-FCDD-4F59-9A72-5DE6AF2E942F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355A9-C63A-4217-9E7F-490FCFC27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09819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6386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99150" y="761185"/>
            <a:ext cx="3189743" cy="24929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85241" y="3668372"/>
            <a:ext cx="3166683" cy="2477673"/>
          </a:xfrm>
          <a:prstGeom prst="rect">
            <a:avLst/>
          </a:prstGeom>
        </p:spPr>
      </p:pic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5543549" cy="55245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 26.05.2017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    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title: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LTI </a:t>
            </a:r>
          </a:p>
          <a:p>
            <a:pPr marL="114300" indent="-114300" algn="just">
              <a:defRPr/>
            </a:pPr>
            <a:endParaRPr lang="en-US" sz="14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600" dirty="0">
                <a:latin typeface="+mj-lt"/>
              </a:rPr>
              <a:t>After installing rat </a:t>
            </a:r>
            <a:r>
              <a:rPr lang="en-US" sz="1600" dirty="0" smtClean="0">
                <a:latin typeface="+mj-lt"/>
              </a:rPr>
              <a:t>hole scabbard </a:t>
            </a:r>
            <a:r>
              <a:rPr lang="en-US" sz="1600" dirty="0">
                <a:latin typeface="+mj-lt"/>
              </a:rPr>
              <a:t>the Kelly was rested on the rotary. 9-5/8” 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The </a:t>
            </a:r>
            <a:r>
              <a:rPr lang="en-US" sz="1600" dirty="0">
                <a:latin typeface="+mj-lt"/>
                <a:ea typeface="Calibri" panose="020F0502020204030204" pitchFamily="34" charset="0"/>
              </a:rPr>
              <a:t>crane operator picked up the motor to rotary table. While the 2 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Floor men were </a:t>
            </a:r>
            <a:r>
              <a:rPr lang="en-US" sz="1600" dirty="0">
                <a:latin typeface="+mj-lt"/>
                <a:ea typeface="Calibri" panose="020F0502020204030204" pitchFamily="34" charset="0"/>
              </a:rPr>
              <a:t>guiding and pushing motor at rig floor, 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the crane </a:t>
            </a:r>
            <a:r>
              <a:rPr lang="en-US" sz="1600" dirty="0">
                <a:latin typeface="+mj-lt"/>
                <a:ea typeface="Calibri" panose="020F0502020204030204" pitchFamily="34" charset="0"/>
              </a:rPr>
              <a:t>boom got entangled with Kelly spinner causing Kelly assembly to move and swing towards the motor. As a result the Acting Floorman’s (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Floorman-1) </a:t>
            </a:r>
            <a:r>
              <a:rPr lang="en-US" sz="1600" dirty="0">
                <a:latin typeface="+mj-lt"/>
                <a:ea typeface="Calibri" panose="020F0502020204030204" pitchFamily="34" charset="0"/>
              </a:rPr>
              <a:t>right hand ring finger got pinched between the Kelly Bushing Guard &amp; the motor 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assembly. Floorman-2 </a:t>
            </a:r>
            <a:r>
              <a:rPr lang="en-US" sz="1600" dirty="0">
                <a:latin typeface="+mj-lt"/>
                <a:ea typeface="Calibri" panose="020F0502020204030204" pitchFamily="34" charset="0"/>
              </a:rPr>
              <a:t>received back pain, when he was pushed by the Kelly. </a:t>
            </a:r>
            <a:endParaRPr lang="en-US" sz="1600" dirty="0" smtClean="0">
              <a:latin typeface="+mj-lt"/>
            </a:endParaRPr>
          </a:p>
          <a:p>
            <a:pPr algn="just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>
                <a:latin typeface="+mj-lt"/>
              </a:rPr>
              <a:t>Always identify the hazards &amp; dynamic </a:t>
            </a:r>
            <a:r>
              <a:rPr lang="en-US" sz="1400" dirty="0" smtClean="0">
                <a:latin typeface="+mj-lt"/>
              </a:rPr>
              <a:t>risks during TBT</a:t>
            </a:r>
            <a:endParaRPr lang="en-US" sz="1400" dirty="0">
              <a:latin typeface="+mj-l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>
                <a:latin typeface="+mj-lt"/>
              </a:rPr>
              <a:t>Make sure effective supervision is implemented during the </a:t>
            </a:r>
            <a:r>
              <a:rPr lang="en-US" sz="1400" dirty="0" smtClean="0">
                <a:latin typeface="+mj-lt"/>
              </a:rPr>
              <a:t>task</a:t>
            </a:r>
            <a:endParaRPr lang="en-US" sz="1400" dirty="0">
              <a:latin typeface="+mj-l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>
                <a:latin typeface="+mj-lt"/>
              </a:rPr>
              <a:t>Always </a:t>
            </a:r>
            <a:r>
              <a:rPr lang="en-US" sz="1400" dirty="0" smtClean="0">
                <a:latin typeface="+mj-lt"/>
              </a:rPr>
              <a:t>discuss/implement </a:t>
            </a:r>
            <a:r>
              <a:rPr lang="en-US" sz="1400" dirty="0">
                <a:latin typeface="+mj-lt"/>
              </a:rPr>
              <a:t>4 H &amp; F golden Question </a:t>
            </a:r>
            <a:r>
              <a:rPr lang="en-US" sz="1400" dirty="0" smtClean="0">
                <a:latin typeface="+mj-lt"/>
              </a:rPr>
              <a:t>to </a:t>
            </a:r>
            <a:r>
              <a:rPr lang="en-US" sz="1400" dirty="0">
                <a:latin typeface="+mj-lt"/>
              </a:rPr>
              <a:t>perform the task Hands free.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>
                <a:latin typeface="+mj-lt"/>
              </a:rPr>
              <a:t>Maintain safe body position and stay away from line of fire, </a:t>
            </a:r>
            <a:endParaRPr lang="en-US" sz="1400" dirty="0" smtClean="0">
              <a:latin typeface="+mj-l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No </a:t>
            </a:r>
            <a:r>
              <a:rPr lang="en-US" sz="1400" dirty="0">
                <a:latin typeface="+mj-lt"/>
              </a:rPr>
              <a:t>Go zone requirements are strictly implemented.  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Ensure </a:t>
            </a:r>
            <a:r>
              <a:rPr lang="en-US" sz="1400" dirty="0">
                <a:latin typeface="+mj-lt"/>
              </a:rPr>
              <a:t>that there is no static / dynamic obstacles in the direction / area of the  lift</a:t>
            </a:r>
            <a:r>
              <a:rPr lang="en-US" sz="1400" dirty="0" smtClean="0">
                <a:latin typeface="+mj-lt"/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304257" y="1057275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685800" y="6019800"/>
            <a:ext cx="4419600" cy="338554"/>
          </a:xfrm>
          <a:prstGeom prst="rect">
            <a:avLst/>
          </a:prstGeom>
          <a:solidFill>
            <a:srgbClr val="4C27E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stay out of the line of fire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2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474075" y="6553200"/>
            <a:ext cx="577850" cy="304800"/>
          </a:xfrm>
          <a:noFill/>
        </p:spPr>
        <p:txBody>
          <a:bodyPr/>
          <a:lstStyle/>
          <a:p>
            <a:r>
              <a:rPr lang="en-US" dirty="0" smtClean="0"/>
              <a:t>25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7" name="Freeform 132"/>
          <p:cNvSpPr>
            <a:spLocks/>
          </p:cNvSpPr>
          <p:nvPr/>
        </p:nvSpPr>
        <p:spPr bwMode="auto">
          <a:xfrm>
            <a:off x="8534400" y="3745986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712075" y="990600"/>
            <a:ext cx="762000" cy="107315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flipH="1">
            <a:off x="5901170" y="3261216"/>
            <a:ext cx="3152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kern="0" dirty="0">
                <a:latin typeface="+mj-lt"/>
              </a:rPr>
              <a:t>Finger pinched between the Kelly Bushing Guard and Motor assembly</a:t>
            </a:r>
            <a:endParaRPr lang="en-US" sz="1000" dirty="0">
              <a:latin typeface="+mj-lt"/>
            </a:endParaRPr>
          </a:p>
        </p:txBody>
      </p:sp>
      <p:sp>
        <p:nvSpPr>
          <p:cNvPr id="29" name="Explosion 1 28"/>
          <p:cNvSpPr/>
          <p:nvPr/>
        </p:nvSpPr>
        <p:spPr bwMode="auto">
          <a:xfrm>
            <a:off x="8001000" y="1263413"/>
            <a:ext cx="350838" cy="633743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8722081" y="794543"/>
            <a:ext cx="336550" cy="544513"/>
            <a:chOff x="3504" y="544"/>
            <a:chExt cx="2287" cy="1855"/>
          </a:xfrm>
        </p:grpSpPr>
        <p:sp>
          <p:nvSpPr>
            <p:cNvPr id="3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8" name="Rectangle 27"/>
          <p:cNvSpPr/>
          <p:nvPr/>
        </p:nvSpPr>
        <p:spPr>
          <a:xfrm flipH="1">
            <a:off x="5905855" y="6223659"/>
            <a:ext cx="3152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kern="0" dirty="0" smtClean="0">
                <a:latin typeface="+mj-lt"/>
              </a:rPr>
              <a:t>Kelly is racked back while handling Motor with elevator. </a:t>
            </a:r>
            <a:endParaRPr lang="en-US" sz="1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85750" y="838200"/>
            <a:ext cx="5048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26.5.17     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7240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JSA/ work instructions capturing the hazards and risks related to the dynamic pinch point?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encourage your crew to intervene when ever an unsafe act/condition occurs?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Supervisors ensure all hazards/ risks related to lifting operations are identified with the help of effective TBT with TRIC and Lift Plan?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an audit to monitor the safe lifting operations?</a:t>
            </a: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chemeClr val="accent2"/>
              </a:solidFill>
              <a:latin typeface="+mj-lt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91915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A22558F-A1DD-4BDA-BCA8-17CE0533F5C6}"/>
</file>

<file path=customXml/itemProps2.xml><?xml version="1.0" encoding="utf-8"?>
<ds:datastoreItem xmlns:ds="http://schemas.openxmlformats.org/officeDocument/2006/customXml" ds:itemID="{5CE004F7-0B95-4F8D-9D73-069330D84219}"/>
</file>

<file path=customXml/itemProps3.xml><?xml version="1.0" encoding="utf-8"?>
<ds:datastoreItem xmlns:ds="http://schemas.openxmlformats.org/officeDocument/2006/customXml" ds:itemID="{57097589-DC80-4F1A-8342-4CB195C455DD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387</Words>
  <Application>Microsoft Office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4</cp:revision>
  <dcterms:created xsi:type="dcterms:W3CDTF">2017-09-02T09:11:25Z</dcterms:created>
  <dcterms:modified xsi:type="dcterms:W3CDTF">2017-10-25T07:10:12Z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