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206758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1066800" y="33528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632458"/>
              </p:ext>
            </p:extLst>
          </p:nvPr>
        </p:nvGraphicFramePr>
        <p:xfrm>
          <a:off x="1676401" y="762000"/>
          <a:ext cx="7391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95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(02)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03.02.18 @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16:30hrs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Marmul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533400" y="3810000"/>
            <a:ext cx="5410200" cy="762000"/>
          </a:xfrm>
          <a:prstGeom prst="wedgeRoundRectCallout">
            <a:avLst>
              <a:gd name="adj1" fmla="val 59331"/>
              <a:gd name="adj2" fmla="val 133204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you have a valid Permit to Work (PTW) for the task?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ensure the power is adequately isolated?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consider if you are in the ‘line of fire’?</a:t>
            </a: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6200" y="2439397"/>
            <a:ext cx="6019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1200" dirty="0"/>
              <a:t>While investigating a loss of power to a lighting circuit, an electrical flashover occurred when an electrician was tightening a loose cable on a fuse holder in a ‘live’ LV Panel, causing burns to his face and hands.  </a:t>
            </a:r>
          </a:p>
        </p:txBody>
      </p:sp>
      <p:pic>
        <p:nvPicPr>
          <p:cNvPr id="17" name="Picture 16" descr="Electricity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4800" y="762000"/>
            <a:ext cx="1118243" cy="1323354"/>
          </a:xfrm>
          <a:prstGeom prst="rect">
            <a:avLst/>
          </a:prstGeom>
        </p:spPr>
      </p:pic>
      <p:pic>
        <p:nvPicPr>
          <p:cNvPr id="21" name="Picture 2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752600"/>
            <a:ext cx="2590800" cy="22098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6400800" y="4019490"/>
            <a:ext cx="259080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+mj-lt"/>
              </a:rPr>
              <a:t>Flashover point in live </a:t>
            </a:r>
            <a:r>
              <a:rPr lang="en-US" sz="1000" dirty="0"/>
              <a:t>LV Panel</a:t>
            </a:r>
            <a:endParaRPr lang="en-GB" sz="1000" dirty="0">
              <a:latin typeface="+mj-lt"/>
            </a:endParaRPr>
          </a:p>
        </p:txBody>
      </p:sp>
      <p:cxnSp>
        <p:nvCxnSpPr>
          <p:cNvPr id="24" name="Straight Arrow Connector 23"/>
          <p:cNvCxnSpPr>
            <a:stCxn id="22" idx="0"/>
          </p:cNvCxnSpPr>
          <p:nvPr/>
        </p:nvCxnSpPr>
        <p:spPr bwMode="auto">
          <a:xfrm flipH="1" flipV="1">
            <a:off x="7467600" y="2819400"/>
            <a:ext cx="228600" cy="120009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91944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45FD9F-C792-4AB2-8F15-7FDCBCBC9E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4880e4f8-4b7d-4bdd-91e3-e10d47036eca"/>
    <ds:schemaRef ds:uri="http://purl.org/dc/dcmitype/"/>
    <ds:schemaRef ds:uri="4880E4F8-4B7D-4BDD-91E3-E10D47036ECA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2006/documentManagement/types"/>
    <ds:schemaRef ds:uri="9d51eac6-a7d5-47f5-a119-63d146adb134"/>
    <ds:schemaRef ds:uri="http://schemas.microsoft.com/sharepoint/v3/field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7372</TotalTime>
  <Words>149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871</cp:revision>
  <dcterms:created xsi:type="dcterms:W3CDTF">2001-05-03T06:07:08Z</dcterms:created>
  <dcterms:modified xsi:type="dcterms:W3CDTF">2024-04-21T06:11:00Z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