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93" r:id="rId2"/>
    <p:sldId id="294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AF4"/>
    <a:srgbClr val="471F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4E231-D57E-4427-AF2D-B0A462C32D3A}" type="datetimeFigureOut">
              <a:rPr lang="en-US" smtClean="0"/>
              <a:pPr/>
              <a:t>12/02/2018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32C96-3758-4203-A354-CCCA137C74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5C8BA-3C11-4D52-8A9F-26EFC2EEB121}" type="slidenum">
              <a:rPr lang="en-US" altLang="en-US" smtClean="0">
                <a:cs typeface="Arial" charset="0"/>
              </a:rPr>
              <a:pPr/>
              <a:t>1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 contractors if they have the same issues based on the management or HSE-MS failings or shortfalls identified in the investigation. Pretend you have to audit other companies to see if they could have the same issues.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C1005-85E9-41E4-95F3-271B54A99B3F}" type="slidenum">
              <a:rPr lang="en-US" altLang="en-US" smtClean="0">
                <a:cs typeface="Arial" charset="0"/>
              </a:rPr>
              <a:pPr/>
              <a:t>2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7204-ADB1-4154-B7BE-8AC8310990A4}" type="datetimeFigureOut">
              <a:rPr lang="en-US" smtClean="0"/>
              <a:pPr/>
              <a:t>12/02/2018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742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7204-ADB1-4154-B7BE-8AC8310990A4}" type="datetimeFigureOut">
              <a:rPr lang="en-US" smtClean="0"/>
              <a:pPr/>
              <a:t>12/02/2018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815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7204-ADB1-4154-B7BE-8AC8310990A4}" type="datetimeFigureOut">
              <a:rPr lang="en-US" smtClean="0"/>
              <a:pPr/>
              <a:t>12/02/2018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225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E7204-ADB1-4154-B7BE-8AC8310990A4}" type="datetimeFigureOut">
              <a:rPr lang="en-US" smtClean="0"/>
              <a:pPr/>
              <a:t>12/02/2018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E7204-ADB1-4154-B7BE-8AC8310990A4}" type="datetimeFigureOut">
              <a:rPr lang="en-US" smtClean="0"/>
              <a:pPr/>
              <a:t>12/02/2018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CE7204-ADB1-4154-B7BE-8AC8310990A4}" type="datetimeFigureOut">
              <a:rPr lang="en-US" smtClean="0"/>
              <a:pPr/>
              <a:t>12/02/2018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1" y="236542"/>
            <a:ext cx="8364538" cy="607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7204-ADB1-4154-B7BE-8AC8310990A4}" type="datetimeFigureOut">
              <a:rPr lang="en-US" smtClean="0"/>
              <a:pPr/>
              <a:t>12/02/2018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795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7204-ADB1-4154-B7BE-8AC8310990A4}" type="datetimeFigureOut">
              <a:rPr lang="en-US" smtClean="0"/>
              <a:pPr/>
              <a:t>12/02/2018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14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7204-ADB1-4154-B7BE-8AC8310990A4}" type="datetimeFigureOut">
              <a:rPr lang="en-US" smtClean="0"/>
              <a:pPr/>
              <a:t>12/02/2018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515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7204-ADB1-4154-B7BE-8AC8310990A4}" type="datetimeFigureOut">
              <a:rPr lang="en-US" smtClean="0"/>
              <a:pPr/>
              <a:t>12/02/2018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841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7204-ADB1-4154-B7BE-8AC8310990A4}" type="datetimeFigureOut">
              <a:rPr lang="en-US" smtClean="0"/>
              <a:pPr/>
              <a:t>12/02/2018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057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7204-ADB1-4154-B7BE-8AC8310990A4}" type="datetimeFigureOut">
              <a:rPr lang="en-US" smtClean="0"/>
              <a:pPr/>
              <a:t>12/02/2018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430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7204-ADB1-4154-B7BE-8AC8310990A4}" type="datetimeFigureOut">
              <a:rPr lang="en-US" smtClean="0"/>
              <a:pPr/>
              <a:t>12/02/2018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908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7204-ADB1-4154-B7BE-8AC8310990A4}" type="datetimeFigureOut">
              <a:rPr lang="en-US" smtClean="0"/>
              <a:pPr/>
              <a:t>12/02/2018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264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E7204-ADB1-4154-B7BE-8AC8310990A4}" type="datetimeFigureOut">
              <a:rPr lang="en-US" smtClean="0"/>
              <a:pPr/>
              <a:t>12/02/2018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1" name="Picture 3" descr="C:\Ruchi\Ruchi\PDO\2012\Corporate Identity\PDO ppt 2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657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google.com/url?sa=i&amp;rct=j&amp;q=&amp;esrc=s&amp;source=images&amp;cd=&amp;cad=rja&amp;uact=8&amp;ved=0ahUKEwil5NuV_KHOAhUFvRoKHQawDUoQjRwIBw&amp;url=http://web.kalid.com.cn/forminfo31199.asp?//standing-icon&amp;psig=AFQjCNE7lFU4x1XoAUENmqaFb2JXPpfmkg&amp;ust=147020112579797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5334000" cy="466281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altLang="en-US" sz="1600" b="1" dirty="0">
                <a:solidFill>
                  <a:srgbClr val="333399"/>
                </a:solidFill>
                <a:latin typeface="+mj-lt"/>
              </a:rPr>
              <a:t>Date:</a:t>
            </a:r>
            <a:r>
              <a:rPr lang="en-US" altLang="en-US" sz="1600" b="1" dirty="0">
                <a:solidFill>
                  <a:srgbClr val="333399"/>
                </a:solidFill>
                <a:latin typeface="+mj-lt"/>
              </a:rPr>
              <a:t> </a:t>
            </a:r>
            <a:r>
              <a:rPr lang="en-US" altLang="en-US" sz="1600" b="1" dirty="0" smtClean="0">
                <a:solidFill>
                  <a:srgbClr val="333399"/>
                </a:solidFill>
                <a:latin typeface="+mj-lt"/>
              </a:rPr>
              <a:t>31.08.2017      </a:t>
            </a:r>
            <a:r>
              <a:rPr lang="en-US" altLang="en-US" sz="1600" b="1" dirty="0">
                <a:solidFill>
                  <a:srgbClr val="333399"/>
                </a:solidFill>
                <a:latin typeface="+mj-lt"/>
              </a:rPr>
              <a:t>Incident title  LTI</a:t>
            </a:r>
          </a:p>
          <a:p>
            <a:pPr marL="114300" indent="-114300" algn="just" eaLnBrk="0" hangingPunct="0"/>
            <a:endParaRPr lang="en-US" altLang="en-US" sz="13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 eaLnBrk="0" hangingPunct="0"/>
            <a:r>
              <a:rPr lang="en-US" altLang="en-US" sz="1600" b="1" dirty="0" smtClean="0">
                <a:solidFill>
                  <a:srgbClr val="FF0000"/>
                </a:solidFill>
                <a:latin typeface="Tahoma" pitchFamily="34" charset="0"/>
              </a:rPr>
              <a:t>What happened?</a:t>
            </a:r>
          </a:p>
          <a:p>
            <a:pPr marL="114300" indent="-114300" algn="just"/>
            <a:r>
              <a:rPr lang="en-US" altLang="en-US" sz="1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000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en-US" sz="1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At 07:10hrs, </a:t>
            </a:r>
            <a:r>
              <a:rPr lang="en-US" altLang="en-US" sz="1600" dirty="0">
                <a:solidFill>
                  <a:srgbClr val="000000"/>
                </a:solidFill>
                <a:latin typeface="+mj-lt"/>
                <a:cs typeface="Calibri" pitchFamily="34" charset="0"/>
              </a:rPr>
              <a:t>an Assistant Driller was attempting to disconnect hydraulic </a:t>
            </a:r>
            <a:r>
              <a:rPr lang="en-US" altLang="en-US" sz="1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1</a:t>
            </a:r>
            <a:r>
              <a:rPr lang="en-US" altLang="en-US" sz="1600" dirty="0">
                <a:solidFill>
                  <a:srgbClr val="000000"/>
                </a:solidFill>
                <a:latin typeface="+mj-lt"/>
                <a:cs typeface="Calibri" pitchFamily="34" charset="0"/>
              </a:rPr>
              <a:t>” BOP hose from the Double Ram BOP (upper pipe Rams). </a:t>
            </a:r>
            <a:r>
              <a:rPr lang="en-US" altLang="en-US" sz="1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While performing </a:t>
            </a:r>
            <a:r>
              <a:rPr lang="en-US" altLang="en-US" sz="1600" dirty="0">
                <a:solidFill>
                  <a:srgbClr val="000000"/>
                </a:solidFill>
                <a:latin typeface="+mj-lt"/>
                <a:cs typeface="Calibri" pitchFamily="34" charset="0"/>
              </a:rPr>
              <a:t>the task he lost balance falling into the cellar area striking the  edge of the opening. </a:t>
            </a:r>
          </a:p>
          <a:p>
            <a:pPr marL="114300" indent="-114300" algn="just"/>
            <a:r>
              <a:rPr lang="en-US" altLang="en-US" sz="1000" dirty="0">
                <a:solidFill>
                  <a:srgbClr val="000000"/>
                </a:solidFill>
                <a:latin typeface="Arial" charset="0"/>
              </a:rPr>
              <a:t>          </a:t>
            </a:r>
          </a:p>
          <a:p>
            <a:pPr marL="114300" indent="-114300" algn="just"/>
            <a:endParaRPr lang="en-US" altLang="en-US" sz="1600" b="1" dirty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 eaLnBrk="0" hangingPunct="0"/>
            <a:r>
              <a:rPr lang="en-US" alt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</a:p>
          <a:p>
            <a:pPr marL="114300" indent="-114300" algn="just" eaLnBrk="0" hangingPunct="0"/>
            <a:endParaRPr lang="en-US" altLang="en-US" sz="600" dirty="0">
              <a:solidFill>
                <a:srgbClr val="000000"/>
              </a:solidFill>
              <a:latin typeface="Arial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Always ensure a TRIC is conducted highlighting task specific hazards 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Always use a working platform while working around an open cellar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Ensure cellars have adequate protection to prevent falls</a:t>
            </a:r>
          </a:p>
          <a:p>
            <a:pPr marL="114300" indent="-114300" algn="just" eaLnBrk="0" hangingPunct="0">
              <a:buFont typeface="Symbol" pitchFamily="18" charset="2"/>
              <a:buChar char=""/>
            </a:pPr>
            <a:endParaRPr lang="en-US" altLang="en-US" sz="1000" dirty="0"/>
          </a:p>
          <a:p>
            <a:pPr marL="114300" indent="-114300" algn="just">
              <a:buFontTx/>
              <a:buChar char="•"/>
            </a:pPr>
            <a:endParaRPr lang="en-US" altLang="en-US" sz="1000" dirty="0">
              <a:solidFill>
                <a:srgbClr val="FF0000"/>
              </a:solidFill>
              <a:latin typeface="Arial" charset="0"/>
              <a:cs typeface="Tahoma" pitchFamily="34" charset="0"/>
            </a:endParaRPr>
          </a:p>
          <a:p>
            <a:pPr marL="114300" indent="-114300" algn="just"/>
            <a:endParaRPr lang="en-US" altLang="en-US" sz="1000" dirty="0">
              <a:solidFill>
                <a:srgbClr val="FF0000"/>
              </a:solidFill>
              <a:latin typeface="Arial" charset="0"/>
              <a:cs typeface="Tahoma" pitchFamily="34" charset="0"/>
            </a:endParaRPr>
          </a:p>
          <a:p>
            <a:pPr marL="114300" indent="-114300" algn="just"/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838825" y="12192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altLang="en-US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17412" name="TextBox 16"/>
          <p:cNvSpPr txBox="1">
            <a:spLocks noChangeArrowheads="1"/>
          </p:cNvSpPr>
          <p:nvPr/>
        </p:nvSpPr>
        <p:spPr bwMode="auto">
          <a:xfrm>
            <a:off x="228600" y="5562600"/>
            <a:ext cx="5181600" cy="3381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>
                <a:solidFill>
                  <a:srgbClr val="FFFF66"/>
                </a:solidFill>
                <a:latin typeface="+mj-lt"/>
              </a:rPr>
              <a:t>Ensure a working platform </a:t>
            </a:r>
            <a:r>
              <a:rPr lang="en-US" altLang="en-US" sz="1600" b="1" smtClean="0">
                <a:solidFill>
                  <a:srgbClr val="FFFF66"/>
                </a:solidFill>
                <a:latin typeface="+mj-lt"/>
              </a:rPr>
              <a:t>is </a:t>
            </a:r>
            <a:r>
              <a:rPr lang="en-US" altLang="en-US" sz="1600" b="1" smtClean="0">
                <a:solidFill>
                  <a:srgbClr val="FFFF66"/>
                </a:solidFill>
                <a:latin typeface="+mj-lt"/>
              </a:rPr>
              <a:t>adjusted </a:t>
            </a:r>
            <a:r>
              <a:rPr lang="en-US" altLang="en-US" sz="1600" b="1" dirty="0" smtClean="0">
                <a:solidFill>
                  <a:srgbClr val="FFFF66"/>
                </a:solidFill>
                <a:latin typeface="+mj-lt"/>
              </a:rPr>
              <a:t>and used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62600" y="1066800"/>
            <a:ext cx="3352800" cy="2286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2600" y="3581400"/>
            <a:ext cx="3429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latin typeface="+mj-lt"/>
            </a:endParaRPr>
          </a:p>
        </p:txBody>
      </p:sp>
      <p:sp>
        <p:nvSpPr>
          <p:cNvPr id="17415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EEEB1F-538F-4862-B3D2-F9CA819383B0}" type="slidenum">
              <a:rPr lang="en-US" altLang="en-US" smtClean="0">
                <a:cs typeface="Arial" charset="0"/>
              </a:rPr>
              <a:pPr/>
              <a:t>1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19200" y="0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600" b="1" dirty="0">
                <a:latin typeface="+mj-lt"/>
                <a:cs typeface="+mn-cs"/>
              </a:rPr>
              <a:t>PDO Second Alert</a:t>
            </a:r>
          </a:p>
        </p:txBody>
      </p:sp>
      <p:pic>
        <p:nvPicPr>
          <p:cNvPr id="17417" name="Picture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66800"/>
            <a:ext cx="33147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8382000" y="2667000"/>
            <a:ext cx="336550" cy="544512"/>
            <a:chOff x="3504" y="544"/>
            <a:chExt cx="2287" cy="1855"/>
          </a:xfrm>
        </p:grpSpPr>
        <p:sp>
          <p:nvSpPr>
            <p:cNvPr id="17422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" name="Picture 2" descr="http://www.clipartbest.com/cliparts/9T4/o8K/9T4o8Knqc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t="38233"/>
          <a:stretch/>
        </p:blipFill>
        <p:spPr bwMode="auto">
          <a:xfrm>
            <a:off x="7010400" y="1066800"/>
            <a:ext cx="1035469" cy="1297617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</p:pic>
      <p:pic>
        <p:nvPicPr>
          <p:cNvPr id="1742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581400"/>
            <a:ext cx="34290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Freeform 132"/>
          <p:cNvSpPr>
            <a:spLocks/>
          </p:cNvSpPr>
          <p:nvPr/>
        </p:nvSpPr>
        <p:spPr bwMode="auto">
          <a:xfrm>
            <a:off x="8458200" y="525780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8515350" cy="249299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As a learning from this incident and to ensure continual improvement all contract managers must review their HSE HEMP against the questions asked below: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  <a:cs typeface="+mn-cs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333399"/>
                </a:solidFill>
                <a:latin typeface="+mj-lt"/>
              </a:rPr>
              <a:t>Confirm the following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</a:rPr>
              <a:t>:</a:t>
            </a:r>
            <a:endParaRPr lang="en-US" sz="1600" b="1" dirty="0">
              <a:solidFill>
                <a:srgbClr val="333399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rgbClr val="333399"/>
                </a:solidFill>
                <a:latin typeface="+mj-lt"/>
                <a:sym typeface="Wingdings" pitchFamily="2" charset="2"/>
              </a:rPr>
              <a:t>Do </a:t>
            </a:r>
            <a:r>
              <a:rPr lang="en-US" sz="1600" dirty="0">
                <a:solidFill>
                  <a:srgbClr val="333399"/>
                </a:solidFill>
                <a:latin typeface="+mj-lt"/>
                <a:sym typeface="Wingdings" pitchFamily="2" charset="2"/>
              </a:rPr>
              <a:t>you enforce using working platforms while working in the cellar area?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rgbClr val="333399"/>
                </a:solidFill>
                <a:latin typeface="+mj-lt"/>
                <a:sym typeface="Wingdings" pitchFamily="2" charset="2"/>
              </a:rPr>
              <a:t>Do </a:t>
            </a:r>
            <a:r>
              <a:rPr lang="en-US" sz="1600" dirty="0">
                <a:solidFill>
                  <a:srgbClr val="333399"/>
                </a:solidFill>
                <a:latin typeface="+mj-lt"/>
                <a:sym typeface="Wingdings" pitchFamily="2" charset="2"/>
              </a:rPr>
              <a:t>your HSE </a:t>
            </a:r>
            <a:r>
              <a:rPr lang="en-US" sz="1600" dirty="0" smtClean="0">
                <a:solidFill>
                  <a:srgbClr val="333399"/>
                </a:solidFill>
                <a:latin typeface="+mj-lt"/>
                <a:sym typeface="Wingdings" pitchFamily="2" charset="2"/>
              </a:rPr>
              <a:t>audits/Inspections </a:t>
            </a:r>
            <a:r>
              <a:rPr lang="en-US" sz="1600" dirty="0">
                <a:solidFill>
                  <a:srgbClr val="333399"/>
                </a:solidFill>
                <a:latin typeface="+mj-lt"/>
                <a:sym typeface="Wingdings" pitchFamily="2" charset="2"/>
              </a:rPr>
              <a:t>system capture </a:t>
            </a:r>
            <a:r>
              <a:rPr lang="en-US" sz="1600" dirty="0" smtClean="0">
                <a:solidFill>
                  <a:srgbClr val="333399"/>
                </a:solidFill>
                <a:latin typeface="+mj-lt"/>
                <a:sym typeface="Wingdings" pitchFamily="2" charset="2"/>
              </a:rPr>
              <a:t>shortcuts/shortfalls </a:t>
            </a:r>
            <a:r>
              <a:rPr lang="en-US" sz="1600" dirty="0">
                <a:solidFill>
                  <a:srgbClr val="333399"/>
                </a:solidFill>
                <a:latin typeface="+mj-lt"/>
                <a:sym typeface="Wingdings" pitchFamily="2" charset="2"/>
              </a:rPr>
              <a:t>related to behaviors?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600" dirty="0" smtClean="0">
                <a:solidFill>
                  <a:srgbClr val="333399"/>
                </a:solidFill>
                <a:latin typeface="+mj-lt"/>
                <a:sym typeface="Wingdings" pitchFamily="2" charset="2"/>
              </a:rPr>
              <a:t>Do </a:t>
            </a:r>
            <a:r>
              <a:rPr lang="en-US" altLang="en-US" sz="1600" dirty="0">
                <a:solidFill>
                  <a:srgbClr val="333399"/>
                </a:solidFill>
                <a:latin typeface="+mj-lt"/>
                <a:sym typeface="Wingdings" pitchFamily="2" charset="2"/>
              </a:rPr>
              <a:t>you perform a thorough risk assessment on slip, </a:t>
            </a:r>
            <a:r>
              <a:rPr lang="en-US" altLang="en-US" sz="1600" dirty="0" smtClean="0">
                <a:solidFill>
                  <a:srgbClr val="333399"/>
                </a:solidFill>
                <a:latin typeface="+mj-lt"/>
                <a:sym typeface="Wingdings" pitchFamily="2" charset="2"/>
              </a:rPr>
              <a:t>trip and </a:t>
            </a:r>
            <a:r>
              <a:rPr lang="en-US" altLang="en-US" sz="1600" dirty="0">
                <a:solidFill>
                  <a:srgbClr val="333399"/>
                </a:solidFill>
                <a:latin typeface="+mj-lt"/>
                <a:sym typeface="Wingdings" pitchFamily="2" charset="2"/>
              </a:rPr>
              <a:t>fall hazards around the cellar area?</a:t>
            </a:r>
            <a:endParaRPr lang="en-US" sz="1600" dirty="0">
              <a:solidFill>
                <a:srgbClr val="333399"/>
              </a:solidFill>
              <a:latin typeface="+mj-lt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rgbClr val="333399"/>
                </a:solidFill>
                <a:latin typeface="+mj-lt"/>
                <a:sym typeface="Wingdings" pitchFamily="2" charset="2"/>
              </a:rPr>
              <a:t>Do </a:t>
            </a:r>
            <a:r>
              <a:rPr lang="en-US" sz="1600" dirty="0">
                <a:solidFill>
                  <a:srgbClr val="333399"/>
                </a:solidFill>
                <a:latin typeface="+mj-lt"/>
                <a:sym typeface="Wingdings" pitchFamily="2" charset="2"/>
              </a:rPr>
              <a:t>you ensure all controls identified in the HEMP are communicated to employees and transferred into </a:t>
            </a:r>
            <a:r>
              <a:rPr lang="en-US" sz="1600">
                <a:solidFill>
                  <a:srgbClr val="333399"/>
                </a:solidFill>
                <a:latin typeface="+mj-lt"/>
                <a:sym typeface="Wingdings" pitchFamily="2" charset="2"/>
              </a:rPr>
              <a:t>TBT’s</a:t>
            </a:r>
            <a:r>
              <a:rPr lang="en-US" sz="1600" smtClean="0">
                <a:solidFill>
                  <a:srgbClr val="333399"/>
                </a:solidFill>
                <a:latin typeface="+mj-lt"/>
                <a:sym typeface="Wingdings" pitchFamily="2" charset="2"/>
              </a:rPr>
              <a:t>?</a:t>
            </a:r>
            <a:endParaRPr lang="en-US" sz="8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700" y="-228600"/>
            <a:ext cx="8920163" cy="990600"/>
            <a:chOff x="9" y="-144"/>
            <a:chExt cx="6087" cy="624"/>
          </a:xfrm>
        </p:grpSpPr>
        <p:sp>
          <p:nvSpPr>
            <p:cNvPr id="18438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GB" alt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GB" sz="3600" b="1" dirty="0">
                  <a:latin typeface="+mj-lt"/>
                  <a:cs typeface="+mn-cs"/>
                </a:rPr>
                <a:t>Management self audit </a:t>
              </a:r>
            </a:p>
          </p:txBody>
        </p:sp>
        <p:sp>
          <p:nvSpPr>
            <p:cNvPr id="18440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endParaRPr lang="en-GB" alt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41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843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F68038-25F8-41A1-8F2C-0CD5EB10E7F9}" type="slidenum">
              <a:rPr lang="en-US" altLang="en-US" smtClean="0">
                <a:cs typeface="Arial" charset="0"/>
              </a:rPr>
              <a:pPr/>
              <a:t>2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293830" y="866775"/>
            <a:ext cx="37065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 eaLnBrk="0" hangingPunct="0"/>
            <a:r>
              <a:rPr lang="en-GB" altLang="en-US" b="1" dirty="0" smtClean="0">
                <a:solidFill>
                  <a:srgbClr val="333399"/>
                </a:solidFill>
              </a:rPr>
              <a:t>Date:</a:t>
            </a:r>
            <a:r>
              <a:rPr lang="en-US" altLang="en-US" b="1" dirty="0" smtClean="0">
                <a:solidFill>
                  <a:srgbClr val="333399"/>
                </a:solidFill>
              </a:rPr>
              <a:t>  31.08.2017     Incident title LTI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91964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341F1F9D-8F75-4FED-A7F1-9480115EAF21}"/>
</file>

<file path=customXml/itemProps2.xml><?xml version="1.0" encoding="utf-8"?>
<ds:datastoreItem xmlns:ds="http://schemas.openxmlformats.org/officeDocument/2006/customXml" ds:itemID="{6651F543-5520-43E0-81A0-8A53ACEE2C56}"/>
</file>

<file path=customXml/itemProps3.xml><?xml version="1.0" encoding="utf-8"?>
<ds:datastoreItem xmlns:ds="http://schemas.openxmlformats.org/officeDocument/2006/customXml" ds:itemID="{5232BE5D-6289-4FDA-8236-F350D21D0840}"/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264</Words>
  <Application>Microsoft Office PowerPoint</Application>
  <PresentationFormat>On-screen Show (4:3)</PresentationFormat>
  <Paragraphs>31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Theme1</vt:lpstr>
      <vt:lpstr>Slide 1</vt:lpstr>
      <vt:lpstr>Slide 2</vt:lpstr>
    </vt:vector>
  </TitlesOfParts>
  <Company>PDO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mu61323</dc:creator>
  <cp:lastModifiedBy>mu95018</cp:lastModifiedBy>
  <cp:revision>42</cp:revision>
  <dcterms:created xsi:type="dcterms:W3CDTF">2017-06-15T10:43:50Z</dcterms:created>
  <dcterms:modified xsi:type="dcterms:W3CDTF">2018-02-12T13:29:16Z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