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18/05/2017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2704-A3F5-4D01-A84C-04B3F21D60D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4429-1A95-4D4B-A35F-B62106488C8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857B-51D1-461E-AB3E-0BD389A6CD89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2425-8EC4-4DCB-9CD1-1433FE4F8B51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A326-F027-4881-9BE7-CE4C10B51D39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D977-2792-4CB5-AD29-110C7444CA96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8666-0F1B-4293-BE3E-36AAD5B7CA25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3087B-110D-42CB-A7A7-DF24D55D9C01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91D6-35C8-4526-80BD-B55F97E379BB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36D9-3EAB-4945-AFE4-B90A1D7E10AD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D839-5ECF-4401-B00A-07A7637F0F24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A13F-7442-4693-ABA3-B72A95DD5AB2}" type="datetime1">
              <a:rPr lang="en-US" smtClean="0"/>
              <a:pPr>
                <a:defRPr/>
              </a:pPr>
              <a:t>18/05/2017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High potential incident 30.03.2015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3429000"/>
            <a:ext cx="3962400" cy="2316019"/>
          </a:xfrm>
          <a:ln>
            <a:solidFill>
              <a:srgbClr val="C00000"/>
            </a:solidFill>
          </a:ln>
        </p:spPr>
        <p:txBody>
          <a:bodyPr wrap="square" lIns="9144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remove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KB lines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1700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travel under live OHL’s without KB in place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Notify Electrical department when lines are too low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Ensure you have written permission for any changes agreed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914400" y="1066800"/>
            <a:ext cx="72390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58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Over Head Lines (OHL) and kicker </a:t>
            </a:r>
            <a:r>
              <a:rPr lang="en-US" sz="1600" b="1" dirty="0" smtClean="0">
                <a:solidFill>
                  <a:schemeClr val="bg1"/>
                </a:solidFill>
              </a:rPr>
              <a:t>boards #02</a:t>
            </a:r>
            <a:endParaRPr lang="en-US" sz="1600" b="1" dirty="0" smtClean="0">
              <a:solidFill>
                <a:schemeClr val="bg1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Repeat incident 16.05.2017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29200" y="1674674"/>
            <a:ext cx="381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</a:rPr>
              <a:t>During a recent Rig Move, several kicker board (KB) lines were </a:t>
            </a:r>
            <a:r>
              <a:rPr lang="en-US" u="sng" dirty="0" smtClean="0">
                <a:latin typeface="Arial" pitchFamily="34" charset="0"/>
              </a:rPr>
              <a:t>removed</a:t>
            </a:r>
            <a:r>
              <a:rPr lang="en-US" dirty="0" smtClean="0">
                <a:latin typeface="Arial" pitchFamily="34" charset="0"/>
              </a:rPr>
              <a:t> to allow a clear path for </a:t>
            </a:r>
            <a:r>
              <a:rPr lang="en-US" dirty="0" smtClean="0">
                <a:latin typeface="Arial" pitchFamily="34" charset="0"/>
              </a:rPr>
              <a:t>the rig </a:t>
            </a:r>
            <a:r>
              <a:rPr lang="en-US" dirty="0" smtClean="0">
                <a:latin typeface="Arial" pitchFamily="34" charset="0"/>
              </a:rPr>
              <a:t>mast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without shutting off the power to the lines. </a:t>
            </a:r>
            <a:endParaRPr lang="en-US" dirty="0"/>
          </a:p>
        </p:txBody>
      </p:sp>
      <p:pic>
        <p:nvPicPr>
          <p:cNvPr id="1026" name="Picture 2" descr="C:\Users\MU50033.CORP\AppData\Local\Microsoft\Windows\Temporary Internet Files\Content.Outlook\BGCW7OVE\20170516_105130_resiz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399" y="1752600"/>
            <a:ext cx="474133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Repeat incident </a:t>
            </a:r>
            <a:r>
              <a:rPr lang="en-US" dirty="0" smtClean="0"/>
              <a:t>16.05.2017</a:t>
            </a:r>
            <a:endParaRPr lang="en-US" dirty="0" smtClean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52600" y="990600"/>
            <a:ext cx="594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GB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Mr. Musleh asks the questions of can it happen to you?</a:t>
            </a:r>
          </a:p>
        </p:txBody>
      </p:sp>
      <p:pic>
        <p:nvPicPr>
          <p:cNvPr id="9" name="Picture 8" descr="pos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905000"/>
            <a:ext cx="1714330" cy="3956599"/>
          </a:xfrm>
          <a:prstGeom prst="rect">
            <a:avLst/>
          </a:prstGeom>
        </p:spPr>
      </p:pic>
      <p:sp>
        <p:nvSpPr>
          <p:cNvPr id="18" name="Rounded Rectangular Callout 20"/>
          <p:cNvSpPr>
            <a:spLocks noChangeArrowheads="1"/>
          </p:cNvSpPr>
          <p:nvPr/>
        </p:nvSpPr>
        <p:spPr bwMode="auto">
          <a:xfrm>
            <a:off x="152400" y="1524000"/>
            <a:ext cx="6587706" cy="1752600"/>
          </a:xfrm>
          <a:prstGeom prst="wedgeRoundRectCallout">
            <a:avLst>
              <a:gd name="adj1" fmla="val 63767"/>
              <a:gd name="adj2" fmla="val 5094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the kicker boards (KB) are in place?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all kicker boards and OHL measured and recorded during the Route Survey?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you report inaccuracies of kicker board heights?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staff </a:t>
            </a: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reminded of overhead power lines during TBT’s? 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you have written permission from the Electrical Department before carrying out any work on KB and OHL’s?</a:t>
            </a: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Do you ensure you adhere to the requirements of SP-1242?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42900" indent="-342900"/>
            <a:r>
              <a:rPr lang="en-GB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DFE2F0A-C535-42CA-B8AC-E0509CB12B09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702</TotalTime>
  <Words>208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mu50033</cp:lastModifiedBy>
  <cp:revision>102</cp:revision>
  <dcterms:created xsi:type="dcterms:W3CDTF">2014-06-17T03:31:20Z</dcterms:created>
  <dcterms:modified xsi:type="dcterms:W3CDTF">2017-05-18T07:04:28Z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