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70" r:id="rId5"/>
    <p:sldId id="260" r:id="rId6"/>
    <p:sldId id="269" r:id="rId7"/>
    <p:sldId id="264" r:id="rId8"/>
    <p:sldId id="266" r:id="rId9"/>
    <p:sldId id="267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4820F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B0EBB0B-BB56-4BAE-9C29-43DF24EB4086}" type="datetimeFigureOut">
              <a:rPr lang="en-GB"/>
              <a:pPr>
                <a:defRPr/>
              </a:pPr>
              <a:t>11/06/2018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303EFDB-3A0B-4C36-879B-0738A3DEE2D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03EFDB-3A0B-4C36-879B-0738A3DEE2D6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58680-935C-4C45-8CF1-EC13ED2C4E03}" type="datetimeFigureOut">
              <a:rPr lang="en-US"/>
              <a:pPr>
                <a:defRPr/>
              </a:pPr>
              <a:t>11/06/2018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493D7-7CF6-4845-8164-EE8AC7981F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D8C03-055E-438B-9F5A-8459260BF8E0}" type="datetimeFigureOut">
              <a:rPr lang="en-US"/>
              <a:pPr>
                <a:defRPr/>
              </a:pPr>
              <a:t>11/06/2018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4DA34-57E7-49F0-9E14-86DAF0F658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FD136-B18C-4664-9C7B-D51E97DE4DBA}" type="datetimeFigureOut">
              <a:rPr lang="en-US"/>
              <a:pPr>
                <a:defRPr/>
              </a:pPr>
              <a:t>11/06/2018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55253-D40A-4C7C-823D-906D8CAEEE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1E647-1F5E-4D0D-B2ED-3DCAB4C05AA8}" type="datetimeFigureOut">
              <a:rPr lang="en-US"/>
              <a:pPr>
                <a:defRPr/>
              </a:pPr>
              <a:t>11/06/2018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37442-0AFA-4336-8144-D0C8640FCC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592DF-3BAE-4793-9820-102171D6D07D}" type="datetimeFigureOut">
              <a:rPr lang="en-US"/>
              <a:pPr>
                <a:defRPr/>
              </a:pPr>
              <a:t>11/06/2018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B9A57-B311-4457-B42D-3CB9B2B568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C63F4-7B7D-41F4-B187-69A0E06E0311}" type="datetimeFigureOut">
              <a:rPr lang="en-US"/>
              <a:pPr>
                <a:defRPr/>
              </a:pPr>
              <a:t>11/06/2018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8B6B7-0A57-4BBE-A4AD-2C6A3B4F80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748EA-8D6C-4D17-BCA4-0419FD5E793F}" type="datetimeFigureOut">
              <a:rPr lang="en-US"/>
              <a:pPr>
                <a:defRPr/>
              </a:pPr>
              <a:t>11/06/2018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B4780-0CC0-4F55-A55E-D8AC2DE9F3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26834-1E13-4BDB-850F-55BC0424537E}" type="datetimeFigureOut">
              <a:rPr lang="en-US"/>
              <a:pPr>
                <a:defRPr/>
              </a:pPr>
              <a:t>11/06/2018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D7D2C-23A7-4C0F-8BE9-23A005BEDB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E7A3E-5E03-4B17-B5E6-F2D5727AE373}" type="datetimeFigureOut">
              <a:rPr lang="en-US"/>
              <a:pPr>
                <a:defRPr/>
              </a:pPr>
              <a:t>11/06/2018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1FF16-FA97-4C2F-A628-A2B5AE5721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05CA9-61A0-4152-8173-B432E8B4F66C}" type="datetimeFigureOut">
              <a:rPr lang="en-US"/>
              <a:pPr>
                <a:defRPr/>
              </a:pPr>
              <a:t>11/06/2018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03137-ACCA-4B28-AAD2-43266B5E96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506C0-D5B7-4C37-936F-283A040766B9}" type="datetimeFigureOut">
              <a:rPr lang="en-US"/>
              <a:pPr>
                <a:defRPr/>
              </a:pPr>
              <a:t>11/06/2018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DFB7F-12CC-4838-9AAB-3E5D7B9CC3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F15785-1E15-450F-956C-976F7481E4F6}" type="datetimeFigureOut">
              <a:rPr lang="en-US"/>
              <a:pPr>
                <a:defRPr/>
              </a:pPr>
              <a:t>11/06/2018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525436-BF9D-416D-8EC3-F369768166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2" descr="C:\Ruchi\Ruchi\PDO\2012\Corporate Identity\PDO ppt 4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://www.theamazingpics.com/wp-content/uploads/2013/02/Truth-Of-Over-Speeding.jpg" TargetMode="External"/><Relationship Id="rId7" Type="http://schemas.openxmlformats.org/officeDocument/2006/relationships/image" Target="cid:image003.png@01D32162.13ACCE0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dirty="0" smtClean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2052" name="Picture 2" descr="C:\Ruchi\Ruchi\PDO\2012\Corporate Identity\PDO ppt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726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 b="14084"/>
          <a:stretch>
            <a:fillRect/>
          </a:stretch>
        </p:blipFill>
        <p:spPr bwMode="auto">
          <a:xfrm>
            <a:off x="4911874" y="228600"/>
            <a:ext cx="4460726" cy="5562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oup 9"/>
          <p:cNvGrpSpPr/>
          <p:nvPr/>
        </p:nvGrpSpPr>
        <p:grpSpPr>
          <a:xfrm>
            <a:off x="-152400" y="2209800"/>
            <a:ext cx="5410200" cy="2951018"/>
            <a:chOff x="-228600" y="3906982"/>
            <a:chExt cx="5410200" cy="2951018"/>
          </a:xfrm>
        </p:grpSpPr>
        <p:pic>
          <p:nvPicPr>
            <p:cNvPr id="1027" name="Picture 3" descr="C:\Users\mu95018\Downloads\boy_holding_custom_chalkboard_sign_21018.png"/>
            <p:cNvPicPr>
              <a:picLocks noChangeAspect="1" noChangeArrowheads="1"/>
            </p:cNvPicPr>
            <p:nvPr/>
          </p:nvPicPr>
          <p:blipFill>
            <a:blip r:embed="rId4" cstate="print"/>
            <a:srcRect t="45455"/>
            <a:stretch>
              <a:fillRect/>
            </a:stretch>
          </p:blipFill>
          <p:spPr bwMode="auto">
            <a:xfrm>
              <a:off x="-228600" y="3906982"/>
              <a:ext cx="5410200" cy="2951018"/>
            </a:xfrm>
            <a:prstGeom prst="rect">
              <a:avLst/>
            </a:prstGeom>
            <a:noFill/>
          </p:spPr>
        </p:pic>
        <p:sp>
          <p:nvSpPr>
            <p:cNvPr id="2054" name="TextBox 8"/>
            <p:cNvSpPr txBox="1">
              <a:spLocks noChangeArrowheads="1"/>
            </p:cNvSpPr>
            <p:nvPr/>
          </p:nvSpPr>
          <p:spPr bwMode="auto">
            <a:xfrm>
              <a:off x="838200" y="4393252"/>
              <a:ext cx="3372592" cy="2123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400" b="1" dirty="0">
                  <a:ln w="11430"/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abic Typesetting" pitchFamily="66" charset="-78"/>
                </a:rPr>
                <a:t>Safe </a:t>
              </a:r>
              <a:r>
                <a:rPr lang="en-US" sz="4400" b="1" dirty="0" smtClean="0">
                  <a:ln w="11430"/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abic Typesetting" pitchFamily="66" charset="-78"/>
                </a:rPr>
                <a:t>Driving</a:t>
              </a:r>
            </a:p>
            <a:p>
              <a:pPr algn="ctr"/>
              <a:r>
                <a:rPr lang="en-US" sz="4400" b="1" dirty="0" smtClean="0">
                  <a:ln w="11430"/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abic Typesetting" pitchFamily="66" charset="-78"/>
                </a:rPr>
                <a:t>During </a:t>
              </a:r>
            </a:p>
            <a:p>
              <a:pPr algn="ctr"/>
              <a:r>
                <a:rPr lang="en-US" sz="4400" b="1" dirty="0" smtClean="0">
                  <a:ln w="11430"/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abic Typesetting" pitchFamily="66" charset="-78"/>
                </a:rPr>
                <a:t>Eid Holidays</a:t>
              </a:r>
              <a:endParaRPr lang="en-US" sz="4400" b="1" dirty="0">
                <a:ln w="11430"/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abic Typesetting" pitchFamily="66" charset="-78"/>
              </a:endParaRPr>
            </a:p>
          </p:txBody>
        </p:sp>
      </p:grpSp>
      <p:sp>
        <p:nvSpPr>
          <p:cNvPr id="13" name="Rectangular Callout 12"/>
          <p:cNvSpPr/>
          <p:nvPr/>
        </p:nvSpPr>
        <p:spPr>
          <a:xfrm>
            <a:off x="5029200" y="4724400"/>
            <a:ext cx="3124200" cy="914400"/>
          </a:xfrm>
          <a:prstGeom prst="wedgeRectCallout">
            <a:avLst>
              <a:gd name="adj1" fmla="val 12211"/>
              <a:gd name="adj2" fmla="val -93382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en-US" b="1" spc="9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abic Typesetting" pitchFamily="66" charset="-78"/>
              </a:rPr>
              <a:t>Our Smile</a:t>
            </a:r>
          </a:p>
          <a:p>
            <a:pPr algn="ctr">
              <a:lnSpc>
                <a:spcPts val="2000"/>
              </a:lnSpc>
            </a:pPr>
            <a:r>
              <a:rPr lang="en-US" b="1" spc="9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abic Typesetting" pitchFamily="66" charset="-78"/>
              </a:rPr>
              <a:t>Your Responsibility</a:t>
            </a:r>
          </a:p>
          <a:p>
            <a:pPr algn="ctr">
              <a:lnSpc>
                <a:spcPts val="2000"/>
              </a:lnSpc>
            </a:pPr>
            <a:r>
              <a:rPr lang="en-US" b="1" spc="9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abic Typesetting" pitchFamily="66" charset="-78"/>
              </a:rPr>
              <a:t>Don’t Extinguish It!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3886200"/>
          </a:xfrm>
        </p:spPr>
        <p:txBody>
          <a:bodyPr/>
          <a:lstStyle/>
          <a:p>
            <a:pPr marL="0" indent="0" algn="just" eaLnBrk="1" hangingPunct="1">
              <a:lnSpc>
                <a:spcPct val="150000"/>
              </a:lnSpc>
              <a:buFont typeface="Arial" charset="0"/>
              <a:buNone/>
            </a:pPr>
            <a:r>
              <a:rPr lang="en-US" sz="2800" b="1" dirty="0" smtClean="0">
                <a:solidFill>
                  <a:schemeClr val="tx2"/>
                </a:solidFill>
                <a:latin typeface="+mj-lt"/>
                <a:cs typeface="Arabic Typesetting" pitchFamily="66" charset="-78"/>
              </a:rPr>
              <a:t>Eid celebration is about having great times with Family &amp; friends, which can be achieved by having proper safe planning for the Eid activities and reflecting safe driving behaviours on the roads.</a:t>
            </a:r>
          </a:p>
          <a:p>
            <a:pPr marL="0" indent="0" algn="just" eaLnBrk="1" hangingPunct="1">
              <a:lnSpc>
                <a:spcPct val="150000"/>
              </a:lnSpc>
              <a:buFont typeface="Arial" charset="0"/>
              <a:buNone/>
            </a:pPr>
            <a:endParaRPr lang="en-US" sz="600" b="1" dirty="0" smtClean="0">
              <a:solidFill>
                <a:schemeClr val="tx2"/>
              </a:solidFill>
              <a:latin typeface="+mj-lt"/>
              <a:cs typeface="Arabic Typesetting" pitchFamily="66" charset="-78"/>
            </a:endParaRPr>
          </a:p>
          <a:p>
            <a:pPr marL="0" indent="0" algn="ctr" eaLnBrk="1" hangingPunct="1">
              <a:lnSpc>
                <a:spcPct val="150000"/>
              </a:lnSpc>
              <a:buFont typeface="Arial" charset="0"/>
              <a:buNone/>
            </a:pPr>
            <a:r>
              <a:rPr lang="en-US" sz="2800" b="1" u="sng" dirty="0" smtClean="0">
                <a:solidFill>
                  <a:srgbClr val="00B050"/>
                </a:solidFill>
                <a:latin typeface="+mj-lt"/>
                <a:cs typeface="Arabic Typesetting" pitchFamily="66" charset="-78"/>
              </a:rPr>
              <a:t>You are responsible for your own Safety!</a:t>
            </a:r>
            <a:endParaRPr lang="en-US" sz="2800" u="sng" dirty="0" smtClean="0">
              <a:solidFill>
                <a:srgbClr val="00B050"/>
              </a:solidFill>
              <a:latin typeface="+mj-lt"/>
              <a:cs typeface="Arabic Typesetting" pitchFamily="66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en-US" sz="4400" b="1" dirty="0" smtClean="0">
                <a:ln w="11430"/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abic Typesetting" pitchFamily="66" charset="-78"/>
              </a:rPr>
              <a:t>You deserve Eid enjoyment </a:t>
            </a:r>
            <a:endParaRPr kumimoji="0" lang="en-US" sz="4400" b="1" i="0" u="none" strike="noStrike" kern="1200" cap="none" spc="0" normalizeH="0" baseline="0" noProof="0" dirty="0" smtClean="0">
              <a:ln w="11430"/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n-ea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ln w="11430"/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abic Typesetting" pitchFamily="66" charset="-78"/>
              </a:rPr>
              <a:t>Safety Lessons Learned from Previous Eid Holidays </a:t>
            </a:r>
          </a:p>
        </p:txBody>
      </p:sp>
      <p:sp>
        <p:nvSpPr>
          <p:cNvPr id="5123" name="TextBox 5"/>
          <p:cNvSpPr txBox="1">
            <a:spLocks noChangeArrowheads="1"/>
          </p:cNvSpPr>
          <p:nvPr/>
        </p:nvSpPr>
        <p:spPr bwMode="auto">
          <a:xfrm>
            <a:off x="6172200" y="4921444"/>
            <a:ext cx="1295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+mj-lt"/>
                <a:cs typeface="Arabic Typesetting" pitchFamily="66" charset="-78"/>
              </a:rPr>
              <a:t>Speeding</a:t>
            </a:r>
            <a:endParaRPr lang="en-US" b="1" dirty="0">
              <a:solidFill>
                <a:schemeClr val="bg1"/>
              </a:solidFill>
              <a:latin typeface="+mj-lt"/>
              <a:cs typeface="Arabic Typesetting" pitchFamily="66" charset="-78"/>
            </a:endParaRPr>
          </a:p>
        </p:txBody>
      </p:sp>
      <p:pic>
        <p:nvPicPr>
          <p:cNvPr id="5124" name="Picture 2" descr="amazing pics, amazing pictures, amazing photos, Truth Of Over Speeding, over speeding, do not over speed, truth, car speedometer, speedometer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838200"/>
            <a:ext cx="1179576" cy="10081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126" name="Picture 6" descr="Driving Drows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3302004"/>
            <a:ext cx="1179576" cy="1016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127" name="TextBox 11"/>
          <p:cNvSpPr txBox="1">
            <a:spLocks noChangeArrowheads="1"/>
          </p:cNvSpPr>
          <p:nvPr/>
        </p:nvSpPr>
        <p:spPr bwMode="auto">
          <a:xfrm>
            <a:off x="2057400" y="988349"/>
            <a:ext cx="5943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+mj-lt"/>
                <a:cs typeface="Arabic Typesetting" pitchFamily="66" charset="-78"/>
              </a:rPr>
              <a:t>Over-speeding ..</a:t>
            </a:r>
          </a:p>
          <a:p>
            <a:pPr marL="119063" indent="-119063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B050"/>
                </a:solidFill>
                <a:latin typeface="+mj-lt"/>
                <a:cs typeface="Arabic Typesetting" pitchFamily="66" charset="-78"/>
              </a:rPr>
              <a:t>Maintain speed limits .. Drive safely.</a:t>
            </a:r>
            <a:endParaRPr lang="en-US" sz="2000" b="1" dirty="0">
              <a:solidFill>
                <a:srgbClr val="00B050"/>
              </a:solidFill>
              <a:latin typeface="+mj-lt"/>
              <a:cs typeface="Arabic Typesetting" pitchFamily="66" charset="-78"/>
            </a:endParaRPr>
          </a:p>
        </p:txBody>
      </p:sp>
      <p:sp>
        <p:nvSpPr>
          <p:cNvPr id="5128" name="TextBox 12"/>
          <p:cNvSpPr txBox="1">
            <a:spLocks noChangeArrowheads="1"/>
          </p:cNvSpPr>
          <p:nvPr/>
        </p:nvSpPr>
        <p:spPr bwMode="auto">
          <a:xfrm>
            <a:off x="2590800" y="1885004"/>
            <a:ext cx="6096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+mj-lt"/>
                <a:cs typeface="Arabic Typesetting" pitchFamily="66" charset="-78"/>
              </a:rPr>
              <a:t>Mobile Phones / Texting</a:t>
            </a:r>
          </a:p>
          <a:p>
            <a:pPr marL="119063" indent="-119063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B050"/>
                </a:solidFill>
                <a:latin typeface="+mj-lt"/>
                <a:cs typeface="Arabic Typesetting" pitchFamily="66" charset="-78"/>
              </a:rPr>
              <a:t>Keep your phone out of reach</a:t>
            </a:r>
          </a:p>
          <a:p>
            <a:pPr marL="119063" indent="-119063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B050"/>
                </a:solidFill>
                <a:latin typeface="+mj-lt"/>
                <a:cs typeface="Arabic Typesetting" pitchFamily="66" charset="-78"/>
              </a:rPr>
              <a:t>Switch off mobile data, check calls/messages when stopped safely</a:t>
            </a:r>
            <a:endParaRPr lang="en-US" sz="2000" b="1" dirty="0">
              <a:solidFill>
                <a:srgbClr val="00B050"/>
              </a:solidFill>
              <a:latin typeface="+mj-lt"/>
              <a:cs typeface="Arabic Typesetting" pitchFamily="66" charset="-78"/>
            </a:endParaRPr>
          </a:p>
        </p:txBody>
      </p:sp>
      <p:sp>
        <p:nvSpPr>
          <p:cNvPr id="5129" name="TextBox 13"/>
          <p:cNvSpPr txBox="1">
            <a:spLocks noChangeArrowheads="1"/>
          </p:cNvSpPr>
          <p:nvPr/>
        </p:nvSpPr>
        <p:spPr bwMode="auto">
          <a:xfrm>
            <a:off x="3352800" y="3302610"/>
            <a:ext cx="4953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+mj-lt"/>
                <a:cs typeface="Arabic Typesetting" pitchFamily="66" charset="-78"/>
              </a:rPr>
              <a:t>Fatigue ..</a:t>
            </a:r>
          </a:p>
          <a:p>
            <a:pPr marL="119063" indent="-119063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B050"/>
                </a:solidFill>
                <a:cs typeface="Arabic Typesetting" pitchFamily="66" charset="-78"/>
              </a:rPr>
              <a:t>Take enough rest before your trip</a:t>
            </a:r>
          </a:p>
          <a:p>
            <a:pPr marL="119063" indent="-119063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B050"/>
                </a:solidFill>
                <a:latin typeface="+mj-lt"/>
                <a:cs typeface="Arabic Typesetting" pitchFamily="66" charset="-78"/>
              </a:rPr>
              <a:t>Plan your trip with frequent rest stops</a:t>
            </a:r>
          </a:p>
        </p:txBody>
      </p:sp>
      <p:pic>
        <p:nvPicPr>
          <p:cNvPr id="1026" name="Picture 1" descr="cid:image003.png@01D32162.13ACCE00"/>
          <p:cNvPicPr>
            <a:picLocks noChangeAspect="1" noChangeArrowheads="1"/>
          </p:cNvPicPr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3048000" y="5943600"/>
            <a:ext cx="1315184" cy="6510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27" name="Picture 11" descr="Image result for tyres picture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4600" y="4648200"/>
            <a:ext cx="1179576" cy="11143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2" name="Rectangle 11"/>
          <p:cNvSpPr/>
          <p:nvPr/>
        </p:nvSpPr>
        <p:spPr>
          <a:xfrm>
            <a:off x="4038600" y="4851421"/>
            <a:ext cx="4267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9063" indent="-119063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B050"/>
                </a:solidFill>
                <a:cs typeface="Arabic Typesetting" pitchFamily="66" charset="-78"/>
              </a:rPr>
              <a:t>Always check your vehicle before a long trip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648200" y="6069092"/>
            <a:ext cx="3124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9063" indent="-119063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B050"/>
                </a:solidFill>
                <a:cs typeface="Arabic Typesetting" pitchFamily="66" charset="-78"/>
              </a:rPr>
              <a:t>Always wear seat belt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09600" y="4419600"/>
            <a:ext cx="7620000" cy="76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143000" y="1828800"/>
            <a:ext cx="1082341" cy="1435846"/>
            <a:chOff x="1261555" y="1855192"/>
            <a:chExt cx="1082341" cy="1359646"/>
          </a:xfrm>
        </p:grpSpPr>
        <p:pic>
          <p:nvPicPr>
            <p:cNvPr id="16" name="Picture 4" descr="A third of UAE drivers admit using phone at wheel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1075" r="49081"/>
            <a:stretch>
              <a:fillRect/>
            </a:stretch>
          </p:blipFill>
          <p:spPr bwMode="auto">
            <a:xfrm rot="872596">
              <a:off x="1297841" y="1855192"/>
              <a:ext cx="990600" cy="13596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Picture 19" descr="Stop.png"/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61555" y="1999505"/>
              <a:ext cx="1082341" cy="1082341"/>
            </a:xfrm>
            <a:prstGeom prst="rect">
              <a:avLst/>
            </a:prstGeom>
          </p:spPr>
        </p:pic>
      </p:grpSp>
      <p:sp>
        <p:nvSpPr>
          <p:cNvPr id="18" name="Rectangle 17"/>
          <p:cNvSpPr/>
          <p:nvPr/>
        </p:nvSpPr>
        <p:spPr>
          <a:xfrm>
            <a:off x="152400" y="4572000"/>
            <a:ext cx="2279791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Arabic Typesetting" pitchFamily="66" charset="-78"/>
              </a:rPr>
              <a:t>Remember</a:t>
            </a:r>
          </a:p>
          <a:p>
            <a:pPr algn="ctr"/>
            <a:r>
              <a:rPr lang="en-US" sz="28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Arabic Typesetting" pitchFamily="66" charset="-78"/>
              </a:rPr>
              <a:t>To ..</a:t>
            </a:r>
            <a:endParaRPr lang="en-US" sz="2800" b="1" cap="all" spc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763000" cy="5181600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b="1" dirty="0" smtClean="0">
                <a:solidFill>
                  <a:schemeClr val="tx2"/>
                </a:solidFill>
                <a:latin typeface="+mj-lt"/>
                <a:cs typeface="Arabic Typesetting" pitchFamily="66" charset="-78"/>
              </a:rPr>
              <a:t>Getting adequate rest prior to any trip to avoid fatigue.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b="1" dirty="0" smtClean="0">
                <a:solidFill>
                  <a:schemeClr val="tx2"/>
                </a:solidFill>
                <a:latin typeface="+mj-lt"/>
                <a:cs typeface="Arabic Typesetting" pitchFamily="66" charset="-78"/>
              </a:rPr>
              <a:t>Performing vehicle pre trip inspection (Tyre, lubricants, coolant, belts, battery, lightning…etc).</a:t>
            </a:r>
            <a:endParaRPr lang="ar-OM" sz="2000" b="1" dirty="0" smtClean="0">
              <a:solidFill>
                <a:schemeClr val="tx2"/>
              </a:solidFill>
              <a:latin typeface="+mj-lt"/>
              <a:cs typeface="Arabic Typesetting" pitchFamily="66" charset="-78"/>
            </a:endParaRP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FF0000"/>
                </a:solidFill>
                <a:latin typeface="+mj-lt"/>
                <a:cs typeface="Arabic Typesetting" pitchFamily="66" charset="-78"/>
              </a:rPr>
              <a:t>Check around the vehicle before moving, </a:t>
            </a:r>
            <a:endParaRPr lang="ar-OM" sz="2000" b="1" dirty="0" smtClean="0">
              <a:solidFill>
                <a:srgbClr val="FF0000"/>
              </a:solidFill>
              <a:latin typeface="+mj-lt"/>
              <a:cs typeface="Arabic Typesetting" pitchFamily="66" charset="-78"/>
            </a:endParaRPr>
          </a:p>
          <a:p>
            <a:pPr algn="just" eaLnBrk="1" hangingPunct="1">
              <a:lnSpc>
                <a:spcPct val="150000"/>
              </a:lnSpc>
              <a:buNone/>
            </a:pPr>
            <a:r>
              <a:rPr lang="ar-OM" sz="2000" b="1" dirty="0" smtClean="0">
                <a:solidFill>
                  <a:srgbClr val="FF0000"/>
                </a:solidFill>
                <a:latin typeface="+mj-lt"/>
                <a:cs typeface="Arabic Typesetting" pitchFamily="66" charset="-78"/>
              </a:rPr>
              <a:t>     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  <a:cs typeface="Arabic Typesetting" pitchFamily="66" charset="-78"/>
              </a:rPr>
              <a:t>make sure it’s free from children or other obstacles.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b="1" dirty="0" smtClean="0">
                <a:solidFill>
                  <a:schemeClr val="tx2"/>
                </a:solidFill>
                <a:latin typeface="+mj-lt"/>
                <a:cs typeface="Arabic Typesetting" pitchFamily="66" charset="-78"/>
              </a:rPr>
              <a:t>Wearing safety belt and ensuring passengers do so.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b="1" dirty="0" smtClean="0">
                <a:solidFill>
                  <a:schemeClr val="tx2"/>
                </a:solidFill>
                <a:latin typeface="+mj-lt"/>
                <a:cs typeface="Arabic Typesetting" pitchFamily="66" charset="-78"/>
              </a:rPr>
              <a:t>Complying with safe driving speed limits.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b="1" dirty="0" smtClean="0">
                <a:solidFill>
                  <a:schemeClr val="tx2"/>
                </a:solidFill>
                <a:latin typeface="+mj-lt"/>
                <a:cs typeface="Arabic Typesetting" pitchFamily="66" charset="-78"/>
              </a:rPr>
              <a:t>Stopping  vehicle while using mobile phone.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b="1" dirty="0" smtClean="0">
                <a:solidFill>
                  <a:schemeClr val="tx2"/>
                </a:solidFill>
                <a:latin typeface="+mj-lt"/>
                <a:cs typeface="Arabic Typesetting" pitchFamily="66" charset="-78"/>
              </a:rPr>
              <a:t>Keeping safe distance on the road.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b="1" dirty="0" smtClean="0">
                <a:solidFill>
                  <a:schemeClr val="tx2"/>
                </a:solidFill>
                <a:latin typeface="+mj-lt"/>
                <a:cs typeface="Arabic Typesetting" pitchFamily="66" charset="-78"/>
              </a:rPr>
              <a:t>Remaining alert and respecting other road users.  </a:t>
            </a:r>
          </a:p>
        </p:txBody>
      </p:sp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ln w="11430"/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abic Typesetting" pitchFamily="66" charset="-78"/>
              </a:rPr>
              <a:t>Safe driving behaviors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867400" y="2514600"/>
            <a:ext cx="856340" cy="1118076"/>
            <a:chOff x="6042735" y="2456371"/>
            <a:chExt cx="856340" cy="1118076"/>
          </a:xfrm>
        </p:grpSpPr>
        <p:pic>
          <p:nvPicPr>
            <p:cNvPr id="4" name="Picture 3" descr="cute_girl_shy_15114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50901" flipH="1">
              <a:off x="6042735" y="2456371"/>
              <a:ext cx="842405" cy="1063829"/>
            </a:xfrm>
            <a:prstGeom prst="rect">
              <a:avLst/>
            </a:prstGeom>
          </p:spPr>
        </p:pic>
        <p:pic>
          <p:nvPicPr>
            <p:cNvPr id="5" name="Picture 4" descr="baby_boy_walk_15072-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21050055" flipH="1">
              <a:off x="6313663" y="2708095"/>
              <a:ext cx="585412" cy="86635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266700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en-US" sz="4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Arabic Typesetting" pitchFamily="66" charset="-78"/>
              </a:rPr>
              <a:t>Remember that..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152400" y="762000"/>
            <a:ext cx="3048000" cy="2133600"/>
          </a:xfrm>
          <a:prstGeom prst="wedgeEllipseCallout">
            <a:avLst>
              <a:gd name="adj1" fmla="val -7016"/>
              <a:gd name="adj2" fmla="val 4928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 w="11430"/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Arabic Typesetting" pitchFamily="66" charset="-78"/>
              </a:rPr>
              <a:t>Safe driving behaviors </a:t>
            </a:r>
          </a:p>
        </p:txBody>
      </p:sp>
      <p:sp>
        <p:nvSpPr>
          <p:cNvPr id="11" name="Vertical Scroll 10"/>
          <p:cNvSpPr/>
          <p:nvPr/>
        </p:nvSpPr>
        <p:spPr>
          <a:xfrm>
            <a:off x="2895600" y="1447800"/>
            <a:ext cx="5334000" cy="4572000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2"/>
                </a:solidFill>
                <a:cs typeface="Arabic Typesetting" pitchFamily="66" charset="-78"/>
              </a:rPr>
              <a:t> Your behavior </a:t>
            </a:r>
          </a:p>
          <a:p>
            <a:pPr marL="342900" lvl="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2"/>
                </a:solidFill>
                <a:cs typeface="Arabic Typesetting" pitchFamily="66" charset="-78"/>
              </a:rPr>
              <a:t>influences your risk management</a:t>
            </a:r>
            <a:r>
              <a:rPr lang="ar-OM" sz="3600" dirty="0" smtClean="0">
                <a:solidFill>
                  <a:schemeClr val="tx2"/>
                </a:solidFill>
                <a:cs typeface="Arabic Typesetting" pitchFamily="66" charset="-78"/>
              </a:rPr>
              <a:t> </a:t>
            </a:r>
            <a:r>
              <a:rPr lang="en-US" sz="3600" dirty="0" smtClean="0">
                <a:solidFill>
                  <a:schemeClr val="tx2"/>
                </a:solidFill>
                <a:cs typeface="Arabic Typesetting" pitchFamily="66" charset="-78"/>
              </a:rPr>
              <a:t>on the road – You are in control.</a:t>
            </a:r>
            <a:endParaRPr lang="en-US" sz="3600" dirty="0">
              <a:solidFill>
                <a:schemeClr val="tx2"/>
              </a:solidFill>
              <a:cs typeface="Arabic Typesetting" pitchFamily="66" charset="-7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981200" y="1143000"/>
            <a:ext cx="5410200" cy="5181600"/>
            <a:chOff x="1981200" y="1066800"/>
            <a:chExt cx="5410200" cy="4953001"/>
          </a:xfrm>
        </p:grpSpPr>
        <p:sp>
          <p:nvSpPr>
            <p:cNvPr id="10" name="Rectangle 9"/>
            <p:cNvSpPr/>
            <p:nvPr/>
          </p:nvSpPr>
          <p:spPr>
            <a:xfrm>
              <a:off x="1981200" y="1066800"/>
              <a:ext cx="5410200" cy="4953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8" descr="Image-1467090318949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81200" y="1066800"/>
              <a:ext cx="5410200" cy="4953001"/>
            </a:xfrm>
            <a:prstGeom prst="rect">
              <a:avLst/>
            </a:prstGeom>
          </p:spPr>
        </p:pic>
      </p:grpSp>
      <p:sp>
        <p:nvSpPr>
          <p:cNvPr id="6" name="Title 1"/>
          <p:cNvSpPr txBox="1">
            <a:spLocks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en-US" sz="4400" b="1" dirty="0" smtClean="0">
                <a:ln w="11430"/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abic Typesetting" pitchFamily="66" charset="-78"/>
              </a:rPr>
              <a:t>Have an enjoyable and safe Eid!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Language xmlns="4880e4f8-4b7d-4bdd-91e3-e10d47036eca">English 2</Language>
    <DocId xmlns="4880e4f8-4b7d-4bdd-91e3-e10d47036eca">91999</DocId>
    <ImageCreateDate xmlns="4880E4F8-4B7D-4BDD-91E3-E10D47036ECA" xsi:nil="true"/>
    <wic_System_Copyright xmlns="http://schemas.microsoft.com/sharepoint/v3/fields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809bc6af44041ef507fcb8c845449721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c6cb684b9f311d0fba83640743edc78d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D538142-1E66-4522-8814-16C4EA343E48}"/>
</file>

<file path=customXml/itemProps2.xml><?xml version="1.0" encoding="utf-8"?>
<ds:datastoreItem xmlns:ds="http://schemas.openxmlformats.org/officeDocument/2006/customXml" ds:itemID="{31CD85A0-F861-4EB3-80BB-CD2C4853B556}"/>
</file>

<file path=customXml/itemProps3.xml><?xml version="1.0" encoding="utf-8"?>
<ds:datastoreItem xmlns:ds="http://schemas.openxmlformats.org/officeDocument/2006/customXml" ds:itemID="{7BF056B0-1414-436E-B298-E708DC0EB4D7}"/>
</file>

<file path=docProps/app.xml><?xml version="1.0" encoding="utf-8"?>
<Properties xmlns="http://schemas.openxmlformats.org/officeDocument/2006/extended-properties" xmlns:vt="http://schemas.openxmlformats.org/officeDocument/2006/docPropsVTypes">
  <TotalTime>1257</TotalTime>
  <Words>244</Words>
  <Application>Microsoft Office PowerPoint</Application>
  <PresentationFormat>On-screen Show (4:3)</PresentationFormat>
  <Paragraphs>40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Safety Lessons Learned from Previous Eid Holidays </vt:lpstr>
      <vt:lpstr>Safe driving behaviors </vt:lpstr>
      <vt:lpstr>Remember that..</vt:lpstr>
      <vt:lpstr>Slide 6</vt:lpstr>
    </vt:vector>
  </TitlesOfParts>
  <Company>United Media Services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Ruchi Shakrani</dc:creator>
  <cp:lastModifiedBy>mu95018</cp:lastModifiedBy>
  <cp:revision>99</cp:revision>
  <dcterms:created xsi:type="dcterms:W3CDTF">2012-10-15T05:32:30Z</dcterms:created>
  <dcterms:modified xsi:type="dcterms:W3CDTF">2018-06-11T09:09:41Z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