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2378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469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5142" y="935772"/>
            <a:ext cx="5937058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16.01.2018                         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HiPo Dropped object (EQD)</a:t>
            </a: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happened?</a:t>
            </a:r>
          </a:p>
          <a:p>
            <a:pPr algn="just">
              <a:spcBef>
                <a:spcPts val="0"/>
              </a:spcBef>
            </a:pPr>
            <a:r>
              <a:rPr lang="en-US" altLang="en-US" sz="1400" dirty="0" smtClean="0"/>
              <a:t>During running in 4 1/2" completion tubing joint # 44, the Driller side air winch line caught in the extended TDS link tilt bracket causing parting of the winch line. The tail chain of winch line dropped 9 meters to the rig floor, and a 1.2 Ton power tong dropped from a height of 80 cm to rig floor.  The dropped tail chain hit the TDS link tilt hydraulic hose which got punctured. </a:t>
            </a:r>
          </a:p>
          <a:p>
            <a:pPr algn="just">
              <a:spcBef>
                <a:spcPts val="0"/>
              </a:spcBef>
            </a:pPr>
            <a:endParaRPr lang="en-US" altLang="en-US" sz="14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..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Ensure winch line is free from obstacles.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Report all Near </a:t>
            </a:r>
            <a:r>
              <a:rPr lang="en-US" altLang="en-US" sz="1400" dirty="0"/>
              <a:t>miss </a:t>
            </a:r>
            <a:r>
              <a:rPr lang="en-US" altLang="en-US" sz="1400" dirty="0" smtClean="0"/>
              <a:t>no matter how small, in timely manner </a:t>
            </a:r>
            <a:r>
              <a:rPr lang="en-US" altLang="en-US" sz="1400" dirty="0"/>
              <a:t>so that </a:t>
            </a:r>
            <a:r>
              <a:rPr lang="en-US" altLang="en-US" sz="1400" dirty="0" smtClean="0"/>
              <a:t>it </a:t>
            </a:r>
            <a:r>
              <a:rPr lang="en-US" altLang="en-US" sz="1400" dirty="0"/>
              <a:t>is investigated and </a:t>
            </a:r>
            <a:r>
              <a:rPr lang="en-US" altLang="en-US" sz="1400" dirty="0" smtClean="0"/>
              <a:t>lesson learnt  </a:t>
            </a:r>
            <a:endParaRPr lang="en-US" altLang="en-US" sz="1400" dirty="0"/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Stop </a:t>
            </a:r>
            <a:r>
              <a:rPr lang="en-US" altLang="en-US" sz="1400" dirty="0"/>
              <a:t>the operation if you see anything unsafe. </a:t>
            </a:r>
            <a:r>
              <a:rPr lang="en-US" altLang="en-US" sz="1400" dirty="0" smtClean="0"/>
              <a:t> 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Ensure to discuss potential dynamics drops in pre job meeting (JSA / TRIC)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/>
              <a:t>Always adhere to red zone management </a:t>
            </a:r>
            <a:endParaRPr lang="en-US" altLang="en-US" sz="1400" dirty="0"/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75" y="1163637"/>
            <a:ext cx="251248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534400" y="1360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" name="Oval 25"/>
          <p:cNvSpPr/>
          <p:nvPr/>
        </p:nvSpPr>
        <p:spPr>
          <a:xfrm>
            <a:off x="7239000" y="1219200"/>
            <a:ext cx="6096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293" y="3728113"/>
            <a:ext cx="23939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8309332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6477000" y="3767087"/>
            <a:ext cx="381001" cy="2170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228600" y="5292613"/>
            <a:ext cx="5835650" cy="72718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Ensure equipment is tied back correctly and all lines are free from obstacles 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6629400" y="3767087"/>
            <a:ext cx="38099" cy="21708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391400" y="1219200"/>
            <a:ext cx="609600" cy="2133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6667499" y="3352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Incorrect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29400" y="6019800"/>
            <a:ext cx="2099033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j-lt"/>
              </a:rPr>
              <a:t>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orrect Tie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Back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1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62338"/>
            <a:ext cx="9144000" cy="64633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56608" y="1125757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dynamic DROPS are captured in your audit?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your team is reporting near misses?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latin typeface="Tahoma" pitchFamily="34" charset="0"/>
              </a:rPr>
              <a:t>Do you ensure your team understands what a near miss is? </a:t>
            </a:r>
            <a:endParaRPr lang="en-US" sz="1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Do you ensure best practice of counter weight for winch lines? 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3066" y="874713"/>
            <a:ext cx="83526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16.01.2018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	             Incident title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</a:rPr>
              <a:t>HiPo Dropped object (EQD)</a:t>
            </a:r>
          </a:p>
          <a:p>
            <a:pPr marL="114300" indent="-114300" algn="just">
              <a:defRPr/>
            </a:pPr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844D749-8E3B-4703-9572-7027B1F296FD}"/>
</file>

<file path=customXml/itemProps2.xml><?xml version="1.0" encoding="utf-8"?>
<ds:datastoreItem xmlns:ds="http://schemas.openxmlformats.org/officeDocument/2006/customXml" ds:itemID="{988D0ABC-008D-4875-AD74-1B2DE6C09D7A}"/>
</file>

<file path=customXml/itemProps3.xml><?xml version="1.0" encoding="utf-8"?>
<ds:datastoreItem xmlns:ds="http://schemas.openxmlformats.org/officeDocument/2006/customXml" ds:itemID="{C370B270-3B78-4B10-BDC2-05F14CA4D18A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322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mu53653</cp:lastModifiedBy>
  <cp:revision>24</cp:revision>
  <dcterms:created xsi:type="dcterms:W3CDTF">2016-03-28T05:48:29Z</dcterms:created>
  <dcterms:modified xsi:type="dcterms:W3CDTF">2018-06-06T04:34:13Z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