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291" r:id="rId2"/>
    <p:sldId id="292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11" Type="http://schemas.openxmlformats.org/officeDocument/2006/relationships/customXml" Target="../customXml/item3.xml"/><Relationship Id="rId5" Type="http://schemas.openxmlformats.org/officeDocument/2006/relationships/presProps" Target="presProps.xml"/><Relationship Id="rId10" Type="http://schemas.openxmlformats.org/officeDocument/2006/relationships/customXml" Target="../customXml/item2.xml"/><Relationship Id="rId4" Type="http://schemas.openxmlformats.org/officeDocument/2006/relationships/notesMaster" Target="notesMasters/notesMaster1.xml"/><Relationship Id="rId9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A1B4E3-1F76-4E61-B254-1A7031AA599B}" type="datetimeFigureOut">
              <a:rPr lang="en-US" smtClean="0"/>
              <a:pPr/>
              <a:t>26/11/2018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D55988-80E2-4333-8473-6782ED1C013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138CA7-92E6-41FD-A1B7-5ABDE6F17714}" type="slidenum">
              <a:rPr lang="en-US" smtClean="0"/>
              <a:pPr/>
              <a:t>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127118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solidFill>
                  <a:srgbClr val="0033CC"/>
                </a:solidFill>
                <a:latin typeface="Arial" charset="0"/>
                <a:cs typeface="Arial" charset="0"/>
                <a:sym typeface="Wingdings" pitchFamily="2" charset="2"/>
              </a:rPr>
              <a:t>Make a list of closed questions (only ‘yes’ or ‘no’ as an answer) to ask other contractors if they have the same issues based on the management or HSE-MS failings or shortfalls identified in the investigation. Pretend you have to audit other companies to see if they could have the same issues.</a:t>
            </a:r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B2BACC-5893-4478-93DA-688A131F8366}" type="slidenum">
              <a:rPr lang="en-US" smtClean="0"/>
              <a:pPr/>
              <a:t>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8290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F0857-E928-469E-BFE6-24CB53BD6AF5}" type="datetimeFigureOut">
              <a:rPr lang="en-US" smtClean="0"/>
              <a:pPr/>
              <a:t>26/11/2018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50295-2E69-4E2A-99BD-44AD42153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424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F0857-E928-469E-BFE6-24CB53BD6AF5}" type="datetimeFigureOut">
              <a:rPr lang="en-US" smtClean="0"/>
              <a:pPr/>
              <a:t>26/11/2018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50295-2E69-4E2A-99BD-44AD42153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157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F0857-E928-469E-BFE6-24CB53BD6AF5}" type="datetimeFigureOut">
              <a:rPr lang="en-US" smtClean="0"/>
              <a:pPr/>
              <a:t>26/11/2018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50295-2E69-4E2A-99BD-44AD42153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2528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>
              <a:defRPr/>
            </a:pPr>
            <a:endParaRPr lang="en-US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A7F0857-E928-469E-BFE6-24CB53BD6AF5}" type="datetimeFigureOut">
              <a:rPr lang="en-US" smtClean="0"/>
              <a:pPr/>
              <a:t>26/11/2018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76350295-2E69-4E2A-99BD-44AD421537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A7F0857-E928-469E-BFE6-24CB53BD6AF5}" type="datetimeFigureOut">
              <a:rPr lang="en-US" smtClean="0"/>
              <a:pPr/>
              <a:t>26/11/2018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76350295-2E69-4E2A-99BD-44AD421537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A7F0857-E928-469E-BFE6-24CB53BD6AF5}" type="datetimeFigureOut">
              <a:rPr lang="en-US" smtClean="0"/>
              <a:pPr/>
              <a:t>26/11/2018</a:t>
            </a:fld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350295-2E69-4E2A-99BD-44AD421537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95301" y="236542"/>
            <a:ext cx="8364538" cy="6072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350295-2E69-4E2A-99BD-44AD421537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F0857-E928-469E-BFE6-24CB53BD6AF5}" type="datetimeFigureOut">
              <a:rPr lang="en-US" smtClean="0"/>
              <a:pPr/>
              <a:t>26/11/2018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50295-2E69-4E2A-99BD-44AD42153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952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F0857-E928-469E-BFE6-24CB53BD6AF5}" type="datetimeFigureOut">
              <a:rPr lang="en-US" smtClean="0"/>
              <a:pPr/>
              <a:t>26/11/2018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50295-2E69-4E2A-99BD-44AD42153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49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F0857-E928-469E-BFE6-24CB53BD6AF5}" type="datetimeFigureOut">
              <a:rPr lang="en-US" smtClean="0"/>
              <a:pPr/>
              <a:t>26/11/2018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50295-2E69-4E2A-99BD-44AD42153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157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F0857-E928-469E-BFE6-24CB53BD6AF5}" type="datetimeFigureOut">
              <a:rPr lang="en-US" smtClean="0"/>
              <a:pPr/>
              <a:t>26/11/2018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50295-2E69-4E2A-99BD-44AD42153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418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F0857-E928-469E-BFE6-24CB53BD6AF5}" type="datetimeFigureOut">
              <a:rPr lang="en-US" smtClean="0"/>
              <a:pPr/>
              <a:t>26/11/2018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50295-2E69-4E2A-99BD-44AD42153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573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F0857-E928-469E-BFE6-24CB53BD6AF5}" type="datetimeFigureOut">
              <a:rPr lang="en-US" smtClean="0"/>
              <a:pPr/>
              <a:t>26/11/2018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50295-2E69-4E2A-99BD-44AD42153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302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F0857-E928-469E-BFE6-24CB53BD6AF5}" type="datetimeFigureOut">
              <a:rPr lang="en-US" smtClean="0"/>
              <a:pPr/>
              <a:t>26/11/2018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50295-2E69-4E2A-99BD-44AD42153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089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F0857-E928-469E-BFE6-24CB53BD6AF5}" type="datetimeFigureOut">
              <a:rPr lang="en-US" smtClean="0"/>
              <a:pPr/>
              <a:t>26/11/2018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50295-2E69-4E2A-99BD-44AD42153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647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7F0857-E928-469E-BFE6-24CB53BD6AF5}" type="datetimeFigureOut">
              <a:rPr lang="en-US" smtClean="0"/>
              <a:pPr/>
              <a:t>26/11/2018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350295-2E69-4E2A-99BD-44AD4215374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051" name="Picture 3" descr="C:\Ruchi\Ruchi\PDO\2012\Corporate Identity\PDO ppt 2.jpg"/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4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6576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152400" y="1066800"/>
            <a:ext cx="5181600" cy="393954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4300" indent="-114300" algn="just">
              <a:defRPr/>
            </a:pPr>
            <a:r>
              <a:rPr lang="en-GB" sz="1600" b="1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Date:</a:t>
            </a:r>
            <a:r>
              <a:rPr lang="en-US" sz="1600" b="1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26.06.2018     </a:t>
            </a:r>
            <a:r>
              <a:rPr lang="en-US" sz="1600" b="1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1600" b="1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Incident </a:t>
            </a:r>
            <a:r>
              <a:rPr lang="en-US" sz="1600" b="1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title: LTI </a:t>
            </a:r>
            <a:endParaRPr lang="en-US" sz="1600" b="1" dirty="0">
              <a:solidFill>
                <a:srgbClr val="33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-114300" algn="just">
              <a:defRPr/>
            </a:pPr>
            <a:endParaRPr lang="en-US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-114300" algn="just">
              <a:defRPr/>
            </a:pPr>
            <a:r>
              <a:rPr lang="en-US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happened?</a:t>
            </a:r>
          </a:p>
          <a:p>
            <a:pPr marL="114300" indent="-114300" algn="just">
              <a:defRPr/>
            </a:pPr>
            <a:endParaRPr lang="en-US" sz="12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 smtClean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A gas supply hose connected to a kitchen burner became detached. The released gas ignited  and the flames reached a Chapatti maker causing 3</a:t>
            </a:r>
            <a:r>
              <a:rPr lang="en-US" sz="1200" baseline="30000" dirty="0" smtClean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rd</a:t>
            </a:r>
            <a:r>
              <a:rPr lang="en-US" sz="1200" dirty="0" smtClean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degree burns to 45% of his body.</a:t>
            </a:r>
          </a:p>
          <a:p>
            <a:pPr>
              <a:lnSpc>
                <a:spcPct val="150000"/>
              </a:lnSpc>
            </a:pPr>
            <a:r>
              <a:rPr lang="en-US" sz="1200" dirty="0" smtClean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endParaRPr lang="en-US" sz="1200" dirty="0" smtClean="0">
              <a:solidFill>
                <a:srgbClr val="000000"/>
              </a:solidFill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  <a:p>
            <a:pPr marL="342900" indent="-342900" eaLnBrk="1" hangingPunct="1">
              <a:defRPr/>
            </a:pPr>
            <a:endParaRPr lang="en-US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-114300" algn="just">
              <a:defRPr/>
            </a:pPr>
            <a:r>
              <a:rPr lang="en-US" sz="1600" b="1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learning from this incident</a:t>
            </a:r>
            <a:r>
              <a:rPr lang="en-US" sz="1600" b="1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</a:t>
            </a:r>
          </a:p>
          <a:p>
            <a:pPr marL="114300" indent="-114300" algn="just">
              <a:defRPr/>
            </a:pPr>
            <a:endParaRPr lang="en-US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eaLnBrk="1" hangingPunct="1">
              <a:lnSpc>
                <a:spcPct val="200000"/>
              </a:lnSpc>
              <a:buFont typeface="Wingdings" pitchFamily="2" charset="2"/>
              <a:buChar char="§"/>
              <a:defRPr/>
            </a:pPr>
            <a:r>
              <a:rPr lang="en-US" sz="1200" dirty="0" smtClean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Always ensure </a:t>
            </a:r>
            <a:r>
              <a:rPr lang="en-US" sz="1200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gas </a:t>
            </a:r>
            <a:r>
              <a:rPr lang="en-US" sz="1200" dirty="0" smtClean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connections are fitted with threaded connections prior </a:t>
            </a:r>
            <a:r>
              <a:rPr lang="en-US" sz="1200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to </a:t>
            </a:r>
            <a:r>
              <a:rPr lang="en-US" sz="1200" dirty="0" smtClean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starting cooking.</a:t>
            </a:r>
          </a:p>
          <a:p>
            <a:pPr marL="171450" indent="-171450" eaLnBrk="1" hangingPunct="1">
              <a:lnSpc>
                <a:spcPct val="200000"/>
              </a:lnSpc>
              <a:buFont typeface="Wingdings" pitchFamily="2" charset="2"/>
              <a:buChar char="§"/>
              <a:defRPr/>
            </a:pPr>
            <a:r>
              <a:rPr lang="en-US" sz="1200" dirty="0" smtClean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Always ensure installations are completed by competent staff.</a:t>
            </a:r>
          </a:p>
          <a:p>
            <a:pPr marL="171450" indent="-171450" eaLnBrk="1" hangingPunct="1">
              <a:lnSpc>
                <a:spcPct val="200000"/>
              </a:lnSpc>
              <a:buFont typeface="Wingdings" pitchFamily="2" charset="2"/>
              <a:buChar char="§"/>
              <a:defRPr/>
            </a:pPr>
            <a:r>
              <a:rPr lang="en-US" sz="1200" dirty="0" smtClean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Always ensure to do pre-checks before using the equipment. </a:t>
            </a:r>
          </a:p>
        </p:txBody>
      </p:sp>
      <p:sp>
        <p:nvSpPr>
          <p:cNvPr id="26627" name="Text Box 5"/>
          <p:cNvSpPr txBox="1">
            <a:spLocks noChangeArrowheads="1"/>
          </p:cNvSpPr>
          <p:nvPr/>
        </p:nvSpPr>
        <p:spPr bwMode="auto">
          <a:xfrm>
            <a:off x="5838825" y="1219200"/>
            <a:ext cx="16764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6000">
              <a:solidFill>
                <a:srgbClr val="FF0000"/>
              </a:solidFill>
              <a:sym typeface="Webdings" pitchFamily="18" charset="2"/>
            </a:endParaRPr>
          </a:p>
        </p:txBody>
      </p:sp>
      <p:sp>
        <p:nvSpPr>
          <p:cNvPr id="26628" name="TextBox 16"/>
          <p:cNvSpPr txBox="1">
            <a:spLocks noChangeArrowheads="1"/>
          </p:cNvSpPr>
          <p:nvPr/>
        </p:nvSpPr>
        <p:spPr bwMode="auto">
          <a:xfrm>
            <a:off x="304800" y="5105400"/>
            <a:ext cx="4876800" cy="462050"/>
          </a:xfrm>
          <a:prstGeom prst="rect">
            <a:avLst/>
          </a:prstGeom>
          <a:solidFill>
            <a:srgbClr val="0000FF"/>
          </a:solidFill>
          <a:ln w="38100"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indent="-114300" algn="ctr">
              <a:lnSpc>
                <a:spcPct val="150000"/>
              </a:lnSpc>
              <a:defRPr b="1">
                <a:solidFill>
                  <a:srgbClr val="FFFF00"/>
                </a:solidFill>
                <a:latin typeface="+mj-lt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dirty="0"/>
              <a:t>        </a:t>
            </a:r>
            <a:r>
              <a:rPr lang="en-US" sz="1600" dirty="0">
                <a:latin typeface="Arial" panose="020B0604020202020204" pitchFamily="34" charset="0"/>
              </a:rPr>
              <a:t>Check equipment prior to start the job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562600" y="1066800"/>
            <a:ext cx="3352800" cy="2286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+mj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562600" y="3581400"/>
            <a:ext cx="3429000" cy="2286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+mj-lt"/>
            </a:endParaRPr>
          </a:p>
        </p:txBody>
      </p:sp>
      <p:sp>
        <p:nvSpPr>
          <p:cNvPr id="26631" name="Slide Number Placeholder 1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B4615DE-AE29-4DBE-9167-7BEF3C405107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1219200" y="0"/>
            <a:ext cx="70564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3600" b="1" dirty="0">
                <a:latin typeface="+mj-lt"/>
              </a:rPr>
              <a:t>PDO Second Alert</a:t>
            </a:r>
          </a:p>
        </p:txBody>
      </p:sp>
      <p:pic>
        <p:nvPicPr>
          <p:cNvPr id="1026" name="Picture 2" descr="C:\Users\ramakrishnan.g\Desktop\Fire Incident 26.06.2018\MSE 44\03.07.2018\IMG_20180703_07105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982" b="31671"/>
          <a:stretch/>
        </p:blipFill>
        <p:spPr bwMode="auto">
          <a:xfrm>
            <a:off x="5562600" y="3581400"/>
            <a:ext cx="3429000" cy="2330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Freeform 132"/>
          <p:cNvSpPr>
            <a:spLocks/>
          </p:cNvSpPr>
          <p:nvPr/>
        </p:nvSpPr>
        <p:spPr bwMode="auto">
          <a:xfrm>
            <a:off x="7924800" y="5377543"/>
            <a:ext cx="457200" cy="457200"/>
          </a:xfrm>
          <a:custGeom>
            <a:avLst/>
            <a:gdLst>
              <a:gd name="T0" fmla="*/ 0 w 1336"/>
              <a:gd name="T1" fmla="*/ 2147483647 h 888"/>
              <a:gd name="T2" fmla="*/ 2147483647 w 1336"/>
              <a:gd name="T3" fmla="*/ 2147483647 h 888"/>
              <a:gd name="T4" fmla="*/ 2147483647 w 1336"/>
              <a:gd name="T5" fmla="*/ 0 h 888"/>
              <a:gd name="T6" fmla="*/ 0 60000 65536"/>
              <a:gd name="T7" fmla="*/ 0 60000 65536"/>
              <a:gd name="T8" fmla="*/ 0 60000 65536"/>
              <a:gd name="T9" fmla="*/ 0 w 1336"/>
              <a:gd name="T10" fmla="*/ 0 h 888"/>
              <a:gd name="T11" fmla="*/ 1336 w 1336"/>
              <a:gd name="T12" fmla="*/ 888 h 8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36" h="888">
                <a:moveTo>
                  <a:pt x="0" y="600"/>
                </a:moveTo>
                <a:lnTo>
                  <a:pt x="312" y="888"/>
                </a:lnTo>
                <a:lnTo>
                  <a:pt x="1336" y="0"/>
                </a:lnTo>
              </a:path>
            </a:pathLst>
          </a:custGeom>
          <a:noFill/>
          <a:ln w="13335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" name="Picture 2" descr="C:\Users\ramakrishnan.g\Desktop\qw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1080051"/>
            <a:ext cx="3335337" cy="2261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Group 131"/>
          <p:cNvGrpSpPr>
            <a:grpSpLocks/>
          </p:cNvGrpSpPr>
          <p:nvPr/>
        </p:nvGrpSpPr>
        <p:grpSpPr bwMode="auto">
          <a:xfrm>
            <a:off x="8169965" y="2608659"/>
            <a:ext cx="595312" cy="609600"/>
            <a:chOff x="3504" y="544"/>
            <a:chExt cx="2287" cy="1855"/>
          </a:xfrm>
        </p:grpSpPr>
        <p:sp>
          <p:nvSpPr>
            <p:cNvPr id="24" name="Line 129"/>
            <p:cNvSpPr>
              <a:spLocks noChangeShapeType="1"/>
            </p:cNvSpPr>
            <p:nvPr/>
          </p:nvSpPr>
          <p:spPr bwMode="auto">
            <a:xfrm>
              <a:off x="3504" y="568"/>
              <a:ext cx="2287" cy="1831"/>
            </a:xfrm>
            <a:prstGeom prst="line">
              <a:avLst/>
            </a:prstGeom>
            <a:noFill/>
            <a:ln w="1333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130"/>
            <p:cNvSpPr>
              <a:spLocks noChangeShapeType="1"/>
            </p:cNvSpPr>
            <p:nvPr/>
          </p:nvSpPr>
          <p:spPr bwMode="auto">
            <a:xfrm flipV="1">
              <a:off x="3528" y="544"/>
              <a:ext cx="2144" cy="1807"/>
            </a:xfrm>
            <a:prstGeom prst="line">
              <a:avLst/>
            </a:prstGeom>
            <a:noFill/>
            <a:ln w="1333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" name="Down Arrow 2"/>
          <p:cNvSpPr/>
          <p:nvPr/>
        </p:nvSpPr>
        <p:spPr bwMode="auto">
          <a:xfrm>
            <a:off x="7086600" y="1560443"/>
            <a:ext cx="533400" cy="457200"/>
          </a:xfrm>
          <a:prstGeom prst="downArrow">
            <a:avLst/>
          </a:prstGeom>
          <a:solidFill>
            <a:srgbClr val="FF0000"/>
          </a:solidFill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111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323850" y="1125538"/>
            <a:ext cx="8515350" cy="249299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  <a:defRPr/>
            </a:pPr>
            <a:endParaRPr lang="en-US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3038" indent="-173038" eaLnBrk="1" hangingPunct="1">
              <a:defRPr/>
            </a:pPr>
            <a:endParaRPr lang="en-US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a learning from this incident </a:t>
            </a:r>
            <a:r>
              <a:rPr lang="en-US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to </a:t>
            </a:r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ensure continual improvement </a:t>
            </a:r>
            <a:r>
              <a:rPr lang="en-US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contract managers </a:t>
            </a:r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 review their HSE HEMP against the questions asked below        </a:t>
            </a:r>
          </a:p>
          <a:p>
            <a:pPr marL="342900" indent="-342900" eaLnBrk="1" hangingPunct="1">
              <a:defRPr/>
            </a:pPr>
            <a:endParaRPr lang="en-US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1" hangingPunct="1">
              <a:defRPr/>
            </a:pPr>
            <a:r>
              <a:rPr lang="en-US" sz="1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Confirm the following:</a:t>
            </a:r>
            <a:endParaRPr lang="en-US" sz="16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1" hangingPunct="1">
              <a:defRPr/>
            </a:pPr>
            <a:endParaRPr lang="en-US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1" hangingPunct="1">
              <a:buFont typeface="+mj-lt"/>
              <a:buAutoNum type="arabicPeriod"/>
              <a:defRPr/>
            </a:pPr>
            <a:r>
              <a:rPr lang="en-US" sz="1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Do </a:t>
            </a:r>
            <a:r>
              <a:rPr lang="en-US" sz="1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you </a:t>
            </a:r>
            <a:r>
              <a:rPr lang="en-US" sz="1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ensure that periodic audits </a:t>
            </a:r>
            <a:r>
              <a:rPr lang="en-US" sz="1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sz="1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are conducted for the kitchen?</a:t>
            </a:r>
            <a:endParaRPr lang="en-US" sz="1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marL="342900" indent="-342900" eaLnBrk="1" hangingPunct="1">
              <a:buFont typeface="+mj-lt"/>
              <a:buAutoNum type="arabicPeriod"/>
              <a:defRPr/>
            </a:pPr>
            <a:r>
              <a:rPr lang="en-US" sz="1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Do </a:t>
            </a:r>
            <a:r>
              <a:rPr lang="en-US" sz="1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you </a:t>
            </a:r>
            <a:r>
              <a:rPr lang="en-US" sz="1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ensure periodic </a:t>
            </a:r>
            <a:r>
              <a:rPr lang="en-US" sz="1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checks for gas </a:t>
            </a:r>
            <a:r>
              <a:rPr lang="en-US" sz="1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hoses, fixtures and fittings are carried out?</a:t>
            </a:r>
            <a:endParaRPr lang="en-US" sz="1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marL="342900" indent="-342900" eaLnBrk="1" hangingPunct="1">
              <a:buFont typeface="+mj-lt"/>
              <a:buAutoNum type="arabicPeriod"/>
              <a:defRPr/>
            </a:pPr>
            <a:r>
              <a:rPr lang="en-US" sz="1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Do </a:t>
            </a:r>
            <a:r>
              <a:rPr lang="en-US" sz="1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you ensure </a:t>
            </a:r>
            <a:r>
              <a:rPr lang="en-US" sz="1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compliance with camp equipment installation / maintenance? </a:t>
            </a:r>
            <a:endParaRPr lang="en-US" sz="1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marL="342900" indent="-342900" eaLnBrk="1" hangingPunct="1">
              <a:buFont typeface="+mj-lt"/>
              <a:buAutoNum type="arabicPeriod"/>
              <a:defRPr/>
            </a:pPr>
            <a:r>
              <a:rPr lang="en-US" sz="1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Do </a:t>
            </a:r>
            <a:r>
              <a:rPr lang="en-US" sz="1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you ensure </a:t>
            </a:r>
            <a:r>
              <a:rPr lang="en-US" sz="1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that competent supervisor s are assigned across HSE critical positions?</a:t>
            </a:r>
            <a:endParaRPr lang="en-US" sz="1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</p:txBody>
      </p:sp>
      <p:grpSp>
        <p:nvGrpSpPr>
          <p:cNvPr id="27651" name="Group 9"/>
          <p:cNvGrpSpPr>
            <a:grpSpLocks/>
          </p:cNvGrpSpPr>
          <p:nvPr/>
        </p:nvGrpSpPr>
        <p:grpSpPr bwMode="auto">
          <a:xfrm>
            <a:off x="12700" y="-228600"/>
            <a:ext cx="8920163" cy="990600"/>
            <a:chOff x="9" y="-144"/>
            <a:chExt cx="6087" cy="624"/>
          </a:xfrm>
        </p:grpSpPr>
        <p:sp>
          <p:nvSpPr>
            <p:cNvPr id="27654" name="Rectangle 8"/>
            <p:cNvSpPr>
              <a:spLocks noChangeArrowheads="1"/>
            </p:cNvSpPr>
            <p:nvPr/>
          </p:nvSpPr>
          <p:spPr bwMode="auto">
            <a:xfrm>
              <a:off x="288" y="144"/>
              <a:ext cx="518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eaLnBrk="1" hangingPunct="1"/>
              <a:endParaRPr lang="en-GB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7414" name="Text Box 12"/>
            <p:cNvSpPr txBox="1">
              <a:spLocks noChangeArrowheads="1"/>
            </p:cNvSpPr>
            <p:nvPr/>
          </p:nvSpPr>
          <p:spPr bwMode="auto">
            <a:xfrm>
              <a:off x="676" y="0"/>
              <a:ext cx="4815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GB" sz="3600" b="1" dirty="0">
                  <a:latin typeface="+mj-lt"/>
                </a:rPr>
                <a:t>Management self audit </a:t>
              </a:r>
            </a:p>
          </p:txBody>
        </p:sp>
        <p:sp>
          <p:nvSpPr>
            <p:cNvPr id="27656" name="Text Box 13"/>
            <p:cNvSpPr txBox="1">
              <a:spLocks noChangeArrowheads="1"/>
            </p:cNvSpPr>
            <p:nvPr/>
          </p:nvSpPr>
          <p:spPr bwMode="auto">
            <a:xfrm>
              <a:off x="9" y="0"/>
              <a:ext cx="1144" cy="17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10000"/>
                </a:spcBef>
              </a:pPr>
              <a:endParaRPr lang="en-GB" sz="1200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7657" name="WordArt 14"/>
            <p:cNvSpPr>
              <a:spLocks noChangeArrowheads="1" noChangeShapeType="1" noTextEdit="1"/>
            </p:cNvSpPr>
            <p:nvPr/>
          </p:nvSpPr>
          <p:spPr bwMode="auto">
            <a:xfrm>
              <a:off x="5448" y="-144"/>
              <a:ext cx="648" cy="576"/>
            </a:xfrm>
            <a:prstGeom prst="rect">
              <a:avLst/>
            </a:prstGeom>
          </p:spPr>
          <p:txBody>
            <a:bodyPr spcFirstLastPara="1" wrap="none" fromWordArt="1">
              <a:prstTxWarp prst="textArchDown">
                <a:avLst>
                  <a:gd name="adj" fmla="val 0"/>
                </a:avLst>
              </a:prstTxWarp>
            </a:bodyPr>
            <a:lstStyle/>
            <a:p>
              <a:pPr algn="ctr"/>
              <a:endPara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</p:grpSp>
      <p:sp>
        <p:nvSpPr>
          <p:cNvPr id="27652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938B89D-F213-4B22-83B0-682ADC9DB09E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27653" name="Rectangle 8"/>
          <p:cNvSpPr>
            <a:spLocks noChangeArrowheads="1"/>
          </p:cNvSpPr>
          <p:nvPr/>
        </p:nvSpPr>
        <p:spPr bwMode="auto">
          <a:xfrm>
            <a:off x="76736" y="838200"/>
            <a:ext cx="632406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4300" indent="-114300" algn="just"/>
            <a:r>
              <a:rPr lang="en-GB" sz="1400" b="1" dirty="0">
                <a:solidFill>
                  <a:srgbClr val="333399"/>
                </a:solidFill>
                <a:latin typeface="Tahoma" pitchFamily="34" charset="0"/>
              </a:rPr>
              <a:t>Date:</a:t>
            </a:r>
            <a:r>
              <a:rPr lang="en-US" sz="1400" b="1" dirty="0">
                <a:solidFill>
                  <a:srgbClr val="333399"/>
                </a:solidFill>
                <a:latin typeface="Tahoma" pitchFamily="34" charset="0"/>
              </a:rPr>
              <a:t> </a:t>
            </a:r>
            <a:r>
              <a:rPr lang="en-US" sz="1400" b="1" dirty="0" smtClean="0">
                <a:solidFill>
                  <a:srgbClr val="333399"/>
                </a:solidFill>
                <a:latin typeface="Tahoma" pitchFamily="34" charset="0"/>
              </a:rPr>
              <a:t>26.06.2018                               </a:t>
            </a:r>
            <a:r>
              <a:rPr lang="en-US" sz="1400" b="1" dirty="0">
                <a:solidFill>
                  <a:srgbClr val="333399"/>
                </a:solidFill>
                <a:latin typeface="Tahoma" pitchFamily="34" charset="0"/>
              </a:rPr>
              <a:t>Incident </a:t>
            </a:r>
            <a:r>
              <a:rPr lang="en-US" sz="1400" b="1" dirty="0" smtClean="0">
                <a:solidFill>
                  <a:srgbClr val="333399"/>
                </a:solidFill>
                <a:latin typeface="Tahoma" pitchFamily="34" charset="0"/>
              </a:rPr>
              <a:t>title: LTI</a:t>
            </a:r>
            <a:endParaRPr lang="en-US" sz="1400" b="1" dirty="0">
              <a:solidFill>
                <a:srgbClr val="333399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8909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9C4067D375EDA046866D1CFD34BA6725" ma:contentTypeVersion="4" ma:contentTypeDescription="Upload an image." ma:contentTypeScope="" ma:versionID="809bc6af44041ef507fcb8c845449721">
  <xsd:schema xmlns:xsd="http://www.w3.org/2001/XMLSchema" xmlns:xs="http://www.w3.org/2001/XMLSchema" xmlns:p="http://schemas.microsoft.com/office/2006/metadata/properties" xmlns:ns1="http://schemas.microsoft.com/sharepoint/v3" xmlns:ns2="4880E4F8-4B7D-4BDD-91E3-E10D47036ECA" xmlns:ns3="http://schemas.microsoft.com/sharepoint/v3/fields" xmlns:ns4="4880e4f8-4b7d-4bdd-91e3-e10d47036eca" xmlns:ns5="9d51eac6-a7d5-47f5-a119-63d146adb134" targetNamespace="http://schemas.microsoft.com/office/2006/metadata/properties" ma:root="true" ma:fieldsID="c6cb684b9f311d0fba83640743edc78d" ns1:_="" ns2:_="" ns3:_="" ns4:_="" ns5:_="">
    <xsd:import namespace="http://schemas.microsoft.com/sharepoint/v3"/>
    <xsd:import namespace="4880E4F8-4B7D-4BDD-91E3-E10D47036ECA"/>
    <xsd:import namespace="http://schemas.microsoft.com/sharepoint/v3/fields"/>
    <xsd:import namespace="4880e4f8-4b7d-4bdd-91e3-e10d47036eca"/>
    <xsd:import namespace="9d51eac6-a7d5-47f5-a119-63d146adb134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4:Language" minOccurs="0"/>
                <xsd:element ref="ns4:DocId" minOccurs="0"/>
                <xsd:element ref="ns5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Language" ma:index="27" nillable="true" ma:displayName="Language" ma:default="English 1" ma:format="Dropdown" ma:internalName="Language">
      <xsd:simpleType>
        <xsd:restriction base="dms:Choice">
          <xsd:enumeration value="English 1"/>
          <xsd:enumeration value="English 2"/>
          <xsd:enumeration value="Arabic 1"/>
          <xsd:enumeration value="Arabic 2"/>
          <xsd:enumeration value="Hindi 1"/>
          <xsd:enumeration value="Hindi 2"/>
          <xsd:enumeration value="Malayalam 1"/>
          <xsd:enumeration value="Malayalam 2"/>
        </xsd:restriction>
      </xsd:simpleType>
    </xsd:element>
    <xsd:element name="DocId" ma:index="28" nillable="true" ma:displayName="DocId" ma:list="{9de017a3-70b4-41a0-b3a1-4f7a098545da}" ma:internalName="DocId" ma:showField="ID" ma:web="9d51eac6-a7d5-47f5-a119-63d146adb134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1eac6-a7d5-47f5-a119-63d146adb134" elementFormDefault="qualified">
    <xsd:import namespace="http://schemas.microsoft.com/office/2006/documentManagement/types"/>
    <xsd:import namespace="http://schemas.microsoft.com/office/infopath/2007/PartnerControls"/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4880e4f8-4b7d-4bdd-91e3-e10d47036eca">English 1</Language>
    <DocId xmlns="4880e4f8-4b7d-4bdd-91e3-e10d47036eca">92061</DocId>
    <ImageCreateDate xmlns="4880E4F8-4B7D-4BDD-91E3-E10D47036ECA" xsi:nil="true"/>
    <wic_System_Copyright xmlns="http://schemas.microsoft.com/sharepoint/v3/fields" xsi:nil="true"/>
  </documentManagement>
</p:properties>
</file>

<file path=customXml/itemProps1.xml><?xml version="1.0" encoding="utf-8"?>
<ds:datastoreItem xmlns:ds="http://schemas.openxmlformats.org/officeDocument/2006/customXml" ds:itemID="{1431AC01-2001-44EB-B802-FCC6BBA31843}"/>
</file>

<file path=customXml/itemProps2.xml><?xml version="1.0" encoding="utf-8"?>
<ds:datastoreItem xmlns:ds="http://schemas.openxmlformats.org/officeDocument/2006/customXml" ds:itemID="{F6E6664B-70F6-4B5B-9A61-7693BF2A1CAE}"/>
</file>

<file path=customXml/itemProps3.xml><?xml version="1.0" encoding="utf-8"?>
<ds:datastoreItem xmlns:ds="http://schemas.openxmlformats.org/officeDocument/2006/customXml" ds:itemID="{0124B394-E2DC-4DAE-804C-51A4F3EBDE95}"/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250</Words>
  <Application>Microsoft Office PowerPoint</Application>
  <PresentationFormat>On-screen Show (4:3)</PresentationFormat>
  <Paragraphs>31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Arial</vt:lpstr>
      <vt:lpstr>Calibri</vt:lpstr>
      <vt:lpstr>Tahoma</vt:lpstr>
      <vt:lpstr>Times New Roman</vt:lpstr>
      <vt:lpstr>Webdings</vt:lpstr>
      <vt:lpstr>Wingdings</vt:lpstr>
      <vt:lpstr>Theme1</vt:lpstr>
      <vt:lpstr>PowerPoint Presentation</vt:lpstr>
      <vt:lpstr>PowerPoint Presentation</vt:lpstr>
    </vt:vector>
  </TitlesOfParts>
  <Company>PDO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MU61323</dc:creator>
  <cp:lastModifiedBy>Jabri, Fahad MSE51</cp:lastModifiedBy>
  <cp:revision>27</cp:revision>
  <dcterms:created xsi:type="dcterms:W3CDTF">2016-03-28T05:48:29Z</dcterms:created>
  <dcterms:modified xsi:type="dcterms:W3CDTF">2018-11-26T05:43:59Z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0x0101009148F5A04DDD49CBA7127AADA5FB792B00AADE34325A8B49CDA8BB4DB53328F214009C4067D375EDA046866D1CFD34BA6725</vt:lpwstr>
  </property>
</Properties>
</file>