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
  </p:notesMasterIdLst>
  <p:sldIdLst>
    <p:sldId id="303" r:id="rId2"/>
    <p:sldId id="30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5138CA7-92E6-41FD-A1B7-5ABDE6F1771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168353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6B2BACC-5893-4478-93DA-688A131F836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162859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986555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325773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130485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24803201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88966976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81000" y="1066800"/>
            <a:ext cx="5181600" cy="3139321"/>
          </a:xfrm>
          <a:prstGeom prst="rect">
            <a:avLst/>
          </a:prstGeom>
          <a:noFill/>
          <a:ln w="19050">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2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  </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29.07.2018                              </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Incident </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title: HiPo MVI </a:t>
            </a:r>
            <a:endPar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3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What happened?</a:t>
            </a:r>
            <a:endParaRPr kumimoji="0" lang="en-US" sz="1600" b="0" i="0" u="none" strike="noStrike" kern="1200" cap="none" spc="0" normalizeH="0" baseline="0" noProof="0" dirty="0">
              <a:ln>
                <a:noFill/>
              </a:ln>
              <a:solidFill>
                <a:srgbClr val="FF0000"/>
              </a:solidFill>
              <a:effectLst/>
              <a:uLnTx/>
              <a:uFillTx/>
              <a:latin typeface="Tahoma" pitchFamily="34" charset="0"/>
              <a:ea typeface="+mn-ea"/>
              <a:cs typeface="+mn-cs"/>
            </a:endParaRPr>
          </a:p>
          <a:p>
            <a:pPr marL="0" marR="0" lvl="0" indent="0" algn="just"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approximately 3:50 am early morning , a Floor man (Driver) was driving from the main camp toward the rig site. 500 meters from the rig location, the vehicle drifted off the graded road and tipped over inside an unmarked pipeline excavation on side of the graded road.</a:t>
            </a:r>
            <a:r>
              <a:rPr kumimoji="0" lang="en-US" sz="1200" b="0" i="0" u="none" strike="sngStrike" kern="1200" cap="none" spc="0" normalizeH="0" baseline="0" noProof="0" dirty="0">
                <a:ln>
                  <a:noFill/>
                </a:ln>
                <a:solidFill>
                  <a:srgbClr val="000000"/>
                </a:solidFill>
                <a:effectLst/>
                <a:uLnTx/>
                <a:uFillTx/>
                <a:latin typeface="Calibri" panose="020F0502020204030204" pitchFamily="34" charset="0"/>
                <a:ea typeface="+mn-ea"/>
                <a:cs typeface="+mn-cs"/>
              </a:rPr>
              <a:t>.</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333399"/>
                </a:solidFill>
                <a:effectLst/>
                <a:uLnTx/>
                <a:uFillTx/>
                <a:latin typeface="Tahoma" pitchFamily="34" charset="0"/>
                <a:ea typeface="+mn-ea"/>
                <a:cs typeface="+mn-cs"/>
              </a:rPr>
              <a:t>Your learning from this incident..</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Always ensure you have adequate rest</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Always ensure you are authorised for the task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Ensure to return vehicle keys after use to the key control clocker </a:t>
            </a:r>
            <a:endParaRPr kumimoji="0" lang="en-US" sz="1200" b="0" i="0" u="none" strike="sng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Ensure to report road hazards to the journey manager</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GB" sz="6000" b="0" i="0" u="none" strike="noStrike" kern="1200" cap="none" spc="0" normalizeH="0" baseline="0" noProof="0">
              <a:ln>
                <a:noFill/>
              </a:ln>
              <a:solidFill>
                <a:srgbClr val="FF0000"/>
              </a:solidFill>
              <a:effectLst/>
              <a:uLnTx/>
              <a:uFillTx/>
              <a:latin typeface="Times New Roman" pitchFamily="18" charset="0"/>
              <a:ea typeface="+mn-ea"/>
              <a:cs typeface="+mn-cs"/>
              <a:sym typeface="Webdings" pitchFamily="18" charset="2"/>
            </a:endParaRPr>
          </a:p>
        </p:txBody>
      </p:sp>
      <p:sp>
        <p:nvSpPr>
          <p:cNvPr id="26628" name="TextBox 16"/>
          <p:cNvSpPr txBox="1">
            <a:spLocks noChangeArrowheads="1"/>
          </p:cNvSpPr>
          <p:nvPr/>
        </p:nvSpPr>
        <p:spPr bwMode="auto">
          <a:xfrm>
            <a:off x="304800" y="4876800"/>
            <a:ext cx="5181600" cy="461665"/>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indent="-114300" algn="ctr">
              <a:lnSpc>
                <a:spcPct val="150000"/>
              </a:lnSpc>
              <a:defRPr sz="1600" b="1">
                <a:solidFill>
                  <a:srgbClr val="FFFF00"/>
                </a:solidFill>
                <a:latin typeface="+mj-lt"/>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 "Fatigue Kills”</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PDO Second Alert</a:t>
            </a:r>
          </a:p>
        </p:txBody>
      </p:sp>
      <p:sp>
        <p:nvSpPr>
          <p:cNvPr id="13" name="Footer Placeholder 12"/>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rPr>
              <a:t>Confidential - Not to be shared outside of PDO/PDO contractors </a:t>
            </a:r>
          </a:p>
        </p:txBody>
      </p:sp>
      <p:pic>
        <p:nvPicPr>
          <p:cNvPr id="23" name="Picture 2"/>
          <p:cNvPicPr>
            <a:picLocks noChangeAspect="1" noChangeArrowheads="1"/>
          </p:cNvPicPr>
          <p:nvPr/>
        </p:nvPicPr>
        <p:blipFill>
          <a:blip r:embed="rId3" cstate="email"/>
          <a:srcRect/>
          <a:stretch>
            <a:fillRect/>
          </a:stretch>
        </p:blipFill>
        <p:spPr bwMode="auto">
          <a:xfrm>
            <a:off x="5982269" y="1066173"/>
            <a:ext cx="3137013" cy="2028043"/>
          </a:xfrm>
          <a:prstGeom prst="rect">
            <a:avLst/>
          </a:prstGeom>
          <a:noFill/>
          <a:ln w="9525">
            <a:noFill/>
            <a:miter lim="800000"/>
            <a:headEnd/>
            <a:tailEnd/>
          </a:ln>
        </p:spPr>
      </p:pic>
      <p:grpSp>
        <p:nvGrpSpPr>
          <p:cNvPr id="28" name="Group 131"/>
          <p:cNvGrpSpPr>
            <a:grpSpLocks/>
          </p:cNvGrpSpPr>
          <p:nvPr/>
        </p:nvGrpSpPr>
        <p:grpSpPr bwMode="auto">
          <a:xfrm>
            <a:off x="6102919" y="2459355"/>
            <a:ext cx="336550" cy="544513"/>
            <a:chOff x="3504" y="544"/>
            <a:chExt cx="2287" cy="1855"/>
          </a:xfrm>
        </p:grpSpPr>
        <p:sp>
          <p:nvSpPr>
            <p:cNvPr id="2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gr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91225" y="3258722"/>
            <a:ext cx="3048000" cy="2121138"/>
          </a:xfrm>
          <a:prstGeom prst="rect">
            <a:avLst/>
          </a:prstGeom>
        </p:spPr>
      </p:pic>
      <p:sp>
        <p:nvSpPr>
          <p:cNvPr id="14" name="Freeform 132"/>
          <p:cNvSpPr>
            <a:spLocks/>
          </p:cNvSpPr>
          <p:nvPr/>
        </p:nvSpPr>
        <p:spPr bwMode="auto">
          <a:xfrm>
            <a:off x="6102919" y="3299957"/>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721430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515350" cy="4647426"/>
          </a:xfrm>
          <a:prstGeom prst="rect">
            <a:avLst/>
          </a:prstGeom>
          <a:noFill/>
          <a:ln w="19050">
            <a:noFill/>
            <a:miter lim="800000"/>
            <a:headEnd/>
            <a:tailEnd/>
          </a:ln>
        </p:spPr>
        <p:txBody>
          <a:bodyPr wrap="square">
            <a:spAutoFit/>
          </a:bodyPr>
          <a:lstStyle/>
          <a:p>
            <a:pPr marL="0" marR="0" lvl="0" indent="0" algn="just" defTabSz="914400" rtl="0" eaLnBrk="1" fontAlgn="base" latinLnBrk="0" hangingPunct="1">
              <a:lnSpc>
                <a:spcPct val="100000"/>
              </a:lnSpc>
              <a:spcBef>
                <a:spcPct val="5000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3038" marR="0" lvl="0" indent="-173038"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As a learning from this incident </a:t>
            </a:r>
            <a:r>
              <a:rPr kumimoji="0" lang="en-US" sz="1600" b="1" i="0" u="none" strike="noStrike" kern="1200" cap="none" spc="0" normalizeH="0" baseline="0" noProof="0" dirty="0" smtClean="0">
                <a:ln>
                  <a:noFill/>
                </a:ln>
                <a:solidFill>
                  <a:srgbClr val="FF0000"/>
                </a:solidFill>
                <a:effectLst/>
                <a:uLnTx/>
                <a:uFillTx/>
                <a:latin typeface="Tahoma" pitchFamily="34" charset="0"/>
                <a:ea typeface="+mn-ea"/>
                <a:cs typeface="+mn-cs"/>
              </a:rPr>
              <a:t>and to </a:t>
            </a: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ensure continual improvement all </a:t>
            </a:r>
            <a:r>
              <a:rPr kumimoji="0" lang="en-US" sz="1600" b="1" i="0" u="none" strike="noStrike" kern="1200" cap="none" spc="0" normalizeH="0" baseline="0" noProof="0" dirty="0" smtClean="0">
                <a:ln>
                  <a:noFill/>
                </a:ln>
                <a:solidFill>
                  <a:srgbClr val="FF0000"/>
                </a:solidFill>
                <a:effectLst/>
                <a:uLnTx/>
                <a:uFillTx/>
                <a:latin typeface="Tahoma" pitchFamily="34" charset="0"/>
                <a:ea typeface="+mn-ea"/>
                <a:cs typeface="+mn-cs"/>
              </a:rPr>
              <a:t>contract managers </a:t>
            </a: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must review their HSE HEMP against the questions asked below        </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Tahoma" pitchFamily="34" charset="0"/>
                <a:ea typeface="+mn-ea"/>
                <a:cs typeface="+mn-cs"/>
              </a:rPr>
              <a:t>Confirm the following:</a:t>
            </a:r>
            <a:endParaRPr kumimoji="0" lang="en-US" sz="1600" b="0" i="0" u="none" strike="noStrike" kern="1200" cap="none" spc="0" normalizeH="0" baseline="0" noProof="0" dirty="0">
              <a:ln>
                <a:noFill/>
              </a:ln>
              <a:solidFill>
                <a:srgbClr val="0000FF"/>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manage / control night trips between camp &amp; rig?</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ensure adequate rest before trips to avoid fatigue?</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ensure safety controls measures on any road construction?</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ensure reported road hazards &amp; risks are being followed up?</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rPr>
              <a:t>* If the answer is NO to any of the above questions please ensure you take action to correct this finding. </a:t>
            </a:r>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GB" sz="1200" b="1" i="0" u="none" strike="noStrike" kern="1200" cap="none" spc="0" normalizeH="0" baseline="0" noProof="0">
                <a:ln>
                  <a:noFill/>
                </a:ln>
                <a:solidFill>
                  <a:srgbClr val="000000"/>
                </a:solidFill>
                <a:effectLst/>
                <a:uLnTx/>
                <a:uFillTx/>
                <a:latin typeface="Arial" charset="0"/>
                <a:ea typeface="+mn-ea"/>
                <a:cs typeface="+mn-cs"/>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0" i="0" u="none" strike="noStrike" kern="10" cap="none" spc="0" normalizeH="0" baseline="0" noProof="0">
                <a:ln w="9525">
                  <a:solidFill>
                    <a:srgbClr val="000000"/>
                  </a:solidFill>
                  <a:round/>
                  <a:headEnd/>
                  <a:tailEnd/>
                </a:ln>
                <a:solidFill>
                  <a:srgbClr val="000000"/>
                </a:solidFill>
                <a:effectLst/>
                <a:uLnTx/>
                <a:uFillTx/>
                <a:latin typeface="Arial"/>
                <a:ea typeface="+mn-ea"/>
                <a:cs typeface="Arial"/>
              </a:endParaRPr>
            </a:p>
          </p:txBody>
        </p:sp>
      </p:grpSp>
      <p:sp>
        <p:nvSpPr>
          <p:cNvPr id="27653" name="Rectangle 8"/>
          <p:cNvSpPr>
            <a:spLocks noChangeArrowheads="1"/>
          </p:cNvSpPr>
          <p:nvPr/>
        </p:nvSpPr>
        <p:spPr bwMode="auto">
          <a:xfrm>
            <a:off x="452892" y="923260"/>
            <a:ext cx="5947908" cy="307777"/>
          </a:xfrm>
          <a:prstGeom prst="rect">
            <a:avLst/>
          </a:prstGeom>
          <a:noFill/>
          <a:ln w="9525">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29.07.2018                                      </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Incident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title: HiPo MVI </a:t>
            </a:r>
            <a:endPar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endParaRPr>
          </a:p>
        </p:txBody>
      </p:sp>
      <p:sp>
        <p:nvSpPr>
          <p:cNvPr id="10" name="Footer Placeholder 9"/>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rPr>
              <a:t>Confidential - Not to be shared outside of PDO/PDO contractors </a:t>
            </a:r>
          </a:p>
        </p:txBody>
      </p:sp>
    </p:spTree>
    <p:extLst>
      <p:ext uri="{BB962C8B-B14F-4D97-AF65-F5344CB8AC3E}">
        <p14:creationId xmlns:p14="http://schemas.microsoft.com/office/powerpoint/2010/main" val="302449789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92088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A3CF875-DB2F-46DD-8023-79F593158174}"/>
</file>

<file path=customXml/itemProps2.xml><?xml version="1.0" encoding="utf-8"?>
<ds:datastoreItem xmlns:ds="http://schemas.openxmlformats.org/officeDocument/2006/customXml" ds:itemID="{E71B3261-5388-4167-B15C-386BDF11955D}"/>
</file>

<file path=customXml/itemProps3.xml><?xml version="1.0" encoding="utf-8"?>
<ds:datastoreItem xmlns:ds="http://schemas.openxmlformats.org/officeDocument/2006/customXml" ds:itemID="{C117FF5E-4B6C-45B9-AAB0-99518455D5AE}"/>
</file>

<file path=docProps/app.xml><?xml version="1.0" encoding="utf-8"?>
<Properties xmlns="http://schemas.openxmlformats.org/officeDocument/2006/extended-properties" xmlns:vt="http://schemas.openxmlformats.org/officeDocument/2006/docPropsVTypes">
  <TotalTime>98</TotalTime>
  <Words>449</Words>
  <Application>Microsoft Office PowerPoint</Application>
  <PresentationFormat>On-screen Show (4:3)</PresentationFormat>
  <Paragraphs>60</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Harthy, Sami MSE34</cp:lastModifiedBy>
  <cp:revision>36</cp:revision>
  <dcterms:created xsi:type="dcterms:W3CDTF">2016-03-28T05:48:29Z</dcterms:created>
  <dcterms:modified xsi:type="dcterms:W3CDTF">2019-01-09T06:41:07Z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