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4"/>
  </p:notesMasterIdLst>
  <p:sldIdLst>
    <p:sldId id="311" r:id="rId2"/>
    <p:sldId id="31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2" name="Slide Image Placeholder 1"/>
          <p:cNvSpPr>
            <a:spLocks noGrp="1" noRot="1" noChangeAspect="1" noTextEdit="1"/>
          </p:cNvSpPr>
          <p:nvPr>
            <p:ph type="sldImg"/>
          </p:nvPr>
        </p:nvSpPr>
        <p:spPr/>
      </p:sp>
      <p:sp>
        <p:nvSpPr>
          <p:cNvPr id="1048753" name="Notes Placeholder 2"/>
          <p:cNvSpPr>
            <a:spLocks noGrp="1"/>
          </p:cNvSpPr>
          <p:nvPr>
            <p:ph type="body" idx="1"/>
          </p:nvPr>
        </p:nvSpPr>
        <p:spPr>
          <a:noFill/>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1048754"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5138CA7-92E6-41FD-A1B7-5ABDE6F1771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85850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2" name="Slide Image Placeholder 1"/>
          <p:cNvSpPr>
            <a:spLocks noGrp="1" noRot="1" noChangeAspect="1" noTextEdit="1"/>
          </p:cNvSpPr>
          <p:nvPr>
            <p:ph type="sldImg"/>
          </p:nvPr>
        </p:nvSpPr>
        <p:spPr/>
      </p:sp>
      <p:sp>
        <p:nvSpPr>
          <p:cNvPr id="1048763" name="Notes Placeholder 2"/>
          <p:cNvSpPr>
            <a:spLocks noGrp="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1048764"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6B2BACC-5893-4478-93DA-688A131F836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542257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48765"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endParaRPr lang="en-US"/>
          </a:p>
        </p:txBody>
      </p:sp>
      <p:sp>
        <p:nvSpPr>
          <p:cNvPr id="1048766"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48767" name="Rectangle 4"/>
          <p:cNvSpPr>
            <a:spLocks noGrp="1" noChangeArrowheads="1"/>
          </p:cNvSpPr>
          <p:nvPr>
            <p:ph type="dt" sz="half" idx="10"/>
          </p:nvPr>
        </p:nvSpPr>
        <p:spPr/>
        <p:txBody>
          <a:bodyPr/>
          <a:lstStyle/>
          <a:p>
            <a:endParaRPr lang="en-US"/>
          </a:p>
        </p:txBody>
      </p:sp>
      <p:sp>
        <p:nvSpPr>
          <p:cNvPr id="1048768" name="Rectangle 5"/>
          <p:cNvSpPr>
            <a:spLocks noGrp="1" noChangeArrowheads="1"/>
          </p:cNvSpPr>
          <p:nvPr>
            <p:ph type="ftr" sz="quarter" idx="11"/>
          </p:nvPr>
        </p:nvSpPr>
        <p:spPr/>
        <p:txBody>
          <a:bodyPr/>
          <a:lstStyle/>
          <a:p>
            <a:r>
              <a:rPr lang="en-US"/>
              <a:t>Confidential - Not to be shared outside of PDO/PDO contractors </a:t>
            </a:r>
          </a:p>
        </p:txBody>
      </p:sp>
      <p:sp>
        <p:nvSpPr>
          <p:cNvPr id="1048769" name="Rectangle 6"/>
          <p:cNvSpPr>
            <a:spLocks noGrp="1" noChangeArrowheads="1"/>
          </p:cNvSpPr>
          <p:nvPr>
            <p:ph type="sldNum" sz="quarter" idx="12"/>
          </p:nvPr>
        </p:nvSpPr>
        <p:spPr/>
        <p:txBody>
          <a:bodyPr/>
          <a:lstStyle>
            <a:lvl1pPr algn="ctr"/>
          </a:lstStyle>
          <a:p>
            <a:fld id="{15B704AD-0DEC-4276-A217-14915B9EB7EF}" type="slidenum">
              <a:rPr lang="en-US"/>
              <a:pPr/>
              <a:t>‹#›</a:t>
            </a:fld>
            <a:endParaRPr lang="en-US"/>
          </a:p>
        </p:txBody>
      </p:sp>
    </p:spTree>
    <p:extLst>
      <p:ext uri="{BB962C8B-B14F-4D97-AF65-F5344CB8AC3E}">
        <p14:creationId xmlns:p14="http://schemas.microsoft.com/office/powerpoint/2010/main" val="1602288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1048583" name="Rectangle 4"/>
          <p:cNvSpPr>
            <a:spLocks noGrp="1" noChangeArrowheads="1"/>
          </p:cNvSpPr>
          <p:nvPr>
            <p:ph type="dt" sz="half" idx="10"/>
          </p:nvPr>
        </p:nvSpPr>
        <p:spPr/>
        <p:txBody>
          <a:bodyPr/>
          <a:lstStyle/>
          <a:p>
            <a:endParaRPr lang="en-US"/>
          </a:p>
        </p:txBody>
      </p:sp>
      <p:sp>
        <p:nvSpPr>
          <p:cNvPr id="1048584" name="Rectangle 5"/>
          <p:cNvSpPr>
            <a:spLocks noGrp="1" noChangeArrowheads="1"/>
          </p:cNvSpPr>
          <p:nvPr>
            <p:ph type="ftr" sz="quarter" idx="11"/>
          </p:nvPr>
        </p:nvSpPr>
        <p:spPr/>
        <p:txBody>
          <a:bodyPr/>
          <a:lstStyle/>
          <a:p>
            <a:r>
              <a:rPr lang="en-US"/>
              <a:t>Confidential - Not to be shared outside of PDO/PDO contractors </a:t>
            </a:r>
          </a:p>
        </p:txBody>
      </p:sp>
      <p:sp>
        <p:nvSpPr>
          <p:cNvPr id="1048585" name="Rectangle 6"/>
          <p:cNvSpPr>
            <a:spLocks noGrp="1" noChangeArrowheads="1"/>
          </p:cNvSpPr>
          <p:nvPr>
            <p:ph type="sldNum" sz="quarter" idx="12"/>
          </p:nvPr>
        </p:nvSpPr>
        <p:spPr/>
        <p:txBody>
          <a:bodyPr/>
          <a:lstStyle>
            <a:lvl1pPr algn="ctr"/>
          </a:lstStyle>
          <a:p>
            <a:fld id="{1A920DC4-FE34-4663-8FB7-16362F8E3E28}" type="slidenum">
              <a:rPr lang="en-US"/>
              <a:pPr/>
              <a:t>‹#›</a:t>
            </a:fld>
            <a:endParaRPr lang="en-US"/>
          </a:p>
        </p:txBody>
      </p:sp>
    </p:spTree>
    <p:extLst>
      <p:ext uri="{BB962C8B-B14F-4D97-AF65-F5344CB8AC3E}">
        <p14:creationId xmlns:p14="http://schemas.microsoft.com/office/powerpoint/2010/main" val="4125134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52" name="Rectangle 4"/>
          <p:cNvSpPr>
            <a:spLocks noGrp="1" noChangeArrowheads="1"/>
          </p:cNvSpPr>
          <p:nvPr>
            <p:ph type="dt" sz="half" idx="10"/>
          </p:nvPr>
        </p:nvSpPr>
        <p:spPr/>
        <p:txBody>
          <a:bodyPr/>
          <a:lstStyle/>
          <a:p>
            <a:endParaRPr lang="en-US"/>
          </a:p>
        </p:txBody>
      </p:sp>
      <p:sp>
        <p:nvSpPr>
          <p:cNvPr id="1048653" name="Rectangle 5"/>
          <p:cNvSpPr>
            <a:spLocks noGrp="1" noChangeArrowheads="1"/>
          </p:cNvSpPr>
          <p:nvPr>
            <p:ph type="ftr" sz="quarter" idx="11"/>
          </p:nvPr>
        </p:nvSpPr>
        <p:spPr/>
        <p:txBody>
          <a:bodyPr/>
          <a:lstStyle/>
          <a:p>
            <a:r>
              <a:rPr lang="en-US"/>
              <a:t>Confidential - Not to be shared outside of PDO/PDO contractors </a:t>
            </a:r>
          </a:p>
        </p:txBody>
      </p:sp>
      <p:sp>
        <p:nvSpPr>
          <p:cNvPr id="1048654" name="Rectangle 6"/>
          <p:cNvSpPr>
            <a:spLocks noGrp="1" noChangeArrowheads="1"/>
          </p:cNvSpPr>
          <p:nvPr>
            <p:ph type="sldNum" sz="quarter" idx="12"/>
          </p:nvPr>
        </p:nvSpPr>
        <p:spPr/>
        <p:txBody>
          <a:bodyPr/>
          <a:lstStyle>
            <a:lvl1pPr algn="ctr"/>
          </a:lstStyle>
          <a:p>
            <a:fld id="{C085B925-3865-4333-AFCB-ABF9FE11EB42}" type="slidenum">
              <a:rPr lang="en-US"/>
              <a:pPr/>
              <a:t>‹#›</a:t>
            </a:fld>
            <a:endParaRPr lang="en-US"/>
          </a:p>
        </p:txBody>
      </p:sp>
    </p:spTree>
    <p:extLst>
      <p:ext uri="{BB962C8B-B14F-4D97-AF65-F5344CB8AC3E}">
        <p14:creationId xmlns:p14="http://schemas.microsoft.com/office/powerpoint/2010/main" val="1707587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104871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1048714" name="Rectangle 4"/>
          <p:cNvSpPr>
            <a:spLocks noGrp="1" noChangeArrowheads="1"/>
          </p:cNvSpPr>
          <p:nvPr>
            <p:ph type="dt" sz="half" idx="10"/>
          </p:nvPr>
        </p:nvSpPr>
        <p:spPr/>
        <p:txBody>
          <a:bodyPr/>
          <a:lstStyle/>
          <a:p>
            <a:endParaRPr lang="en-US"/>
          </a:p>
        </p:txBody>
      </p:sp>
      <p:sp>
        <p:nvSpPr>
          <p:cNvPr id="1048715" name="Rectangle 5"/>
          <p:cNvSpPr>
            <a:spLocks noGrp="1" noChangeArrowheads="1"/>
          </p:cNvSpPr>
          <p:nvPr>
            <p:ph type="ftr" sz="quarter" idx="11"/>
          </p:nvPr>
        </p:nvSpPr>
        <p:spPr/>
        <p:txBody>
          <a:bodyPr/>
          <a:lstStyle/>
          <a:p>
            <a:r>
              <a:rPr lang="en-US"/>
              <a:t>Confidential - Not to be shared outside of PDO/PDO contractors </a:t>
            </a:r>
          </a:p>
        </p:txBody>
      </p:sp>
      <p:sp>
        <p:nvSpPr>
          <p:cNvPr id="1048716" name="Rectangle 6"/>
          <p:cNvSpPr>
            <a:spLocks noGrp="1" noChangeArrowheads="1"/>
          </p:cNvSpPr>
          <p:nvPr>
            <p:ph type="sldNum" sz="quarter" idx="12"/>
          </p:nvPr>
        </p:nvSpPr>
        <p:spPr/>
        <p:txBody>
          <a:bodyPr/>
          <a:lstStyle>
            <a:lvl1pPr algn="ctr"/>
          </a:lstStyle>
          <a:p>
            <a:fld id="{CF1380D9-E0BB-484F-BE96-17EE0360769A}" type="slidenum">
              <a:rPr lang="en-US"/>
              <a:pPr/>
              <a:t>‹#›</a:t>
            </a:fld>
            <a:endParaRPr lang="en-US"/>
          </a:p>
        </p:txBody>
      </p:sp>
    </p:spTree>
    <p:extLst>
      <p:ext uri="{BB962C8B-B14F-4D97-AF65-F5344CB8AC3E}">
        <p14:creationId xmlns:p14="http://schemas.microsoft.com/office/powerpoint/2010/main" val="600485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048797"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1048798"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48799" name="Date Placeholder 3"/>
          <p:cNvSpPr>
            <a:spLocks noGrp="1"/>
          </p:cNvSpPr>
          <p:nvPr>
            <p:ph type="dt" sz="half" idx="10"/>
          </p:nvPr>
        </p:nvSpPr>
        <p:spPr/>
        <p:txBody>
          <a:bodyPr/>
          <a:lstStyle/>
          <a:p>
            <a:fld id="{542AB25A-A13B-4989-8363-FD1E6CE329EA}" type="datetimeFigureOut">
              <a:rPr lang="en-US" smtClean="0"/>
              <a:pPr/>
              <a:t>09/01/2019</a:t>
            </a:fld>
            <a:endParaRPr lang="en-US" dirty="0"/>
          </a:p>
        </p:txBody>
      </p:sp>
      <p:sp>
        <p:nvSpPr>
          <p:cNvPr id="1048800" name="Footer Placeholder 4"/>
          <p:cNvSpPr>
            <a:spLocks noGrp="1"/>
          </p:cNvSpPr>
          <p:nvPr>
            <p:ph type="ftr" sz="quarter" idx="11"/>
          </p:nvPr>
        </p:nvSpPr>
        <p:spPr/>
        <p:txBody>
          <a:bodyPr/>
          <a:lstStyle/>
          <a:p>
            <a:endParaRPr lang="en-US" dirty="0"/>
          </a:p>
        </p:txBody>
      </p:sp>
      <p:sp>
        <p:nvSpPr>
          <p:cNvPr id="1048801" name="Slide Number Placeholder 5"/>
          <p:cNvSpPr>
            <a:spLocks noGrp="1"/>
          </p:cNvSpPr>
          <p:nvPr>
            <p:ph type="sldNum" sz="quarter" idx="12"/>
          </p:nvPr>
        </p:nvSpPr>
        <p:spPr/>
        <p:txBody>
          <a:bodyPr/>
          <a:lstStyle/>
          <a:p>
            <a:fld id="{DD0866FD-DB22-4790-ADFE-1B9BD27DF025}" type="slidenum">
              <a:rPr lang="en-US" smtClean="0"/>
              <a:pPr/>
              <a:t>‹#›</a:t>
            </a:fld>
            <a:endParaRPr lang="en-US" dirty="0"/>
          </a:p>
        </p:txBody>
      </p:sp>
    </p:spTree>
    <p:extLst>
      <p:ext uri="{BB962C8B-B14F-4D97-AF65-F5344CB8AC3E}">
        <p14:creationId xmlns:p14="http://schemas.microsoft.com/office/powerpoint/2010/main" val="13001258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57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7"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48578"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Confidential - Not to be shared outside of PDO/PDO contractors </a:t>
            </a:r>
          </a:p>
        </p:txBody>
      </p:sp>
      <p:sp>
        <p:nvSpPr>
          <p:cNvPr id="1048579"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0281B74-92C0-4899-8AEC-B63DF05B8251}" type="slidenum">
              <a:rPr lang="en-US"/>
              <a:pPr/>
              <a:t>‹#›</a:t>
            </a:fld>
            <a:endParaRPr lang="en-US"/>
          </a:p>
        </p:txBody>
      </p:sp>
      <p:sp>
        <p:nvSpPr>
          <p:cNvPr id="1048580" name="TextBox 6"/>
          <p:cNvSpPr txBox="1"/>
          <p:nvPr/>
        </p:nvSpPr>
        <p:spPr>
          <a:xfrm>
            <a:off x="762000" y="228600"/>
            <a:ext cx="7467600" cy="400050"/>
          </a:xfrm>
          <a:prstGeom prst="rect">
            <a:avLst/>
          </a:prstGeom>
          <a:noFill/>
        </p:spPr>
        <p:txBody>
          <a:bodyPr>
            <a:spAutoFit/>
          </a:bodyPr>
          <a:lstStyle/>
          <a:p>
            <a:r>
              <a:rPr lang="en-US" sz="2000" b="1" i="1" kern="0" dirty="0">
                <a:solidFill>
                  <a:srgbClr val="CCCCFF"/>
                </a:solidFill>
                <a:latin typeface="Arial"/>
                <a:ea typeface="+mj-ea"/>
                <a:cs typeface="Arial"/>
              </a:rPr>
              <a:t>Main contractor name – LTI# - Date of incident</a:t>
            </a:r>
            <a:endParaRPr lang="en-US" dirty="0"/>
          </a:p>
        </p:txBody>
      </p:sp>
      <p:sp>
        <p:nvSpPr>
          <p:cNvPr id="1048581" name="Rectangle 7"/>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endParaRPr lang="en-US"/>
          </a:p>
        </p:txBody>
      </p:sp>
      <p:pic>
        <p:nvPicPr>
          <p:cNvPr id="2097152" name="Content Placeholder 3" descr="PPT option1.jpg"/>
          <p:cNvPicPr>
            <a:picLocks noChangeAspect="1"/>
          </p:cNvPicPr>
          <p:nvPr/>
        </p:nvPicPr>
        <p:blipFill>
          <a:blip r:embed="rId7"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884194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4" name="Text Box 2"/>
          <p:cNvSpPr txBox="1">
            <a:spLocks noChangeArrowheads="1"/>
          </p:cNvSpPr>
          <p:nvPr/>
        </p:nvSpPr>
        <p:spPr bwMode="auto">
          <a:xfrm>
            <a:off x="0" y="762000"/>
            <a:ext cx="5486400" cy="3854901"/>
          </a:xfrm>
          <a:prstGeom prst="rect">
            <a:avLst/>
          </a:prstGeom>
          <a:noFill/>
          <a:ln w="19050">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2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 28.07.2018   </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                                             Incident type: HiPo</a:t>
            </a:r>
            <a:endPar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3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What happened?</a:t>
            </a:r>
            <a:endParaRPr kumimoji="0" lang="en-US" sz="1600" b="0" i="0" u="none" strike="noStrike" kern="1200" cap="none" spc="0" normalizeH="0" baseline="0" noProof="0" dirty="0">
              <a:ln>
                <a:noFill/>
              </a:ln>
              <a:solidFill>
                <a:srgbClr val="FF0000"/>
              </a:solidFill>
              <a:effectLst/>
              <a:uLnTx/>
              <a:uFillTx/>
              <a:latin typeface="Tahoma"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1050" b="0" i="0" u="none" strike="noStrike" kern="1200" cap="none" spc="0" normalizeH="0" baseline="0" noProof="0" dirty="0" smtClean="0">
              <a:ln>
                <a:noFill/>
              </a:ln>
              <a:solidFill>
                <a:srgbClr val="000000"/>
              </a:solidFill>
              <a:effectLst/>
              <a:uLnTx/>
              <a:uFillTx/>
              <a:latin typeface="Arial"/>
              <a:ea typeface="+mn-ea"/>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While </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shifting chemical drums from one location to another location in the same yard, the forklift operator did not notice that the helper was in front of his moving forklift and struck the helper by the wooden pallet on the back of his legs that made him fall on the ground and caused injury to both the knees. </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333399"/>
                </a:solidFill>
                <a:effectLst/>
                <a:uLnTx/>
                <a:uFillTx/>
                <a:latin typeface="Tahoma" pitchFamily="34" charset="0"/>
                <a:ea typeface="+mn-ea"/>
                <a:cs typeface="+mn-cs"/>
              </a:rPr>
              <a:t>Your learning from this incident..</a:t>
            </a:r>
          </a:p>
          <a:p>
            <a:pPr marL="114300" marR="0" lvl="0" indent="-114300" algn="l" defTabSz="914400" rtl="0" eaLnBrk="0" fontAlgn="base" latinLnBrk="0" hangingPunct="0">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FF0000"/>
              </a:solidFill>
              <a:effectLst/>
              <a:uLnTx/>
              <a:uFillTx/>
              <a:latin typeface="Arial"/>
              <a:ea typeface="+mn-ea"/>
              <a:cs typeface="Tahoma"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Always to be attentive while operating forklift.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Pedestrian should practice all round observation before crossing roadways. STOP, CHECK and GO.</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Always drive according to your training.</a:t>
            </a:r>
            <a:endParaRPr kumimoji="0" lang="en-US" sz="1200" b="0" i="0" u="none" strike="sng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Always use designated walkways </a:t>
            </a:r>
          </a:p>
        </p:txBody>
      </p:sp>
      <p:sp>
        <p:nvSpPr>
          <p:cNvPr id="1048745"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GB" sz="6000" b="0" i="0" u="none" strike="noStrike" kern="1200" cap="none" spc="0" normalizeH="0" baseline="0" noProof="0">
              <a:ln>
                <a:noFill/>
              </a:ln>
              <a:solidFill>
                <a:srgbClr val="FF0000"/>
              </a:solidFill>
              <a:effectLst/>
              <a:uLnTx/>
              <a:uFillTx/>
              <a:latin typeface="Times New Roman" pitchFamily="18" charset="0"/>
              <a:ea typeface="+mn-ea"/>
              <a:cs typeface="+mn-cs"/>
              <a:sym typeface="Webdings" pitchFamily="18" charset="2"/>
            </a:endParaRPr>
          </a:p>
        </p:txBody>
      </p:sp>
      <p:sp>
        <p:nvSpPr>
          <p:cNvPr id="1048746" name="TextBox 16"/>
          <p:cNvSpPr txBox="1">
            <a:spLocks noChangeArrowheads="1"/>
          </p:cNvSpPr>
          <p:nvPr/>
        </p:nvSpPr>
        <p:spPr bwMode="auto">
          <a:xfrm>
            <a:off x="304800" y="4876800"/>
            <a:ext cx="5181600" cy="830997"/>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sz="1600"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en-US" dirty="0"/>
              <a:t>Always check your surroundings while working in the yard. </a:t>
            </a:r>
          </a:p>
        </p:txBody>
      </p:sp>
      <p:sp>
        <p:nvSpPr>
          <p:cNvPr id="1048747"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PDO Second Alert</a:t>
            </a:r>
          </a:p>
        </p:txBody>
      </p:sp>
      <p:sp>
        <p:nvSpPr>
          <p:cNvPr id="1048748" name="Footer Placeholder 12"/>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rPr>
              <a:t>Confidential - Not to be shared outside of PDO/PDO contractors </a:t>
            </a:r>
          </a:p>
        </p:txBody>
      </p:sp>
      <p:pic>
        <p:nvPicPr>
          <p:cNvPr id="2097161" name="Picture 2"/>
          <p:cNvPicPr>
            <a:picLocks noChangeAspect="1" noChangeArrowheads="1"/>
          </p:cNvPicPr>
          <p:nvPr/>
        </p:nvPicPr>
        <p:blipFill>
          <a:blip r:embed="rId3" cstate="print"/>
          <a:srcRect/>
          <a:stretch>
            <a:fillRect/>
          </a:stretch>
        </p:blipFill>
        <p:spPr bwMode="auto">
          <a:xfrm>
            <a:off x="5791200" y="1066800"/>
            <a:ext cx="3200400" cy="2133600"/>
          </a:xfrm>
          <a:prstGeom prst="rect">
            <a:avLst/>
          </a:prstGeom>
          <a:noFill/>
          <a:ln w="9525">
            <a:noFill/>
            <a:miter lim="800000"/>
            <a:headEnd/>
            <a:tailEnd/>
          </a:ln>
        </p:spPr>
      </p:pic>
      <p:grpSp>
        <p:nvGrpSpPr>
          <p:cNvPr id="97" name="Group 131"/>
          <p:cNvGrpSpPr/>
          <p:nvPr/>
        </p:nvGrpSpPr>
        <p:grpSpPr bwMode="auto">
          <a:xfrm>
            <a:off x="8534400" y="1143000"/>
            <a:ext cx="336550" cy="544513"/>
            <a:chOff x="3504" y="544"/>
            <a:chExt cx="2287" cy="1855"/>
          </a:xfrm>
        </p:grpSpPr>
        <p:sp>
          <p:nvSpPr>
            <p:cNvPr id="104874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4875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grpSp>
      <p:pic>
        <p:nvPicPr>
          <p:cNvPr id="2097162" name="Picture 2"/>
          <p:cNvPicPr>
            <a:picLocks noChangeAspect="1" noChangeArrowheads="1"/>
          </p:cNvPicPr>
          <p:nvPr/>
        </p:nvPicPr>
        <p:blipFill>
          <a:blip r:embed="rId4" cstate="print"/>
          <a:srcRect/>
          <a:stretch>
            <a:fillRect/>
          </a:stretch>
        </p:blipFill>
        <p:spPr bwMode="auto">
          <a:xfrm>
            <a:off x="5715000" y="3657600"/>
            <a:ext cx="3276601" cy="2133600"/>
          </a:xfrm>
          <a:prstGeom prst="rect">
            <a:avLst/>
          </a:prstGeom>
          <a:noFill/>
          <a:ln w="9525">
            <a:noFill/>
            <a:miter lim="800000"/>
            <a:headEnd/>
            <a:tailEnd/>
          </a:ln>
        </p:spPr>
      </p:pic>
      <p:sp>
        <p:nvSpPr>
          <p:cNvPr id="1048751" name="Freeform 132"/>
          <p:cNvSpPr/>
          <p:nvPr/>
        </p:nvSpPr>
        <p:spPr bwMode="auto">
          <a:xfrm>
            <a:off x="8534400" y="40386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24759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1" name="Group 9"/>
          <p:cNvGrpSpPr/>
          <p:nvPr/>
        </p:nvGrpSpPr>
        <p:grpSpPr bwMode="auto">
          <a:xfrm>
            <a:off x="12700" y="-228600"/>
            <a:ext cx="8920163" cy="990600"/>
            <a:chOff x="9" y="-144"/>
            <a:chExt cx="6087" cy="624"/>
          </a:xfrm>
        </p:grpSpPr>
        <p:sp>
          <p:nvSpPr>
            <p:cNvPr id="1048755"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48756"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Management self audit </a:t>
              </a:r>
            </a:p>
          </p:txBody>
        </p:sp>
        <p:sp>
          <p:nvSpPr>
            <p:cNvPr id="1048757"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GB" sz="1200" b="1" i="0" u="none" strike="noStrike" kern="1200" cap="none" spc="0" normalizeH="0" baseline="0" noProof="0">
                <a:ln>
                  <a:noFill/>
                </a:ln>
                <a:solidFill>
                  <a:srgbClr val="000000"/>
                </a:solidFill>
                <a:effectLst/>
                <a:uLnTx/>
                <a:uFillTx/>
                <a:latin typeface="Arial" charset="0"/>
                <a:ea typeface="+mn-ea"/>
                <a:cs typeface="+mn-cs"/>
              </a:endParaRPr>
            </a:p>
          </p:txBody>
        </p:sp>
        <p:sp>
          <p:nvSpPr>
            <p:cNvPr id="1048758"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0" i="0" u="none" strike="noStrike" kern="10" cap="none" spc="0" normalizeH="0" baseline="0" noProof="0">
                <a:ln w="9525">
                  <a:solidFill>
                    <a:srgbClr val="000000"/>
                  </a:solidFill>
                  <a:round/>
                  <a:headEnd/>
                  <a:tailEnd/>
                </a:ln>
                <a:solidFill>
                  <a:srgbClr val="000000"/>
                </a:solidFill>
                <a:effectLst/>
                <a:uLnTx/>
                <a:uFillTx/>
                <a:latin typeface="Arial"/>
                <a:ea typeface="+mn-ea"/>
                <a:cs typeface="Arial"/>
              </a:endParaRPr>
            </a:p>
          </p:txBody>
        </p:sp>
      </p:grpSp>
      <p:sp>
        <p:nvSpPr>
          <p:cNvPr id="1048759" name="Rectangle 8"/>
          <p:cNvSpPr>
            <a:spLocks noChangeArrowheads="1"/>
          </p:cNvSpPr>
          <p:nvPr/>
        </p:nvSpPr>
        <p:spPr bwMode="auto">
          <a:xfrm>
            <a:off x="52358" y="838200"/>
            <a:ext cx="6043642" cy="307777"/>
          </a:xfrm>
          <a:prstGeom prst="rect">
            <a:avLst/>
          </a:prstGeom>
          <a:noFill/>
          <a:ln w="9525">
            <a:noFill/>
            <a:miter lim="800000"/>
            <a:headEnd/>
            <a:tailEnd/>
          </a:ln>
        </p:spPr>
        <p:txBody>
          <a:bodyPr wrap="non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28.07.2018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   </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Incident type: HiPo</a:t>
            </a:r>
          </a:p>
        </p:txBody>
      </p:sp>
      <p:sp>
        <p:nvSpPr>
          <p:cNvPr id="1048760" name="Footer Placeholder 9"/>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rPr>
              <a:t>Confidential - Not to be shared outside of PDO/PDO contractors </a:t>
            </a:r>
          </a:p>
        </p:txBody>
      </p:sp>
      <p:sp>
        <p:nvSpPr>
          <p:cNvPr id="1048761" name="Text Box 2"/>
          <p:cNvSpPr txBox="1">
            <a:spLocks noChangeArrowheads="1"/>
          </p:cNvSpPr>
          <p:nvPr/>
        </p:nvSpPr>
        <p:spPr bwMode="auto">
          <a:xfrm>
            <a:off x="152400" y="1222921"/>
            <a:ext cx="8762999" cy="2585323"/>
          </a:xfrm>
          <a:prstGeom prst="rect">
            <a:avLst/>
          </a:prstGeom>
          <a:noFill/>
          <a:ln w="19050">
            <a:noFill/>
            <a:miter lim="800000"/>
            <a:headEnd/>
            <a:tailEnd/>
          </a:ln>
        </p:spPr>
        <p:txBody>
          <a:bodyPr wrap="square">
            <a:spAutoFit/>
          </a:bodyPr>
          <a:lstStyle/>
          <a:p>
            <a:pPr marL="0" marR="0" lvl="0" indent="0" algn="just" defTabSz="914400" rtl="0" eaLnBrk="1" fontAlgn="base" latinLnBrk="0" hangingPunct="1">
              <a:lnSpc>
                <a:spcPct val="100000"/>
              </a:lnSpc>
              <a:spcBef>
                <a:spcPct val="5000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As a learning from this incident </a:t>
            </a: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and to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ensure continual improvement all contract</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managers must review their HSE HEMP against the questions asked below        </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Tahoma" pitchFamily="34" charset="0"/>
                <a:ea typeface="+mn-ea"/>
                <a:cs typeface="+mn-cs"/>
              </a:rPr>
              <a:t>Confirm the following:</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FF"/>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00FF"/>
                </a:solidFill>
                <a:effectLst/>
                <a:uLnTx/>
                <a:uFillTx/>
                <a:latin typeface="Calibri" panose="020F0502020204030204" pitchFamily="34" charset="0"/>
                <a:ea typeface="+mn-ea"/>
                <a:cs typeface="+mn-cs"/>
              </a:rPr>
              <a:t>Do you ensure adequate segregation for moving plant and pedestrians? </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a:ln>
                <a:noFill/>
              </a:ln>
              <a:solidFill>
                <a:srgbClr val="0000FF"/>
              </a:solidFill>
              <a:effectLst/>
              <a:uLnTx/>
              <a:uFillTx/>
              <a:latin typeface="Calibri" panose="020F0502020204030204"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00FF"/>
                </a:solidFill>
                <a:effectLst/>
                <a:uLnTx/>
                <a:uFillTx/>
                <a:latin typeface="Calibri" panose="020F0502020204030204" pitchFamily="34" charset="0"/>
                <a:ea typeface="+mn-ea"/>
                <a:cs typeface="+mn-cs"/>
              </a:rPr>
              <a:t>Do you ensure supervisors are conducting safety observations?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a:ln>
                <a:noFill/>
              </a:ln>
              <a:solidFill>
                <a:srgbClr val="0000FF"/>
              </a:solidFill>
              <a:effectLst/>
              <a:uLnTx/>
              <a:uFillTx/>
              <a:latin typeface="Calibri" panose="020F0502020204030204"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00FF"/>
                </a:solidFill>
                <a:effectLst/>
                <a:uLnTx/>
                <a:uFillTx/>
                <a:latin typeface="Calibri" panose="020F0502020204030204" pitchFamily="34" charset="0"/>
                <a:ea typeface="+mn-ea"/>
                <a:cs typeface="+mn-cs"/>
              </a:rPr>
              <a:t>Does your HEMP cover the hazards of inattentive or distraction whilst operating forklift</a:t>
            </a:r>
            <a:r>
              <a:rPr kumimoji="0" lang="en-US" sz="1400" b="0" i="0" u="none" strike="noStrike" kern="1200" cap="none" spc="0" normalizeH="0" baseline="0" noProof="0" dirty="0" smtClean="0">
                <a:ln>
                  <a:noFill/>
                </a:ln>
                <a:solidFill>
                  <a:srgbClr val="0000FF"/>
                </a:solidFill>
                <a:effectLst/>
                <a:uLnTx/>
                <a:uFillTx/>
                <a:latin typeface="Calibri" panose="020F0502020204030204" pitchFamily="34" charset="0"/>
                <a:ea typeface="+mn-ea"/>
                <a:cs typeface="+mn-cs"/>
              </a:rPr>
              <a:t>?</a:t>
            </a:r>
            <a:endParaRPr kumimoji="0" lang="en-US" sz="1400" b="0" i="0" u="none" strike="noStrike" kern="1200" cap="none" spc="0" normalizeH="0" baseline="0" noProof="0" dirty="0">
              <a:ln>
                <a:noFill/>
              </a:ln>
              <a:solidFill>
                <a:srgbClr val="0000FF"/>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283674622"/>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92089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9162758-2A4F-47C2-B5F5-018D158A239A}"/>
</file>

<file path=customXml/itemProps2.xml><?xml version="1.0" encoding="utf-8"?>
<ds:datastoreItem xmlns:ds="http://schemas.openxmlformats.org/officeDocument/2006/customXml" ds:itemID="{B9124CAC-5D7F-40D5-B7DA-6B53880A60B2}"/>
</file>

<file path=customXml/itemProps3.xml><?xml version="1.0" encoding="utf-8"?>
<ds:datastoreItem xmlns:ds="http://schemas.openxmlformats.org/officeDocument/2006/customXml" ds:itemID="{6CA85926-B398-420D-99D1-B8DFB1B47959}"/>
</file>

<file path=docProps/app.xml><?xml version="1.0" encoding="utf-8"?>
<Properties xmlns="http://schemas.openxmlformats.org/officeDocument/2006/extended-properties" xmlns:vt="http://schemas.openxmlformats.org/officeDocument/2006/docPropsVTypes">
  <TotalTime>118</TotalTime>
  <Words>427</Words>
  <Application>Microsoft Office PowerPoint</Application>
  <PresentationFormat>On-screen Show (4:3)</PresentationFormat>
  <Paragraphs>53</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Harthy, Sami MSE34</cp:lastModifiedBy>
  <cp:revision>40</cp:revision>
  <dcterms:created xsi:type="dcterms:W3CDTF">2016-03-28T05:48:29Z</dcterms:created>
  <dcterms:modified xsi:type="dcterms:W3CDTF">2019-01-09T07:06:34Z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