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
  </p:notesMasterIdLst>
  <p:sldIdLst>
    <p:sldId id="313" r:id="rId2"/>
    <p:sldId id="31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18876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8214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59431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03159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79244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18392109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83562409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1"/>
            <a:ext cx="5257800" cy="3339376"/>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07.08.2018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title: MVI</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Arial" charset="0"/>
              </a:rPr>
              <a:t>On the 7</a:t>
            </a:r>
            <a:r>
              <a:rPr kumimoji="0" lang="en-US" sz="1200" b="0" i="0" u="none" strike="noStrike" kern="1200" cap="none" spc="0" normalizeH="0" baseline="30000" noProof="0" dirty="0" smtClean="0">
                <a:ln>
                  <a:noFill/>
                </a:ln>
                <a:solidFill>
                  <a:srgbClr val="000000"/>
                </a:solidFill>
                <a:effectLst/>
                <a:uLnTx/>
                <a:uFillTx/>
                <a:latin typeface="Calibri" pitchFamily="34" charset="0"/>
                <a:ea typeface="+mn-ea"/>
                <a:cs typeface="Arial" charset="0"/>
              </a:rPr>
              <a:t>th</a:t>
            </a: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Arial" charset="0"/>
              </a:rPr>
              <a:t> August at approximately 07:10 while moving soil in the waste yard, during the tipping operation and at full tipper height the tipper toppled over and came to rest on its left hand side. (Driver side). No injury was sustained to the driver (or any persons standing / working close by) as a result of this incident.</a:t>
            </a:r>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Your </a:t>
            </a: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learning from this incident..</a:t>
            </a:r>
            <a:endParaRPr kumimoji="0" lang="en-US" sz="1050" b="0" i="0" u="none" strike="noStrike" kern="1200" cap="none" spc="0" normalizeH="0" baseline="0" noProof="0" dirty="0">
              <a:ln>
                <a:noFill/>
              </a:ln>
              <a:solidFill>
                <a:srgbClr val="FF0000"/>
              </a:solidFill>
              <a:effectLst/>
              <a:uLnTx/>
              <a:uFillTx/>
              <a:latin typeface="Arial" charset="0"/>
              <a:ea typeface="+mn-ea"/>
              <a:cs typeface="Tahom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rPr>
              <a:t>Always ensure the truck is not </a:t>
            </a: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mn-cs"/>
              </a:rPr>
              <a:t>overloaded.</a:t>
            </a:r>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mn-cs"/>
              </a:rPr>
              <a:t>Always ensure </a:t>
            </a:r>
            <a:r>
              <a:rPr kumimoji="0" lang="en-US" altLang="en-US" sz="1200" b="0" i="0" u="none" strike="noStrike" kern="1200" cap="none" spc="0" normalizeH="0" baseline="0" noProof="0" dirty="0" smtClean="0">
                <a:ln>
                  <a:noFill/>
                </a:ln>
                <a:solidFill>
                  <a:srgbClr val="000000"/>
                </a:solidFill>
                <a:effectLst/>
                <a:uLnTx/>
                <a:uFillTx/>
                <a:latin typeface="Calibri" pitchFamily="34" charset="0"/>
                <a:ea typeface="+mn-ea"/>
                <a:cs typeface="+mn-cs"/>
                <a:sym typeface="Wingdings" pitchFamily="2" charset="2"/>
              </a:rPr>
              <a:t>that the surface you are tipping onto firm enough and flat enough </a:t>
            </a: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mn-cs"/>
              </a:rPr>
              <a:t>before </a:t>
            </a: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rPr>
              <a:t>tipping</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mn-cs"/>
              </a:rPr>
              <a:t>Always ensure </a:t>
            </a: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rPr>
              <a:t>your Job Risk Assessment is up to date and adequate.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rPr>
              <a:t>Always ensure banksman is used for vehicle movement, reversing and offloading materials.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altLang="en-US" sz="1200" b="0" i="0" u="none" strike="noStrike" kern="1200" cap="none" spc="0" normalizeH="0" baseline="0" noProof="0" dirty="0" smtClean="0">
                <a:ln>
                  <a:noFill/>
                </a:ln>
                <a:solidFill>
                  <a:srgbClr val="000000"/>
                </a:solidFill>
                <a:effectLst/>
                <a:uLnTx/>
                <a:uFillTx/>
                <a:latin typeface="Calibri" pitchFamily="34" charset="0"/>
                <a:ea typeface="+mn-ea"/>
                <a:cs typeface="+mn-cs"/>
              </a:rPr>
              <a:t>You are always empowered </a:t>
            </a:r>
            <a:r>
              <a:rPr kumimoji="0" lang="en-US" altLang="en-US" sz="1200" b="0" i="0" u="none" strike="noStrike" kern="1200" cap="none" spc="0" normalizeH="0" baseline="0" noProof="0" dirty="0">
                <a:ln>
                  <a:noFill/>
                </a:ln>
                <a:solidFill>
                  <a:srgbClr val="000000"/>
                </a:solidFill>
                <a:effectLst/>
                <a:uLnTx/>
                <a:uFillTx/>
                <a:latin typeface="Calibri" pitchFamily="34" charset="0"/>
                <a:ea typeface="+mn-ea"/>
                <a:cs typeface="+mn-cs"/>
              </a:rPr>
              <a:t>to STOP if not </a:t>
            </a:r>
            <a:r>
              <a:rPr kumimoji="0" lang="en-US" altLang="en-US" sz="1200" b="0" i="0" u="none" strike="noStrike" kern="1200" cap="none" spc="0" normalizeH="0" baseline="0" noProof="0" dirty="0" smtClean="0">
                <a:ln>
                  <a:noFill/>
                </a:ln>
                <a:solidFill>
                  <a:srgbClr val="000000"/>
                </a:solidFill>
                <a:effectLst/>
                <a:uLnTx/>
                <a:uFillTx/>
                <a:latin typeface="Calibri" pitchFamily="34" charset="0"/>
                <a:ea typeface="+mn-ea"/>
                <a:cs typeface="+mn-cs"/>
              </a:rPr>
              <a:t>Safe.</a:t>
            </a:r>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152400" y="5029200"/>
            <a:ext cx="5486397" cy="41601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Your safety should always be built on SOLID ground</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rPr>
              <a:t>Confidential - Not to be shared outside of PDO/PDO contractors </a:t>
            </a:r>
          </a:p>
        </p:txBody>
      </p:sp>
      <p:pic>
        <p:nvPicPr>
          <p:cNvPr id="21" name="Picture 20">
            <a:extLst>
              <a:ext uri="{FF2B5EF4-FFF2-40B4-BE49-F238E27FC236}">
                <a16:creationId xmlns:a16="http://schemas.microsoft.com/office/drawing/2014/main" id="{29691DA1-7C56-475D-BE29-F7B434A64D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990600"/>
            <a:ext cx="3256974" cy="2308298"/>
          </a:xfrm>
          <a:prstGeom prst="rect">
            <a:avLst/>
          </a:prstGeom>
        </p:spPr>
      </p:pic>
      <p:grpSp>
        <p:nvGrpSpPr>
          <p:cNvPr id="22" name="Group 131"/>
          <p:cNvGrpSpPr>
            <a:grpSpLocks/>
          </p:cNvGrpSpPr>
          <p:nvPr/>
        </p:nvGrpSpPr>
        <p:grpSpPr bwMode="auto">
          <a:xfrm>
            <a:off x="8305800" y="2743200"/>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3842795"/>
            <a:ext cx="3124199" cy="2347495"/>
          </a:xfrm>
          <a:prstGeom prst="rect">
            <a:avLst/>
          </a:prstGeom>
        </p:spPr>
      </p:pic>
      <p:sp>
        <p:nvSpPr>
          <p:cNvPr id="26"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0201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1" y="1125539"/>
            <a:ext cx="8609012" cy="4124206"/>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to ensure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that tipping operations are covered in the HEMP?</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that truck drivers are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competent in tipping operations rather than just DD02 (heavy truck driving)?</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extra training is provided rather than DD02?</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have influence in the recruitment of drivers by your sub contractors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that repetitive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operations and risk normalization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are issues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that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are managed</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 controlled?</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that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know the density of the material being transported, &amp; so the total weight of the truck leaving your site?</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	</a:t>
            </a:r>
          </a:p>
          <a:p>
            <a:pPr marL="119063" marR="0" lvl="0" indent="-119063" algn="l" defTabSz="914400" rtl="0" eaLnBrk="1" fontAlgn="base" latinLnBrk="0" hangingPunct="1">
              <a:lnSpc>
                <a:spcPct val="100000"/>
              </a:lnSpc>
              <a:spcBef>
                <a:spcPct val="0"/>
              </a:spcBef>
              <a:spcAft>
                <a:spcPct val="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119063" marR="0" lvl="0" indent="-119063"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263736" y="836711"/>
            <a:ext cx="8575464"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333399"/>
                </a:solidFill>
                <a:effectLst/>
                <a:uLnTx/>
                <a:uFillTx/>
                <a:latin typeface="Tahoma" pitchFamily="34" charset="0"/>
                <a:ea typeface="+mn-ea"/>
                <a:cs typeface="+mn-cs"/>
              </a:rPr>
              <a:t>07.8.2018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title: MVI</a:t>
            </a: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7565430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0BA7256-B71C-4E79-943A-B0367752434C}"/>
</file>

<file path=customXml/itemProps2.xml><?xml version="1.0" encoding="utf-8"?>
<ds:datastoreItem xmlns:ds="http://schemas.openxmlformats.org/officeDocument/2006/customXml" ds:itemID="{C2B9F86B-51E3-4DE6-B4A5-635E4CEC965A}"/>
</file>

<file path=customXml/itemProps3.xml><?xml version="1.0" encoding="utf-8"?>
<ds:datastoreItem xmlns:ds="http://schemas.openxmlformats.org/officeDocument/2006/customXml" ds:itemID="{331167D2-9013-4E70-BE01-B6830BCF64D1}"/>
</file>

<file path=docProps/app.xml><?xml version="1.0" encoding="utf-8"?>
<Properties xmlns="http://schemas.openxmlformats.org/officeDocument/2006/extended-properties" xmlns:vt="http://schemas.openxmlformats.org/officeDocument/2006/docPropsVTypes">
  <TotalTime>239</TotalTime>
  <Words>541</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41</cp:revision>
  <dcterms:created xsi:type="dcterms:W3CDTF">2016-03-28T05:48:29Z</dcterms:created>
  <dcterms:modified xsi:type="dcterms:W3CDTF">2019-01-09T09:07:11Z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