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
  </p:notesMasterIdLst>
  <p:sldIdLst>
    <p:sldId id="319" r:id="rId2"/>
    <p:sldId id="32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09956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5772">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54359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5449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94274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13059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905585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427315691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9668" y="1066801"/>
            <a:ext cx="5619132" cy="3893374"/>
          </a:xfrm>
          <a:prstGeom prst="rect">
            <a:avLst/>
          </a:prstGeom>
          <a:noFill/>
          <a:ln w="19050">
            <a:noFill/>
            <a:miter lim="800000"/>
            <a:headEnd/>
            <a:tailEnd/>
          </a:ln>
        </p:spPr>
        <p:txBody>
          <a:bodyPr wrap="square">
            <a:spAutoFit/>
          </a:bodyPr>
          <a:lstStyle/>
          <a:p>
            <a:pPr marL="114300" indent="-114300" algn="just">
              <a:spcBef>
                <a:spcPts val="0"/>
              </a:spcBef>
              <a:defRPr/>
            </a:pPr>
            <a:r>
              <a:rPr lang="en-US" sz="1600" b="1" dirty="0" smtClean="0">
                <a:solidFill>
                  <a:srgbClr val="FF0000"/>
                </a:solidFill>
                <a:latin typeface="+mj-lt"/>
              </a:rPr>
              <a:t>What </a:t>
            </a:r>
            <a:r>
              <a:rPr lang="en-US" sz="1600" b="1" dirty="0">
                <a:solidFill>
                  <a:srgbClr val="FF0000"/>
                </a:solidFill>
                <a:latin typeface="+mj-lt"/>
              </a:rPr>
              <a:t>happened?</a:t>
            </a:r>
            <a:endParaRPr lang="en-US" sz="1600" dirty="0">
              <a:solidFill>
                <a:srgbClr val="FF0000"/>
              </a:solidFill>
              <a:latin typeface="+mj-lt"/>
            </a:endParaRPr>
          </a:p>
          <a:p>
            <a:pPr algn="just">
              <a:spcBef>
                <a:spcPts val="0"/>
              </a:spcBef>
              <a:defRPr/>
            </a:pPr>
            <a:r>
              <a:rPr lang="en-US" sz="1400" dirty="0" smtClean="0">
                <a:latin typeface="+mj-lt"/>
              </a:rPr>
              <a:t>A team (</a:t>
            </a:r>
            <a:r>
              <a:rPr lang="en-GB" sz="1400" dirty="0" smtClean="0">
                <a:latin typeface="+mj-lt"/>
              </a:rPr>
              <a:t>Supervisor &amp; Technician)</a:t>
            </a:r>
            <a:r>
              <a:rPr lang="en-US" sz="1400" dirty="0" smtClean="0">
                <a:latin typeface="+mj-lt"/>
              </a:rPr>
              <a:t> </a:t>
            </a:r>
            <a:r>
              <a:rPr lang="en-GB" sz="1400" dirty="0" smtClean="0">
                <a:latin typeface="+mj-lt"/>
              </a:rPr>
              <a:t>entered the </a:t>
            </a:r>
            <a:r>
              <a:rPr lang="en-GB" sz="1400" dirty="0" err="1" smtClean="0">
                <a:latin typeface="+mj-lt"/>
              </a:rPr>
              <a:t>BMF</a:t>
            </a:r>
            <a:r>
              <a:rPr lang="en-GB" sz="1400" dirty="0" smtClean="0">
                <a:latin typeface="+mj-lt"/>
              </a:rPr>
              <a:t> LV panel Area</a:t>
            </a:r>
            <a:r>
              <a:rPr lang="en-US" sz="1400" dirty="0" smtClean="0">
                <a:latin typeface="+mj-lt"/>
              </a:rPr>
              <a:t> for continuity test with No Permit Job (NPJ). </a:t>
            </a:r>
            <a:r>
              <a:rPr lang="en-GB" sz="1400" dirty="0" smtClean="0">
                <a:latin typeface="+mj-lt"/>
              </a:rPr>
              <a:t>As per NPJ team has to work on conduit fixing and light fixtures. Site Supervisor and the technician opened the LV panel for checking continuity and decided to power up the lighting circuit which is not included in the NPJ. To power up the lighting circuits, the technician switched on 32A ELCB in the same panel without checking for confirmation of its respective outgoing cables. The moment he turned on the 32A ELCB the electrical flash over occurred.</a:t>
            </a:r>
          </a:p>
          <a:p>
            <a:pPr algn="just">
              <a:spcBef>
                <a:spcPts val="0"/>
              </a:spcBef>
              <a:defRPr/>
            </a:pPr>
            <a:endParaRPr lang="en-GB" sz="1400" dirty="0" smtClean="0">
              <a:latin typeface="+mj-lt"/>
            </a:endParaRPr>
          </a:p>
          <a:p>
            <a:pPr algn="just">
              <a:spcBef>
                <a:spcPts val="0"/>
              </a:spcBef>
              <a:defRPr/>
            </a:pPr>
            <a:endParaRPr lang="en-GB" sz="500" dirty="0" smtClean="0">
              <a:latin typeface="+mj-lt"/>
            </a:endParaRPr>
          </a:p>
          <a:p>
            <a:pPr marL="114300" indent="-114300" algn="just">
              <a:spcBef>
                <a:spcPts val="0"/>
              </a:spcBef>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7475" indent="-117475" eaLnBrk="1" hangingPunct="1">
              <a:spcBef>
                <a:spcPts val="0"/>
              </a:spcBef>
              <a:buFont typeface="Arial" pitchFamily="34" charset="0"/>
              <a:buChar char="•"/>
              <a:defRPr/>
            </a:pPr>
            <a:r>
              <a:rPr lang="en-GB" sz="1400" dirty="0" smtClean="0">
                <a:latin typeface="+mj-lt"/>
                <a:cs typeface="Calibri" pitchFamily="34" charset="0"/>
              </a:rPr>
              <a:t>Always follow Permit </a:t>
            </a:r>
            <a:r>
              <a:rPr lang="en-GB" sz="1400" dirty="0">
                <a:latin typeface="+mj-lt"/>
                <a:cs typeface="Calibri" pitchFamily="34" charset="0"/>
              </a:rPr>
              <a:t>to </a:t>
            </a:r>
            <a:r>
              <a:rPr lang="en-GB" sz="1400" dirty="0" smtClean="0">
                <a:latin typeface="+mj-lt"/>
                <a:cs typeface="Calibri" pitchFamily="34" charset="0"/>
              </a:rPr>
              <a:t>Work Systems </a:t>
            </a:r>
            <a:r>
              <a:rPr lang="en-GB" sz="1400" dirty="0">
                <a:latin typeface="+mj-lt"/>
                <a:cs typeface="Calibri" pitchFamily="34" charset="0"/>
              </a:rPr>
              <a:t>must be </a:t>
            </a:r>
            <a:r>
              <a:rPr lang="en-GB" sz="1400" dirty="0" smtClean="0">
                <a:latin typeface="+mj-lt"/>
                <a:cs typeface="Calibri" pitchFamily="34" charset="0"/>
              </a:rPr>
              <a:t>followed</a:t>
            </a:r>
          </a:p>
          <a:p>
            <a:pPr marL="117475" indent="-117475" eaLnBrk="1" hangingPunct="1">
              <a:spcBef>
                <a:spcPts val="0"/>
              </a:spcBef>
              <a:buFont typeface="Arial" pitchFamily="34" charset="0"/>
              <a:buChar char="•"/>
              <a:defRPr/>
            </a:pPr>
            <a:r>
              <a:rPr lang="en-US" sz="1400" dirty="0" smtClean="0">
                <a:latin typeface="+mj-lt"/>
                <a:cs typeface="Calibri" pitchFamily="34" charset="0"/>
              </a:rPr>
              <a:t>Always make sure you are competent to do the job. </a:t>
            </a:r>
            <a:endParaRPr lang="en-US" sz="1400" dirty="0">
              <a:latin typeface="+mj-lt"/>
              <a:cs typeface="Calibri" pitchFamily="34" charset="0"/>
            </a:endParaRPr>
          </a:p>
          <a:p>
            <a:pPr marL="117475" indent="-117475" eaLnBrk="1" hangingPunct="1">
              <a:spcBef>
                <a:spcPts val="0"/>
              </a:spcBef>
              <a:buFont typeface="Arial" pitchFamily="34" charset="0"/>
              <a:buChar char="•"/>
              <a:defRPr/>
            </a:pPr>
            <a:r>
              <a:rPr lang="en-US" sz="1400" dirty="0" smtClean="0">
                <a:latin typeface="+mj-lt"/>
                <a:cs typeface="Calibri" pitchFamily="34" charset="0"/>
              </a:rPr>
              <a:t>Always ensure to not access </a:t>
            </a:r>
            <a:r>
              <a:rPr lang="en-US" sz="1400" dirty="0">
                <a:latin typeface="+mj-lt"/>
                <a:cs typeface="Calibri" pitchFamily="34" charset="0"/>
              </a:rPr>
              <a:t>r</a:t>
            </a:r>
            <a:r>
              <a:rPr lang="en-US" sz="1400" dirty="0" smtClean="0">
                <a:latin typeface="+mj-lt"/>
                <a:cs typeface="Calibri" pitchFamily="34" charset="0"/>
              </a:rPr>
              <a:t>estricted </a:t>
            </a:r>
            <a:r>
              <a:rPr lang="en-US" sz="1400" dirty="0">
                <a:latin typeface="+mj-lt"/>
                <a:cs typeface="Calibri" pitchFamily="34" charset="0"/>
              </a:rPr>
              <a:t>areas </a:t>
            </a:r>
            <a:r>
              <a:rPr lang="en-US" sz="1400" dirty="0" smtClean="0">
                <a:latin typeface="+mj-lt"/>
                <a:cs typeface="Calibri" pitchFamily="34" charset="0"/>
              </a:rPr>
              <a:t>without authorization.</a:t>
            </a:r>
            <a:endParaRPr lang="en-US" sz="1400" dirty="0">
              <a:latin typeface="+mj-lt"/>
              <a:cs typeface="Calibri" pitchFamily="34" charset="0"/>
            </a:endParaRPr>
          </a:p>
          <a:p>
            <a:pPr eaLnBrk="1" hangingPunct="1">
              <a:buFont typeface="Arial" pitchFamily="34" charset="0"/>
              <a:buChar char="•"/>
              <a:defRPr/>
            </a:pPr>
            <a:r>
              <a:rPr lang="en-US" sz="1400" dirty="0">
                <a:latin typeface="+mj-lt"/>
                <a:cs typeface="Tahoma" pitchFamily="34" charset="0"/>
              </a:rPr>
              <a:t>Always ensure isolation is verified prior to applying additional </a:t>
            </a:r>
            <a:r>
              <a:rPr lang="en-US" sz="1400" dirty="0" smtClean="0">
                <a:latin typeface="+mj-lt"/>
                <a:cs typeface="Tahoma" pitchFamily="34" charset="0"/>
              </a:rPr>
              <a:t>earthing</a:t>
            </a:r>
            <a:endParaRPr lang="en-US" sz="1400" dirty="0">
              <a:latin typeface="+mj-lt"/>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376446"/>
            <a:ext cx="5334000"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a:t>
            </a:r>
            <a:r>
              <a:rPr lang="en-US" sz="1600" b="1" dirty="0" smtClean="0">
                <a:solidFill>
                  <a:srgbClr val="FFFF00"/>
                </a:solidFill>
                <a:latin typeface="Tahoma" pitchFamily="34" charset="0"/>
              </a:rPr>
              <a:t>get authorization before </a:t>
            </a:r>
            <a:r>
              <a:rPr lang="en-US" sz="1600" b="1" dirty="0">
                <a:solidFill>
                  <a:srgbClr val="FFFF00"/>
                </a:solidFill>
                <a:latin typeface="Tahoma" pitchFamily="34" charset="0"/>
              </a:rPr>
              <a:t>starting any </a:t>
            </a:r>
            <a:r>
              <a:rPr lang="en-US" sz="1600" b="1" dirty="0" smtClean="0">
                <a:solidFill>
                  <a:srgbClr val="FFFF00"/>
                </a:solidFill>
                <a:latin typeface="Tahoma" pitchFamily="34" charset="0"/>
              </a:rPr>
              <a:t>job</a:t>
            </a:r>
            <a:r>
              <a:rPr lang="en-US" sz="1600" b="1" dirty="0">
                <a:solidFill>
                  <a:srgbClr val="FFFF00"/>
                </a:solidFill>
                <a:latin typeface="Tahoma" pitchFamily="34" charset="0"/>
              </a:rPr>
              <a:t>! </a:t>
            </a:r>
          </a:p>
        </p:txBody>
      </p:sp>
      <p:sp>
        <p:nvSpPr>
          <p:cNvPr id="13" name="Footer Placeholder 12"/>
          <p:cNvSpPr>
            <a:spLocks noGrp="1"/>
          </p:cNvSpPr>
          <p:nvPr>
            <p:ph type="ftr" sz="quarter" idx="11"/>
          </p:nvPr>
        </p:nvSpPr>
        <p:spPr>
          <a:xfrm>
            <a:off x="3124200" y="6322140"/>
            <a:ext cx="2895600" cy="457200"/>
          </a:xfrm>
        </p:spPr>
        <p:txBody>
          <a:bodyPr/>
          <a:lstStyle/>
          <a:p>
            <a:pPr>
              <a:defRPr/>
            </a:pPr>
            <a:r>
              <a:rPr lang="en-US" dirty="0" smtClean="0"/>
              <a:t>Confidential - Not to be shared outside of PDO/PDO contractors </a:t>
            </a:r>
            <a:endParaRPr lang="en-US" dirty="0"/>
          </a:p>
        </p:txBody>
      </p:sp>
      <p:sp>
        <p:nvSpPr>
          <p:cNvPr id="17" name="Rectangle 8"/>
          <p:cNvSpPr>
            <a:spLocks noChangeArrowheads="1"/>
          </p:cNvSpPr>
          <p:nvPr/>
        </p:nvSpPr>
        <p:spPr bwMode="auto">
          <a:xfrm>
            <a:off x="76200" y="685800"/>
            <a:ext cx="54102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 09.09.2018</a:t>
            </a:r>
            <a:r>
              <a:rPr lang="en-US" sz="1400" b="1" dirty="0">
                <a:solidFill>
                  <a:srgbClr val="333399"/>
                </a:solidFill>
                <a:latin typeface="Tahoma" pitchFamily="34" charset="0"/>
              </a:rPr>
              <a:t>       Incident title: </a:t>
            </a:r>
            <a:r>
              <a:rPr lang="en-US" sz="1400" b="1" dirty="0" smtClean="0">
                <a:solidFill>
                  <a:srgbClr val="333399"/>
                </a:solidFill>
                <a:latin typeface="Tahoma" pitchFamily="34" charset="0"/>
              </a:rPr>
              <a:t>Flashover </a:t>
            </a:r>
            <a:r>
              <a:rPr lang="en-US" sz="1400" b="1" dirty="0" smtClean="0">
                <a:solidFill>
                  <a:srgbClr val="333399"/>
                </a:solidFill>
                <a:latin typeface="+mj-lt"/>
              </a:rPr>
              <a:t>HVL</a:t>
            </a:r>
            <a:endParaRPr lang="en-US" sz="1400" b="1" dirty="0">
              <a:solidFill>
                <a:srgbClr val="333399"/>
              </a:solidFill>
              <a:latin typeface="+mj-lt"/>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0080" y="3530551"/>
            <a:ext cx="3388783" cy="2413868"/>
          </a:xfrm>
          <a:prstGeom prst="rect">
            <a:avLst/>
          </a:prstGeom>
          <a:ln>
            <a:noFill/>
          </a:ln>
          <a:effectLst/>
        </p:spPr>
      </p:pic>
      <p:sp>
        <p:nvSpPr>
          <p:cNvPr id="19" name="Freeform 132"/>
          <p:cNvSpPr>
            <a:spLocks/>
          </p:cNvSpPr>
          <p:nvPr/>
        </p:nvSpPr>
        <p:spPr bwMode="auto">
          <a:xfrm>
            <a:off x="8534400" y="536928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828" y="1165583"/>
            <a:ext cx="3388784" cy="2143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1" name="Group 131"/>
          <p:cNvGrpSpPr>
            <a:grpSpLocks/>
          </p:cNvGrpSpPr>
          <p:nvPr/>
        </p:nvGrpSpPr>
        <p:grpSpPr bwMode="auto">
          <a:xfrm>
            <a:off x="8456563" y="1177924"/>
            <a:ext cx="336550" cy="544513"/>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4" name="Slide Number Placeholder 13"/>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15"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Tree>
    <p:extLst>
      <p:ext uri="{BB962C8B-B14F-4D97-AF65-F5344CB8AC3E}">
        <p14:creationId xmlns:p14="http://schemas.microsoft.com/office/powerpoint/2010/main" val="1165435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4558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a:t>
            </a:r>
            <a:r>
              <a:rPr lang="en-US" sz="1600" b="1" dirty="0" smtClean="0">
                <a:solidFill>
                  <a:srgbClr val="FF0000"/>
                </a:solidFill>
                <a:latin typeface="Tahoma" pitchFamily="34" charset="0"/>
              </a:rPr>
              <a:t>below    </a:t>
            </a:r>
            <a:endParaRPr lang="en-US" sz="16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20000"/>
              </a:lnSpc>
              <a:buFontTx/>
              <a:buAutoNum type="arabicPeriod"/>
              <a:defRPr/>
            </a:pPr>
            <a:r>
              <a:rPr lang="en-US" sz="1400" dirty="0" smtClean="0">
                <a:solidFill>
                  <a:srgbClr val="0000FF"/>
                </a:solidFill>
                <a:latin typeface="+mj-lt"/>
                <a:sym typeface="Wingdings" pitchFamily="2" charset="2"/>
              </a:rPr>
              <a:t>Do you ensure All </a:t>
            </a:r>
            <a:r>
              <a:rPr lang="en-US" sz="1400" dirty="0">
                <a:solidFill>
                  <a:srgbClr val="0000FF"/>
                </a:solidFill>
                <a:latin typeface="+mj-lt"/>
                <a:sym typeface="Wingdings" pitchFamily="2" charset="2"/>
              </a:rPr>
              <a:t>access to restricted areas </a:t>
            </a:r>
            <a:r>
              <a:rPr lang="en-US" sz="1400" dirty="0" smtClean="0">
                <a:solidFill>
                  <a:srgbClr val="0000FF"/>
                </a:solidFill>
                <a:latin typeface="+mj-lt"/>
                <a:sym typeface="Wingdings" pitchFamily="2" charset="2"/>
              </a:rPr>
              <a:t>are </a:t>
            </a:r>
            <a:r>
              <a:rPr lang="en-US" sz="1400" dirty="0">
                <a:solidFill>
                  <a:srgbClr val="0000FF"/>
                </a:solidFill>
                <a:latin typeface="+mj-lt"/>
                <a:sym typeface="Wingdings" pitchFamily="2" charset="2"/>
              </a:rPr>
              <a:t>controlled with PTW as per PR1172</a:t>
            </a:r>
            <a:r>
              <a:rPr lang="en-US" sz="1400" dirty="0" smtClean="0">
                <a:solidFill>
                  <a:srgbClr val="0000FF"/>
                </a:solidFill>
                <a:latin typeface="+mj-lt"/>
                <a:sym typeface="Wingdings" pitchFamily="2" charset="2"/>
              </a:rPr>
              <a:t>?</a:t>
            </a:r>
          </a:p>
          <a:p>
            <a:pPr marL="342900" indent="-342900">
              <a:lnSpc>
                <a:spcPct val="120000"/>
              </a:lnSpc>
              <a:buFontTx/>
              <a:buAutoNum type="arabicPeriod"/>
              <a:defRPr/>
            </a:pPr>
            <a:r>
              <a:rPr lang="en-US" sz="1400" dirty="0">
                <a:solidFill>
                  <a:srgbClr val="0000FF"/>
                </a:solidFill>
                <a:latin typeface="+mj-lt"/>
                <a:sym typeface="Wingdings" pitchFamily="2" charset="2"/>
              </a:rPr>
              <a:t>Do you ensure adequate and competent supervision is in place for high risk activities, and that CEP authorized persons are readily available to comply with PDO ESR?</a:t>
            </a:r>
          </a:p>
          <a:p>
            <a:pPr marL="342900" indent="-342900">
              <a:lnSpc>
                <a:spcPct val="120000"/>
              </a:lnSpc>
              <a:buFontTx/>
              <a:buAutoNum type="arabicPeriod"/>
              <a:defRPr/>
            </a:pPr>
            <a:r>
              <a:rPr lang="en-US" sz="1400" dirty="0">
                <a:solidFill>
                  <a:srgbClr val="0000FF"/>
                </a:solidFill>
                <a:latin typeface="+mj-lt"/>
                <a:sym typeface="Wingdings" pitchFamily="2" charset="2"/>
              </a:rPr>
              <a:t>Do you ensure all staff have a good awareness and comply with the PTW process?</a:t>
            </a:r>
          </a:p>
          <a:p>
            <a:pPr marL="342900" indent="-342900">
              <a:lnSpc>
                <a:spcPct val="120000"/>
              </a:lnSpc>
              <a:buFontTx/>
              <a:buAutoNum type="arabicPeriod"/>
              <a:defRPr/>
            </a:pPr>
            <a:r>
              <a:rPr lang="en-US" sz="1400" dirty="0">
                <a:solidFill>
                  <a:srgbClr val="0000FF"/>
                </a:solidFill>
                <a:latin typeface="+mj-lt"/>
                <a:sym typeface="Wingdings" pitchFamily="2" charset="2"/>
              </a:rPr>
              <a:t>Do you ensure all staff understand the hazards and consequences of working on Energized Electrical Equipment?</a:t>
            </a:r>
          </a:p>
          <a:p>
            <a:pPr marL="342900" indent="-342900">
              <a:lnSpc>
                <a:spcPct val="120000"/>
              </a:lnSpc>
              <a:buFontTx/>
              <a:buAutoNum type="arabicPeriod"/>
              <a:defRPr/>
            </a:pPr>
            <a:r>
              <a:rPr lang="en-US" sz="1400" dirty="0">
                <a:solidFill>
                  <a:srgbClr val="0000FF"/>
                </a:solidFill>
                <a:latin typeface="+mj-lt"/>
                <a:sym typeface="Wingdings" pitchFamily="2" charset="2"/>
              </a:rPr>
              <a:t>Do you ensure all staff are fully aware of what to do in an emergency situation and are aware of the PDO emergency numbers</a:t>
            </a:r>
            <a:r>
              <a:rPr lang="en-US" sz="1400" dirty="0" smtClean="0">
                <a:solidFill>
                  <a:srgbClr val="0000FF"/>
                </a:solidFill>
                <a:latin typeface="+mj-lt"/>
                <a:sym typeface="Wingdings" pitchFamily="2" charset="2"/>
              </a:rPr>
              <a:t>?</a:t>
            </a:r>
            <a:endParaRPr lang="en-US" sz="1400" dirty="0">
              <a:solidFill>
                <a:srgbClr val="0000FF"/>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9446" y="813562"/>
            <a:ext cx="6042039"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16</a:t>
            </a:r>
            <a:r>
              <a:rPr lang="en-GB" sz="1400" b="1" baseline="30000" dirty="0" smtClean="0">
                <a:solidFill>
                  <a:srgbClr val="333399"/>
                </a:solidFill>
                <a:latin typeface="Tahoma" pitchFamily="34" charset="0"/>
              </a:rPr>
              <a:t>th</a:t>
            </a:r>
            <a:r>
              <a:rPr lang="en-GB" sz="1400" b="1" dirty="0" smtClean="0">
                <a:solidFill>
                  <a:srgbClr val="333399"/>
                </a:solidFill>
                <a:latin typeface="Tahoma" pitchFamily="34" charset="0"/>
              </a:rPr>
              <a:t> August 2018: Electrical Flashover leads Asset damage &amp; MTC</a:t>
            </a:r>
            <a:endParaRPr lang="en-US" sz="14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11" name="Slide Number Placeholder 10"/>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4119591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92100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CB93990-10A9-4A64-AA05-942A471B965C}"/>
</file>

<file path=customXml/itemProps2.xml><?xml version="1.0" encoding="utf-8"?>
<ds:datastoreItem xmlns:ds="http://schemas.openxmlformats.org/officeDocument/2006/customXml" ds:itemID="{8D5D35E7-9788-49F0-BDE2-A64C463359C6}"/>
</file>

<file path=customXml/itemProps3.xml><?xml version="1.0" encoding="utf-8"?>
<ds:datastoreItem xmlns:ds="http://schemas.openxmlformats.org/officeDocument/2006/customXml" ds:itemID="{A48DCEB9-6B6A-4B33-A2D2-18ED308CC8D4}"/>
</file>

<file path=docProps/app.xml><?xml version="1.0" encoding="utf-8"?>
<Properties xmlns="http://schemas.openxmlformats.org/officeDocument/2006/extended-properties" xmlns:vt="http://schemas.openxmlformats.org/officeDocument/2006/docPropsVTypes">
  <TotalTime>264</TotalTime>
  <Words>548</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45</cp:revision>
  <dcterms:created xsi:type="dcterms:W3CDTF">2016-03-28T05:48:29Z</dcterms:created>
  <dcterms:modified xsi:type="dcterms:W3CDTF">2019-02-25T04:31:58Z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