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notesSlides/notesSlide2.xml" ContentType="application/vnd.openxmlformats-officedocument.presentationml.notesSlide+xml"/>
  <Override PartName="/ppt/notesSlides/notesSlide1.xml" ContentType="application/vnd.openxmlformats-officedocument.presentationml.notesSlide+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1" r:id="rId1"/>
  </p:sldMasterIdLst>
  <p:notesMasterIdLst>
    <p:notesMasterId r:id="rId4"/>
  </p:notesMasterIdLst>
  <p:sldIdLst>
    <p:sldId id="304" r:id="rId2"/>
    <p:sldId id="305"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9" d="100"/>
          <a:sy n="109" d="100"/>
        </p:scale>
        <p:origin x="1674" y="12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11" Type="http://schemas.openxmlformats.org/officeDocument/2006/relationships/customXml" Target="../customXml/item3.xml"/><Relationship Id="rId5" Type="http://schemas.openxmlformats.org/officeDocument/2006/relationships/presProps" Target="presProps.xml"/><Relationship Id="rId10" Type="http://schemas.openxmlformats.org/officeDocument/2006/relationships/customXml" Target="../customXml/item2.xml"/><Relationship Id="rId4" Type="http://schemas.openxmlformats.org/officeDocument/2006/relationships/notesMaster" Target="notesMasters/notesMaster1.xml"/><Relationship Id="rId9" Type="http://schemas.openxmlformats.org/officeDocument/2006/relationships/customXml" Target="../customXml/item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A1B4E3-1F76-4E61-B254-1A7031AA599B}" type="datetimeFigureOut">
              <a:rPr lang="en-US" smtClean="0"/>
              <a:pPr/>
              <a:t>3/31/2019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2D55988-80E2-4333-8473-6782ED1C013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a:ln/>
        </p:spPr>
      </p:sp>
      <p:sp>
        <p:nvSpPr>
          <p:cNvPr id="51203" name="Notes Placeholder 2"/>
          <p:cNvSpPr>
            <a:spLocks noGrp="1"/>
          </p:cNvSpPr>
          <p:nvPr>
            <p:ph type="body" idx="1"/>
          </p:nvPr>
        </p:nvSpPr>
        <p:spPr>
          <a:noFill/>
          <a:ln/>
        </p:spPr>
        <p:txBody>
          <a:bodyPr/>
          <a:lstStyle/>
          <a:p>
            <a:r>
              <a:rPr lang="en-US" dirty="0"/>
              <a:t>Ensure all dates and titles are input </a:t>
            </a:r>
          </a:p>
          <a:p>
            <a:endParaRPr lang="en-US" dirty="0"/>
          </a:p>
          <a:p>
            <a:r>
              <a:rPr lang="en-US" dirty="0"/>
              <a:t>A short description should be provided without mentioning names of contractors or</a:t>
            </a:r>
            <a:r>
              <a:rPr lang="en-US" baseline="0" dirty="0"/>
              <a:t> individuals.  You should include, what happened, to who (by job title) and what injuries this resulted in.  Nothing more!</a:t>
            </a:r>
          </a:p>
          <a:p>
            <a:endParaRPr lang="en-US" baseline="0" dirty="0"/>
          </a:p>
          <a:p>
            <a:r>
              <a:rPr lang="en-US" baseline="0" dirty="0"/>
              <a:t>Four to five bullet points highlighting the main findings from the investigation.  Remember the target audience is the front line staff so this should be written in simple terms in a way that everyone can understand.</a:t>
            </a:r>
          </a:p>
          <a:p>
            <a:endParaRPr lang="en-US" baseline="0" dirty="0"/>
          </a:p>
          <a:p>
            <a:r>
              <a:rPr lang="en-US" baseline="0" dirty="0"/>
              <a:t>The strap line should be the main point you want to get across</a:t>
            </a:r>
          </a:p>
          <a:p>
            <a:endParaRPr lang="en-US" baseline="0" dirty="0"/>
          </a:p>
          <a:p>
            <a:r>
              <a:rPr lang="en-US" baseline="0" dirty="0"/>
              <a:t>The images should be self explanatory, what went wrong (if you create a reconstruction please ensure you do not put people at risk) and below how it should be done.   </a:t>
            </a:r>
            <a:endParaRPr lang="en-US" dirty="0"/>
          </a:p>
        </p:txBody>
      </p:sp>
      <p:sp>
        <p:nvSpPr>
          <p:cNvPr id="51204" name="Slide Number Placeholder 3"/>
          <p:cNvSpPr>
            <a:spLocks noGrp="1"/>
          </p:cNvSpPr>
          <p:nvPr>
            <p:ph type="sldNum" sz="quarter" idx="5"/>
          </p:nvPr>
        </p:nvSpPr>
        <p:spPr>
          <a:noFill/>
        </p:spPr>
        <p:txBody>
          <a:bodyPr/>
          <a:lstStyle/>
          <a:p>
            <a:fld id="{D5138CA7-92E6-41FD-A1B7-5ABDE6F17714}" type="slidenum">
              <a:rPr lang="en-US" smtClean="0"/>
              <a:pPr/>
              <a:t>1</a:t>
            </a:fld>
            <a:endParaRPr lang="en-US"/>
          </a:p>
        </p:txBody>
      </p:sp>
    </p:spTree>
    <p:extLst>
      <p:ext uri="{BB962C8B-B14F-4D97-AF65-F5344CB8AC3E}">
        <p14:creationId xmlns:p14="http://schemas.microsoft.com/office/powerpoint/2010/main" val="34702139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a:ln/>
        </p:spPr>
      </p:sp>
      <p:sp>
        <p:nvSpPr>
          <p:cNvPr id="52227" name="Notes Placeholder 2"/>
          <p:cNvSpPr>
            <a:spLocks noGrp="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r>
              <a:rPr lang="en-US" dirty="0"/>
              <a:t>Ensure all dates and titles are input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Make a list of closed questions (only ‘yes’ or ‘no’ as an answer) to ask others if they have the same issues based on the management or HSE-MS failings or shortfalls identified in the investigation. </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Imagine you have to audit other companies to see if they could have the same issues.</a:t>
            </a:r>
          </a:p>
          <a:p>
            <a:endParaRPr lang="en-US" dirty="0">
              <a:solidFill>
                <a:srgbClr val="0033CC"/>
              </a:solidFill>
              <a:latin typeface="Arial" charset="0"/>
              <a:cs typeface="Arial" charset="0"/>
              <a:sym typeface="Wingdings" pitchFamily="2" charset="2"/>
            </a:endParaRPr>
          </a:p>
          <a:p>
            <a:r>
              <a:rPr lang="en-US" dirty="0">
                <a:solidFill>
                  <a:srgbClr val="0033CC"/>
                </a:solidFill>
                <a:latin typeface="Arial" charset="0"/>
                <a:cs typeface="Arial" charset="0"/>
                <a:sym typeface="Wingdings" pitchFamily="2" charset="2"/>
              </a:rPr>
              <a:t>These questions should start</a:t>
            </a:r>
            <a:r>
              <a:rPr lang="en-US" baseline="0" dirty="0">
                <a:solidFill>
                  <a:srgbClr val="0033CC"/>
                </a:solidFill>
                <a:latin typeface="Arial" charset="0"/>
                <a:cs typeface="Arial" charset="0"/>
                <a:sym typeface="Wingdings" pitchFamily="2" charset="2"/>
              </a:rPr>
              <a:t> with: Do you ensure…………………?</a:t>
            </a:r>
            <a:endParaRPr lang="en-US" dirty="0">
              <a:latin typeface="Arial" charset="0"/>
              <a:cs typeface="Arial" charset="0"/>
            </a:endParaRPr>
          </a:p>
        </p:txBody>
      </p:sp>
      <p:sp>
        <p:nvSpPr>
          <p:cNvPr id="52228" name="Slide Number Placeholder 3"/>
          <p:cNvSpPr>
            <a:spLocks noGrp="1"/>
          </p:cNvSpPr>
          <p:nvPr>
            <p:ph type="sldNum" sz="quarter" idx="5"/>
          </p:nvPr>
        </p:nvSpPr>
        <p:spPr>
          <a:noFill/>
        </p:spPr>
        <p:txBody>
          <a:bodyPr/>
          <a:lstStyle/>
          <a:p>
            <a:fld id="{E6B2BACC-5893-4478-93DA-688A131F8366}" type="slidenum">
              <a:rPr lang="en-US" smtClean="0"/>
              <a:pPr/>
              <a:t>2</a:t>
            </a:fld>
            <a:endParaRPr lang="en-US"/>
          </a:p>
        </p:txBody>
      </p:sp>
    </p:spTree>
    <p:extLst>
      <p:ext uri="{BB962C8B-B14F-4D97-AF65-F5344CB8AC3E}">
        <p14:creationId xmlns:p14="http://schemas.microsoft.com/office/powerpoint/2010/main" val="3336734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4" name="Rectangle 3"/>
          <p:cNvSpPr/>
          <p:nvPr userDrawn="1"/>
        </p:nvSpPr>
        <p:spPr bwMode="auto">
          <a:xfrm>
            <a:off x="0" y="0"/>
            <a:ext cx="9144000" cy="6858000"/>
          </a:xfrm>
          <a:prstGeom prst="rect">
            <a:avLst/>
          </a:prstGeom>
          <a:noFill/>
          <a:ln w="9525" cap="flat" cmpd="sng" algn="ctr">
            <a:solidFill>
              <a:schemeClr val="tx1"/>
            </a:solidFill>
            <a:prstDash val="solid"/>
            <a:round/>
            <a:headEnd type="none" w="med" len="med"/>
            <a:tailEnd type="none" w="med" len="med"/>
          </a:ln>
          <a:effectLst/>
        </p:spPr>
        <p:txBody>
          <a:bodyPr/>
          <a:lstStyle/>
          <a:p>
            <a:pPr>
              <a:defRPr/>
            </a:pPr>
            <a:endParaRPr lang="en-US"/>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7" name="Rectangle 6"/>
          <p:cNvSpPr>
            <a:spLocks noGrp="1" noChangeArrowheads="1"/>
          </p:cNvSpPr>
          <p:nvPr>
            <p:ph type="sldNum" sz="quarter" idx="12"/>
          </p:nvPr>
        </p:nvSpPr>
        <p:spPr/>
        <p:txBody>
          <a:bodyPr/>
          <a:lstStyle>
            <a:lvl1pPr algn="ctr">
              <a:defRPr/>
            </a:lvl1pPr>
          </a:lstStyle>
          <a:p>
            <a:pPr>
              <a:defRPr/>
            </a:pPr>
            <a:fld id="{15B704AD-0DEC-4276-A217-14915B9EB7EF}" type="slidenum">
              <a:rPr lang="en-US"/>
              <a:pPr>
                <a:defRPr/>
              </a:pPr>
              <a:t>‹#›</a:t>
            </a:fld>
            <a:endParaRPr lang="en-US"/>
          </a:p>
        </p:txBody>
      </p:sp>
    </p:spTree>
    <p:extLst>
      <p:ext uri="{BB962C8B-B14F-4D97-AF65-F5344CB8AC3E}">
        <p14:creationId xmlns:p14="http://schemas.microsoft.com/office/powerpoint/2010/main" val="34778207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077200" cy="685800"/>
          </a:xfrm>
          <a:prstGeom prst="rect">
            <a:avLst/>
          </a:prstGeom>
        </p:spPr>
        <p:txBody>
          <a:bodyPr/>
          <a:lstStyle>
            <a:lvl1pPr>
              <a:defRPr sz="2000"/>
            </a:lvl1pPr>
          </a:lstStyle>
          <a:p>
            <a:r>
              <a:rPr lang="en-US"/>
              <a:t>Click to edit Master title style</a:t>
            </a:r>
            <a:endParaRPr lang="en-US" dirty="0"/>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5" name="Rectangle 6"/>
          <p:cNvSpPr>
            <a:spLocks noGrp="1" noChangeArrowheads="1"/>
          </p:cNvSpPr>
          <p:nvPr>
            <p:ph type="sldNum" sz="quarter" idx="12"/>
          </p:nvPr>
        </p:nvSpPr>
        <p:spPr/>
        <p:txBody>
          <a:bodyPr/>
          <a:lstStyle>
            <a:lvl1pPr algn="ctr">
              <a:defRPr/>
            </a:lvl1pPr>
          </a:lstStyle>
          <a:p>
            <a:pPr>
              <a:defRPr/>
            </a:pPr>
            <a:fld id="{1A920DC4-FE34-4663-8FB7-16362F8E3E28}" type="slidenum">
              <a:rPr lang="en-US"/>
              <a:pPr>
                <a:defRPr/>
              </a:pPr>
              <a:t>‹#›</a:t>
            </a:fld>
            <a:endParaRPr lang="en-US"/>
          </a:p>
        </p:txBody>
      </p:sp>
    </p:spTree>
    <p:extLst>
      <p:ext uri="{BB962C8B-B14F-4D97-AF65-F5344CB8AC3E}">
        <p14:creationId xmlns:p14="http://schemas.microsoft.com/office/powerpoint/2010/main" val="33547661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4" name="Rectangle 6"/>
          <p:cNvSpPr>
            <a:spLocks noGrp="1" noChangeArrowheads="1"/>
          </p:cNvSpPr>
          <p:nvPr>
            <p:ph type="sldNum" sz="quarter" idx="12"/>
          </p:nvPr>
        </p:nvSpPr>
        <p:spPr/>
        <p:txBody>
          <a:bodyPr/>
          <a:lstStyle>
            <a:lvl1pPr algn="ctr">
              <a:defRPr/>
            </a:lvl1pPr>
          </a:lstStyle>
          <a:p>
            <a:pPr>
              <a:defRPr/>
            </a:pPr>
            <a:fld id="{C085B925-3865-4333-AFCB-ABF9FE11EB42}" type="slidenum">
              <a:rPr lang="en-US"/>
              <a:pPr>
                <a:defRPr/>
              </a:pPr>
              <a:t>‹#›</a:t>
            </a:fld>
            <a:endParaRPr lang="en-US"/>
          </a:p>
        </p:txBody>
      </p:sp>
    </p:spTree>
    <p:extLst>
      <p:ext uri="{BB962C8B-B14F-4D97-AF65-F5344CB8AC3E}">
        <p14:creationId xmlns:p14="http://schemas.microsoft.com/office/powerpoint/2010/main" val="338877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Table">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685800" y="1981200"/>
            <a:ext cx="7772400" cy="4114800"/>
          </a:xfrm>
        </p:spPr>
        <p:txBody>
          <a:bodyPr/>
          <a:lstStyle/>
          <a:p>
            <a:pPr lvl="0"/>
            <a:endParaRPr lang="en-US" noProof="0" dirty="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Confidential - Not to be shared outside of PDO/PDO contractors </a:t>
            </a:r>
          </a:p>
        </p:txBody>
      </p:sp>
      <p:sp>
        <p:nvSpPr>
          <p:cNvPr id="6" name="Rectangle 6"/>
          <p:cNvSpPr>
            <a:spLocks noGrp="1" noChangeArrowheads="1"/>
          </p:cNvSpPr>
          <p:nvPr>
            <p:ph type="sldNum" sz="quarter" idx="12"/>
          </p:nvPr>
        </p:nvSpPr>
        <p:spPr/>
        <p:txBody>
          <a:bodyPr/>
          <a:lstStyle>
            <a:lvl1pPr algn="ctr">
              <a:defRPr/>
            </a:lvl1pPr>
          </a:lstStyle>
          <a:p>
            <a:pPr>
              <a:defRPr/>
            </a:pPr>
            <a:fld id="{CF1380D9-E0BB-484F-BE96-17EE0360769A}" type="slidenum">
              <a:rPr lang="en-US"/>
              <a:pPr>
                <a:defRPr/>
              </a:pPr>
              <a:t>‹#›</a:t>
            </a:fld>
            <a:endParaRPr lang="en-US"/>
          </a:p>
        </p:txBody>
      </p:sp>
    </p:spTree>
    <p:extLst>
      <p:ext uri="{BB962C8B-B14F-4D97-AF65-F5344CB8AC3E}">
        <p14:creationId xmlns:p14="http://schemas.microsoft.com/office/powerpoint/2010/main" val="257290926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r>
              <a:rPr lang="en-US"/>
              <a:t>Confidential - Not to be shared outside of PDO/PDO contractors </a:t>
            </a:r>
          </a:p>
        </p:txBody>
      </p:sp>
      <p:sp>
        <p:nvSpPr>
          <p:cNvPr id="1030" name="Rectangle 6"/>
          <p:cNvSpPr>
            <a:spLocks noGrp="1" noChangeArrowheads="1"/>
          </p:cNvSpPr>
          <p:nvPr>
            <p:ph type="sldNum" sz="quarter" idx="4"/>
          </p:nvPr>
        </p:nvSpPr>
        <p:spPr bwMode="auto">
          <a:xfrm>
            <a:off x="70104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10281B74-92C0-4899-8AEC-B63DF05B8251}" type="slidenum">
              <a:rPr lang="en-US"/>
              <a:pPr>
                <a:defRPr/>
              </a:pPr>
              <a:t>‹#›</a:t>
            </a:fld>
            <a:endParaRPr lang="en-US"/>
          </a:p>
        </p:txBody>
      </p:sp>
      <p:sp>
        <p:nvSpPr>
          <p:cNvPr id="7" name="TextBox 6"/>
          <p:cNvSpPr txBox="1"/>
          <p:nvPr userDrawn="1"/>
        </p:nvSpPr>
        <p:spPr>
          <a:xfrm>
            <a:off x="762000" y="228600"/>
            <a:ext cx="7467600" cy="400050"/>
          </a:xfrm>
          <a:prstGeom prst="rect">
            <a:avLst/>
          </a:prstGeom>
          <a:noFill/>
        </p:spPr>
        <p:txBody>
          <a:bodyPr>
            <a:spAutoFit/>
          </a:bodyPr>
          <a:lstStyle/>
          <a:p>
            <a:pPr>
              <a:defRPr/>
            </a:pPr>
            <a:r>
              <a:rPr lang="en-US" sz="2000" b="1" i="1" kern="0" dirty="0">
                <a:solidFill>
                  <a:srgbClr val="CCCCFF"/>
                </a:solidFill>
                <a:latin typeface="Arial"/>
                <a:ea typeface="+mj-ea"/>
                <a:cs typeface="Arial"/>
              </a:rPr>
              <a:t>Main contractor name – LTI# - Date of incident</a:t>
            </a:r>
            <a:endParaRPr lang="en-US" dirty="0"/>
          </a:p>
        </p:txBody>
      </p:sp>
      <p:sp>
        <p:nvSpPr>
          <p:cNvPr id="8" name="Rectangle 7"/>
          <p:cNvSpPr/>
          <p:nvPr userDrawn="1"/>
        </p:nvSpPr>
        <p:spPr bwMode="auto">
          <a:xfrm>
            <a:off x="0" y="0"/>
            <a:ext cx="9144000" cy="6858000"/>
          </a:xfrm>
          <a:prstGeom prst="rect">
            <a:avLst/>
          </a:prstGeom>
          <a:solidFill>
            <a:schemeClr val="bg1"/>
          </a:solidFill>
          <a:ln w="9525" cap="flat" cmpd="sng" algn="ctr">
            <a:solidFill>
              <a:schemeClr val="tx1"/>
            </a:solidFill>
            <a:prstDash val="solid"/>
            <a:round/>
            <a:headEnd type="none" w="med" len="med"/>
            <a:tailEnd type="none" w="med" len="med"/>
          </a:ln>
          <a:effectLst/>
        </p:spPr>
        <p:txBody>
          <a:bodyPr/>
          <a:lstStyle/>
          <a:p>
            <a:pPr>
              <a:defRPr/>
            </a:pPr>
            <a:endParaRPr lang="en-US"/>
          </a:p>
        </p:txBody>
      </p:sp>
      <p:pic>
        <p:nvPicPr>
          <p:cNvPr id="1032" name="Content Placeholder 3" descr="PPT option1.jpg"/>
          <p:cNvPicPr>
            <a:picLocks noChangeAspect="1"/>
          </p:cNvPicPr>
          <p:nvPr userDrawn="1"/>
        </p:nvPicPr>
        <p:blipFill>
          <a:blip r:embed="rId6" cstate="email">
            <a:extLst>
              <a:ext uri="{28A0092B-C50C-407E-A947-70E740481C1C}">
                <a14:useLocalDpi xmlns:a14="http://schemas.microsoft.com/office/drawing/2010/main"/>
              </a:ext>
            </a:extLst>
          </a:blip>
          <a:srcRect/>
          <a:stretch>
            <a:fillRect/>
          </a:stretch>
        </p:blipFill>
        <p:spPr bwMode="auto">
          <a:xfrm>
            <a:off x="-11113" y="0"/>
            <a:ext cx="9155113" cy="6858000"/>
          </a:xfrm>
          <a:prstGeom prst="rect">
            <a:avLst/>
          </a:prstGeom>
          <a:noFill/>
          <a:ln w="9525">
            <a:noFill/>
            <a:miter lim="800000"/>
            <a:headEnd/>
            <a:tailEnd/>
          </a:ln>
        </p:spPr>
      </p:pic>
    </p:spTree>
    <p:extLst>
      <p:ext uri="{BB962C8B-B14F-4D97-AF65-F5344CB8AC3E}">
        <p14:creationId xmlns:p14="http://schemas.microsoft.com/office/powerpoint/2010/main" val="3349009962"/>
      </p:ext>
    </p:extLst>
  </p:cSld>
  <p:clrMap bg1="lt1" tx1="dk1" bg2="lt2" tx2="dk2" accent1="accent1" accent2="accent2" accent3="accent3" accent4="accent4" accent5="accent5" accent6="accent6" hlink="hlink" folHlink="folHlink"/>
  <p:sldLayoutIdLst>
    <p:sldLayoutId id="2147483692" r:id="rId1"/>
    <p:sldLayoutId id="2147483693" r:id="rId2"/>
    <p:sldLayoutId id="2147483694" r:id="rId3"/>
    <p:sldLayoutId id="2147483695" r:id="rId4"/>
  </p:sldLayoutIdLst>
  <p:hf hdr="0" ftr="0" dt="0"/>
  <p:txStyles>
    <p:titleStyle>
      <a:lvl1pPr algn="ctr" rtl="0" eaLnBrk="0" fontAlgn="base" hangingPunct="0">
        <a:spcBef>
          <a:spcPct val="0"/>
        </a:spcBef>
        <a:spcAft>
          <a:spcPct val="0"/>
        </a:spcAft>
        <a:defRPr sz="2000" i="1">
          <a:solidFill>
            <a:schemeClr val="hlink"/>
          </a:solidFill>
          <a:latin typeface="+mj-lt"/>
          <a:ea typeface="+mj-ea"/>
          <a:cs typeface="+mj-cs"/>
        </a:defRPr>
      </a:lvl1pPr>
      <a:lvl2pPr algn="ctr" rtl="0" eaLnBrk="0" fontAlgn="base" hangingPunct="0">
        <a:spcBef>
          <a:spcPct val="0"/>
        </a:spcBef>
        <a:spcAft>
          <a:spcPct val="0"/>
        </a:spcAft>
        <a:defRPr sz="2000" i="1">
          <a:solidFill>
            <a:schemeClr val="hlink"/>
          </a:solidFill>
          <a:latin typeface="Arial" charset="0"/>
          <a:cs typeface="Arial" charset="0"/>
        </a:defRPr>
      </a:lvl2pPr>
      <a:lvl3pPr algn="ctr" rtl="0" eaLnBrk="0" fontAlgn="base" hangingPunct="0">
        <a:spcBef>
          <a:spcPct val="0"/>
        </a:spcBef>
        <a:spcAft>
          <a:spcPct val="0"/>
        </a:spcAft>
        <a:defRPr sz="2000" i="1">
          <a:solidFill>
            <a:schemeClr val="hlink"/>
          </a:solidFill>
          <a:latin typeface="Arial" charset="0"/>
          <a:cs typeface="Arial" charset="0"/>
        </a:defRPr>
      </a:lvl3pPr>
      <a:lvl4pPr algn="ctr" rtl="0" eaLnBrk="0" fontAlgn="base" hangingPunct="0">
        <a:spcBef>
          <a:spcPct val="0"/>
        </a:spcBef>
        <a:spcAft>
          <a:spcPct val="0"/>
        </a:spcAft>
        <a:defRPr sz="2000" i="1">
          <a:solidFill>
            <a:schemeClr val="hlink"/>
          </a:solidFill>
          <a:latin typeface="Arial" charset="0"/>
          <a:cs typeface="Arial" charset="0"/>
        </a:defRPr>
      </a:lvl4pPr>
      <a:lvl5pPr algn="ctr" rtl="0" eaLnBrk="0" fontAlgn="base" hangingPunct="0">
        <a:spcBef>
          <a:spcPct val="0"/>
        </a:spcBef>
        <a:spcAft>
          <a:spcPct val="0"/>
        </a:spcAft>
        <a:defRPr sz="2000" i="1">
          <a:solidFill>
            <a:schemeClr val="hlink"/>
          </a:solidFill>
          <a:latin typeface="Arial" charset="0"/>
          <a:cs typeface="Arial" charset="0"/>
        </a:defRPr>
      </a:lvl5pPr>
      <a:lvl6pPr marL="457200" algn="ctr" rtl="0" eaLnBrk="0" fontAlgn="base" hangingPunct="0">
        <a:spcBef>
          <a:spcPct val="0"/>
        </a:spcBef>
        <a:spcAft>
          <a:spcPct val="0"/>
        </a:spcAft>
        <a:defRPr sz="2800">
          <a:solidFill>
            <a:schemeClr val="hlink"/>
          </a:solidFill>
          <a:latin typeface="Arial" charset="0"/>
          <a:cs typeface="Arial" charset="0"/>
        </a:defRPr>
      </a:lvl6pPr>
      <a:lvl7pPr marL="914400" algn="ctr" rtl="0" eaLnBrk="0" fontAlgn="base" hangingPunct="0">
        <a:spcBef>
          <a:spcPct val="0"/>
        </a:spcBef>
        <a:spcAft>
          <a:spcPct val="0"/>
        </a:spcAft>
        <a:defRPr sz="2800">
          <a:solidFill>
            <a:schemeClr val="hlink"/>
          </a:solidFill>
          <a:latin typeface="Arial" charset="0"/>
          <a:cs typeface="Arial" charset="0"/>
        </a:defRPr>
      </a:lvl7pPr>
      <a:lvl8pPr marL="1371600" algn="ctr" rtl="0" eaLnBrk="0" fontAlgn="base" hangingPunct="0">
        <a:spcBef>
          <a:spcPct val="0"/>
        </a:spcBef>
        <a:spcAft>
          <a:spcPct val="0"/>
        </a:spcAft>
        <a:defRPr sz="2800">
          <a:solidFill>
            <a:schemeClr val="hlink"/>
          </a:solidFill>
          <a:latin typeface="Arial" charset="0"/>
          <a:cs typeface="Arial" charset="0"/>
        </a:defRPr>
      </a:lvl8pPr>
      <a:lvl9pPr marL="1828800" algn="ctr" rtl="0" eaLnBrk="0" fontAlgn="base" hangingPunct="0">
        <a:spcBef>
          <a:spcPct val="0"/>
        </a:spcBef>
        <a:spcAft>
          <a:spcPct val="0"/>
        </a:spcAft>
        <a:defRPr sz="2800">
          <a:solidFill>
            <a:schemeClr val="hlink"/>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14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228600" y="993234"/>
            <a:ext cx="5181600" cy="4162678"/>
          </a:xfrm>
          <a:prstGeom prst="rect">
            <a:avLst/>
          </a:prstGeom>
          <a:noFill/>
          <a:ln w="19050">
            <a:noFill/>
            <a:miter lim="800000"/>
            <a:headEnd/>
            <a:tailEnd/>
          </a:ln>
        </p:spPr>
        <p:txBody>
          <a:bodyPr wrap="square">
            <a:spAutoFit/>
          </a:bodyPr>
          <a:lstStyle/>
          <a:p>
            <a:pPr marL="114300" indent="-114300" algn="just">
              <a:defRPr/>
            </a:pPr>
            <a:r>
              <a:rPr lang="en-GB" sz="1200" b="1" dirty="0">
                <a:solidFill>
                  <a:srgbClr val="333399"/>
                </a:solidFill>
                <a:latin typeface="Tahoma" pitchFamily="34" charset="0"/>
              </a:rPr>
              <a:t>Date:</a:t>
            </a:r>
            <a:r>
              <a:rPr lang="en-US" sz="1200" b="1" dirty="0">
                <a:solidFill>
                  <a:srgbClr val="333399"/>
                </a:solidFill>
                <a:latin typeface="Tahoma" pitchFamily="34" charset="0"/>
              </a:rPr>
              <a:t>       LTI # 26, ESP Cable Slip – Arm Fracture</a:t>
            </a:r>
            <a:endParaRPr lang="en-US" sz="1200" b="1" dirty="0">
              <a:solidFill>
                <a:srgbClr val="FF0000"/>
              </a:solidFill>
              <a:latin typeface="Tahoma" pitchFamily="34" charset="0"/>
            </a:endParaRPr>
          </a:p>
          <a:p>
            <a:pPr marL="114300" indent="-114300" algn="just">
              <a:defRPr/>
            </a:pPr>
            <a:endParaRPr lang="en-US" sz="1300" b="1" dirty="0">
              <a:solidFill>
                <a:srgbClr val="FF0000"/>
              </a:solidFill>
              <a:latin typeface="Tahoma" pitchFamily="34" charset="0"/>
            </a:endParaRPr>
          </a:p>
          <a:p>
            <a:pPr marL="114300" indent="-114300" algn="just">
              <a:defRPr/>
            </a:pPr>
            <a:r>
              <a:rPr lang="en-US" sz="1600" b="1" dirty="0">
                <a:solidFill>
                  <a:srgbClr val="FF0000"/>
                </a:solidFill>
                <a:latin typeface="Tahoma" pitchFamily="34" charset="0"/>
              </a:rPr>
              <a:t>What happened?</a:t>
            </a:r>
            <a:endParaRPr lang="en-US" sz="1600" dirty="0">
              <a:solidFill>
                <a:srgbClr val="FF0000"/>
              </a:solidFill>
              <a:latin typeface="Tahoma" pitchFamily="34" charset="0"/>
            </a:endParaRPr>
          </a:p>
          <a:p>
            <a:pPr marL="342900" indent="-342900" algn="just" eaLnBrk="1" hangingPunct="1">
              <a:defRPr/>
            </a:pPr>
            <a:r>
              <a:rPr lang="en-GB" sz="1200" kern="0" dirty="0">
                <a:latin typeface="Calibri" panose="020F0502020204030204" pitchFamily="34" charset="0"/>
              </a:rPr>
              <a:t>	While checking the cable reading after N/D BOP it was found to be negative. Decided to POOH the tubing hanger. While POOH, found that the cable was partially disconnected from the PFT lower connector. The cable reading was checked again after removing the PFT and it was found positive. So decided to lay down one joint and cut the cable to reconnect PFT connecter and land HGR. POOH and lay down HGR+1 joint . Started POOH the second joint and while removing the second band from the cable, it slipped very quickly into the well and during the process the cable wagged and it hit the </a:t>
            </a:r>
            <a:r>
              <a:rPr lang="en-GB" sz="1200" kern="0" dirty="0" err="1">
                <a:latin typeface="Calibri" panose="020F0502020204030204" pitchFamily="34" charset="0"/>
              </a:rPr>
              <a:t>derrickman</a:t>
            </a:r>
            <a:r>
              <a:rPr lang="en-GB" sz="1200" kern="0" dirty="0">
                <a:latin typeface="Calibri" panose="020F0502020204030204" pitchFamily="34" charset="0"/>
              </a:rPr>
              <a:t> on his left arm causing fracture.</a:t>
            </a:r>
            <a:endParaRPr lang="en-US" sz="1200" kern="0" dirty="0">
              <a:latin typeface="Calibri" panose="020F0502020204030204" pitchFamily="34" charset="0"/>
            </a:endParaRPr>
          </a:p>
          <a:p>
            <a:pPr marL="342900" indent="-342900" eaLnBrk="1" hangingPunct="1">
              <a:defRPr/>
            </a:pPr>
            <a:endParaRPr lang="en-US" sz="600" dirty="0">
              <a:solidFill>
                <a:srgbClr val="000000"/>
              </a:solidFill>
              <a:latin typeface="Arial" charset="0"/>
            </a:endParaRPr>
          </a:p>
          <a:p>
            <a:pPr marL="114300" indent="-114300" algn="just">
              <a:defRPr/>
            </a:pPr>
            <a:r>
              <a:rPr lang="en-US" sz="1600" b="1" dirty="0">
                <a:solidFill>
                  <a:srgbClr val="333399"/>
                </a:solidFill>
                <a:latin typeface="Tahoma" pitchFamily="34" charset="0"/>
              </a:rPr>
              <a:t>Your learning from this incident..</a:t>
            </a:r>
          </a:p>
          <a:p>
            <a:pPr marL="114300" indent="-114300" algn="just">
              <a:defRPr/>
            </a:pPr>
            <a:endParaRPr lang="en-US" sz="600" dirty="0">
              <a:solidFill>
                <a:srgbClr val="000000"/>
              </a:solidFill>
              <a:latin typeface="Arial" charset="0"/>
            </a:endParaRPr>
          </a:p>
          <a:p>
            <a:pPr marL="171450" indent="-171450">
              <a:buFont typeface="Arial" panose="020B0604020202020204" pitchFamily="34" charset="0"/>
              <a:buChar char="•"/>
              <a:defRPr/>
            </a:pPr>
            <a:r>
              <a:rPr lang="en-GB" sz="1050" dirty="0">
                <a:latin typeface="Arial" charset="0"/>
                <a:cs typeface="Tahoma" pitchFamily="34" charset="0"/>
              </a:rPr>
              <a:t>Always suspect tension on the cable if it is found disconnected from the PFT connector.</a:t>
            </a:r>
          </a:p>
          <a:p>
            <a:pPr marL="171450" indent="-171450">
              <a:buFont typeface="Arial" panose="020B0604020202020204" pitchFamily="34" charset="0"/>
              <a:buChar char="•"/>
              <a:defRPr/>
            </a:pPr>
            <a:r>
              <a:rPr lang="en-GB" sz="1050" dirty="0">
                <a:latin typeface="Arial" charset="0"/>
                <a:cs typeface="Tahoma" pitchFamily="34" charset="0"/>
              </a:rPr>
              <a:t>Always ensure that only competent personnel does the banding on the ESP cable. </a:t>
            </a:r>
          </a:p>
          <a:p>
            <a:pPr marL="171450" indent="-171450">
              <a:buFont typeface="Arial" panose="020B0604020202020204" pitchFamily="34" charset="0"/>
              <a:buChar char="•"/>
              <a:defRPr/>
            </a:pPr>
            <a:r>
              <a:rPr lang="en-GB" sz="1050" dirty="0">
                <a:latin typeface="Arial" charset="0"/>
                <a:cs typeface="Tahoma" pitchFamily="34" charset="0"/>
              </a:rPr>
              <a:t>Use clamps instead on bands</a:t>
            </a:r>
          </a:p>
          <a:p>
            <a:pPr eaLnBrk="1" hangingPunct="1">
              <a:buFont typeface="Arial" pitchFamily="34" charset="0"/>
              <a:buChar char="•"/>
              <a:defRPr/>
            </a:pPr>
            <a:endParaRPr lang="en-US" sz="1050" dirty="0">
              <a:solidFill>
                <a:srgbClr val="FF0000"/>
              </a:solidFill>
              <a:latin typeface="Arial" charset="0"/>
              <a:cs typeface="Tahoma" pitchFamily="34" charset="0"/>
            </a:endParaRPr>
          </a:p>
          <a:p>
            <a:pPr eaLnBrk="1" hangingPunct="1">
              <a:defRPr/>
            </a:pPr>
            <a:endParaRPr lang="en-US" sz="1050" dirty="0">
              <a:solidFill>
                <a:srgbClr val="FF0000"/>
              </a:solidFill>
              <a:latin typeface="Arial" charset="0"/>
              <a:cs typeface="Tahoma" pitchFamily="34" charset="0"/>
            </a:endParaRPr>
          </a:p>
          <a:p>
            <a:pPr marL="119063" indent="-119063" eaLnBrk="1" hangingPunct="1">
              <a:defRPr/>
            </a:pPr>
            <a:endParaRPr lang="en-US" sz="1400" dirty="0">
              <a:solidFill>
                <a:srgbClr val="000000"/>
              </a:solidFill>
              <a:latin typeface="Arial" charset="0"/>
            </a:endParaRPr>
          </a:p>
        </p:txBody>
      </p:sp>
      <p:sp>
        <p:nvSpPr>
          <p:cNvPr id="26627" name="Text Box 5"/>
          <p:cNvSpPr txBox="1">
            <a:spLocks noChangeArrowheads="1"/>
          </p:cNvSpPr>
          <p:nvPr/>
        </p:nvSpPr>
        <p:spPr bwMode="auto">
          <a:xfrm>
            <a:off x="5838825" y="1219200"/>
            <a:ext cx="1676400" cy="1006475"/>
          </a:xfrm>
          <a:prstGeom prst="rect">
            <a:avLst/>
          </a:prstGeom>
          <a:noFill/>
          <a:ln w="9525">
            <a:noFill/>
            <a:miter lim="800000"/>
            <a:headEnd/>
            <a:tailEnd/>
          </a:ln>
        </p:spPr>
        <p:txBody>
          <a:bodyPr>
            <a:spAutoFit/>
          </a:bodyPr>
          <a:lstStyle/>
          <a:p>
            <a:pPr>
              <a:spcBef>
                <a:spcPct val="50000"/>
              </a:spcBef>
            </a:pPr>
            <a:endParaRPr lang="en-GB" sz="6000">
              <a:solidFill>
                <a:srgbClr val="FF0000"/>
              </a:solidFill>
              <a:sym typeface="Webdings" pitchFamily="18" charset="2"/>
            </a:endParaRPr>
          </a:p>
        </p:txBody>
      </p:sp>
      <p:sp>
        <p:nvSpPr>
          <p:cNvPr id="26628" name="TextBox 16"/>
          <p:cNvSpPr txBox="1">
            <a:spLocks noChangeArrowheads="1"/>
          </p:cNvSpPr>
          <p:nvPr/>
        </p:nvSpPr>
        <p:spPr bwMode="auto">
          <a:xfrm>
            <a:off x="304800" y="4876800"/>
            <a:ext cx="5181600" cy="584775"/>
          </a:xfrm>
          <a:prstGeom prst="rect">
            <a:avLst/>
          </a:prstGeom>
          <a:solidFill>
            <a:schemeClr val="accent2"/>
          </a:solidFill>
          <a:ln w="9525">
            <a:noFill/>
            <a:miter lim="800000"/>
            <a:headEnd/>
            <a:tailEnd/>
          </a:ln>
        </p:spPr>
        <p:txBody>
          <a:bodyPr>
            <a:spAutoFit/>
          </a:bodyPr>
          <a:lstStyle/>
          <a:p>
            <a:pPr algn="ctr" eaLnBrk="1" hangingPunct="1"/>
            <a:r>
              <a:rPr lang="en-US" sz="1600" b="1" dirty="0">
                <a:solidFill>
                  <a:srgbClr val="FFFF00"/>
                </a:solidFill>
                <a:latin typeface="Tahoma" pitchFamily="34" charset="0"/>
              </a:rPr>
              <a:t>Use clamps instead of bands to secure ESP cable on the tubing</a:t>
            </a:r>
          </a:p>
        </p:txBody>
      </p:sp>
      <p:sp>
        <p:nvSpPr>
          <p:cNvPr id="14" name="Rectangle 13"/>
          <p:cNvSpPr/>
          <p:nvPr/>
        </p:nvSpPr>
        <p:spPr>
          <a:xfrm>
            <a:off x="5562600" y="1066800"/>
            <a:ext cx="3352800" cy="2286000"/>
          </a:xfrm>
          <a:prstGeom prst="rec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5" name="Rectangle 14"/>
          <p:cNvSpPr/>
          <p:nvPr/>
        </p:nvSpPr>
        <p:spPr>
          <a:xfrm>
            <a:off x="5562600" y="3581400"/>
            <a:ext cx="3429000" cy="22860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latin typeface="+mj-lt"/>
            </a:endParaRPr>
          </a:p>
        </p:txBody>
      </p:sp>
      <p:sp>
        <p:nvSpPr>
          <p:cNvPr id="16" name="Text Box 12"/>
          <p:cNvSpPr txBox="1">
            <a:spLocks noChangeArrowheads="1"/>
          </p:cNvSpPr>
          <p:nvPr/>
        </p:nvSpPr>
        <p:spPr bwMode="auto">
          <a:xfrm>
            <a:off x="1219200" y="0"/>
            <a:ext cx="7056438" cy="646113"/>
          </a:xfrm>
          <a:prstGeom prst="rect">
            <a:avLst/>
          </a:prstGeom>
          <a:noFill/>
          <a:ln w="9525">
            <a:noFill/>
            <a:miter lim="800000"/>
            <a:headEnd/>
            <a:tailEnd/>
          </a:ln>
        </p:spPr>
        <p:txBody>
          <a:bodyPr>
            <a:spAutoFit/>
          </a:bodyPr>
          <a:lstStyle/>
          <a:p>
            <a:pPr algn="ctr">
              <a:defRPr/>
            </a:pPr>
            <a:r>
              <a:rPr lang="en-GB" sz="3600" b="1" dirty="0">
                <a:latin typeface="+mj-lt"/>
              </a:rPr>
              <a:t>PDO Second Alert</a:t>
            </a:r>
          </a:p>
        </p:txBody>
      </p:sp>
      <p:sp>
        <p:nvSpPr>
          <p:cNvPr id="13" name="Footer Placeholder 12"/>
          <p:cNvSpPr>
            <a:spLocks noGrp="1"/>
          </p:cNvSpPr>
          <p:nvPr>
            <p:ph type="ftr" sz="quarter" idx="11"/>
          </p:nvPr>
        </p:nvSpPr>
        <p:spPr/>
        <p:txBody>
          <a:bodyPr/>
          <a:lstStyle/>
          <a:p>
            <a:pPr>
              <a:defRPr/>
            </a:pPr>
            <a:r>
              <a:rPr lang="en-US"/>
              <a:t>Confidential - Not to be shared outside of PDO/PDO contractors </a:t>
            </a:r>
          </a:p>
        </p:txBody>
      </p:sp>
      <p:pic>
        <p:nvPicPr>
          <p:cNvPr id="21" name="Picture 20">
            <a:extLst>
              <a:ext uri="{FF2B5EF4-FFF2-40B4-BE49-F238E27FC236}">
                <a16:creationId xmlns:a16="http://schemas.microsoft.com/office/drawing/2014/main" id="{9271A1E1-EF79-415B-96FB-3A6E4B2F13E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62599" y="1041837"/>
            <a:ext cx="3352800" cy="2405419"/>
          </a:xfrm>
          <a:prstGeom prst="rect">
            <a:avLst/>
          </a:prstGeom>
        </p:spPr>
      </p:pic>
      <p:grpSp>
        <p:nvGrpSpPr>
          <p:cNvPr id="26633" name="Group 131"/>
          <p:cNvGrpSpPr>
            <a:grpSpLocks/>
          </p:cNvGrpSpPr>
          <p:nvPr/>
        </p:nvGrpSpPr>
        <p:grpSpPr bwMode="auto">
          <a:xfrm>
            <a:off x="8534400" y="2743200"/>
            <a:ext cx="336550" cy="544513"/>
            <a:chOff x="3504" y="544"/>
            <a:chExt cx="2287" cy="1855"/>
          </a:xfrm>
        </p:grpSpPr>
        <p:sp>
          <p:nvSpPr>
            <p:cNvPr id="26635" name="Line 129"/>
            <p:cNvSpPr>
              <a:spLocks noChangeShapeType="1"/>
            </p:cNvSpPr>
            <p:nvPr/>
          </p:nvSpPr>
          <p:spPr bwMode="auto">
            <a:xfrm>
              <a:off x="3504" y="568"/>
              <a:ext cx="2287" cy="1831"/>
            </a:xfrm>
            <a:prstGeom prst="line">
              <a:avLst/>
            </a:prstGeom>
            <a:noFill/>
            <a:ln w="133350">
              <a:solidFill>
                <a:srgbClr val="FF0000"/>
              </a:solidFill>
              <a:round/>
              <a:headEnd/>
              <a:tailEnd/>
            </a:ln>
          </p:spPr>
          <p:txBody>
            <a:bodyPr/>
            <a:lstStyle/>
            <a:p>
              <a:endParaRPr lang="en-US"/>
            </a:p>
          </p:txBody>
        </p:sp>
        <p:sp>
          <p:nvSpPr>
            <p:cNvPr id="26636" name="Line 130"/>
            <p:cNvSpPr>
              <a:spLocks noChangeShapeType="1"/>
            </p:cNvSpPr>
            <p:nvPr/>
          </p:nvSpPr>
          <p:spPr bwMode="auto">
            <a:xfrm flipV="1">
              <a:off x="3528" y="544"/>
              <a:ext cx="2144" cy="1807"/>
            </a:xfrm>
            <a:prstGeom prst="line">
              <a:avLst/>
            </a:prstGeom>
            <a:noFill/>
            <a:ln w="133350">
              <a:solidFill>
                <a:srgbClr val="FF0000"/>
              </a:solidFill>
              <a:round/>
              <a:headEnd/>
              <a:tailEnd/>
            </a:ln>
          </p:spPr>
          <p:txBody>
            <a:bodyPr/>
            <a:lstStyle/>
            <a:p>
              <a:endParaRPr lang="en-US"/>
            </a:p>
          </p:txBody>
        </p:sp>
      </p:grpSp>
      <p:pic>
        <p:nvPicPr>
          <p:cNvPr id="2" name="Picture 1">
            <a:extLst>
              <a:ext uri="{FF2B5EF4-FFF2-40B4-BE49-F238E27FC236}">
                <a16:creationId xmlns:a16="http://schemas.microsoft.com/office/drawing/2014/main" id="{EB320DCE-5E59-4686-83C1-D5C06F0104CC}"/>
              </a:ext>
            </a:extLst>
          </p:cNvPr>
          <p:cNvPicPr>
            <a:picLocks noChangeAspect="1"/>
          </p:cNvPicPr>
          <p:nvPr/>
        </p:nvPicPr>
        <p:blipFill>
          <a:blip r:embed="rId4"/>
          <a:stretch>
            <a:fillRect/>
          </a:stretch>
        </p:blipFill>
        <p:spPr>
          <a:xfrm>
            <a:off x="5572338" y="3581399"/>
            <a:ext cx="3419262" cy="2285999"/>
          </a:xfrm>
          <a:prstGeom prst="rect">
            <a:avLst/>
          </a:prstGeom>
        </p:spPr>
      </p:pic>
      <p:sp>
        <p:nvSpPr>
          <p:cNvPr id="26634" name="Freeform 132"/>
          <p:cNvSpPr>
            <a:spLocks/>
          </p:cNvSpPr>
          <p:nvPr/>
        </p:nvSpPr>
        <p:spPr bwMode="auto">
          <a:xfrm>
            <a:off x="8534400" y="5334000"/>
            <a:ext cx="457200" cy="457200"/>
          </a:xfrm>
          <a:custGeom>
            <a:avLst/>
            <a:gdLst>
              <a:gd name="T0" fmla="*/ 0 w 1336"/>
              <a:gd name="T1" fmla="*/ 2147483647 h 888"/>
              <a:gd name="T2" fmla="*/ 2147483647 w 1336"/>
              <a:gd name="T3" fmla="*/ 2147483647 h 888"/>
              <a:gd name="T4" fmla="*/ 2147483647 w 1336"/>
              <a:gd name="T5" fmla="*/ 0 h 888"/>
              <a:gd name="T6" fmla="*/ 0 60000 65536"/>
              <a:gd name="T7" fmla="*/ 0 60000 65536"/>
              <a:gd name="T8" fmla="*/ 0 60000 65536"/>
              <a:gd name="T9" fmla="*/ 0 w 1336"/>
              <a:gd name="T10" fmla="*/ 0 h 888"/>
              <a:gd name="T11" fmla="*/ 1336 w 1336"/>
              <a:gd name="T12" fmla="*/ 888 h 888"/>
            </a:gdLst>
            <a:ahLst/>
            <a:cxnLst>
              <a:cxn ang="T6">
                <a:pos x="T0" y="T1"/>
              </a:cxn>
              <a:cxn ang="T7">
                <a:pos x="T2" y="T3"/>
              </a:cxn>
              <a:cxn ang="T8">
                <a:pos x="T4" y="T5"/>
              </a:cxn>
            </a:cxnLst>
            <a:rect l="T9" t="T10" r="T11" b="T12"/>
            <a:pathLst>
              <a:path w="1336" h="888">
                <a:moveTo>
                  <a:pt x="0" y="600"/>
                </a:moveTo>
                <a:lnTo>
                  <a:pt x="312" y="888"/>
                </a:lnTo>
                <a:lnTo>
                  <a:pt x="1336" y="0"/>
                </a:lnTo>
              </a:path>
            </a:pathLst>
          </a:custGeom>
          <a:noFill/>
          <a:ln w="133350">
            <a:solidFill>
              <a:srgbClr val="00FF00"/>
            </a:solidFill>
            <a:round/>
            <a:headEnd/>
            <a:tailEnd/>
          </a:ln>
        </p:spPr>
        <p:txBody>
          <a:bodyPr/>
          <a:lstStyle/>
          <a:p>
            <a:endParaRPr lang="en-US"/>
          </a:p>
        </p:txBody>
      </p:sp>
    </p:spTree>
    <p:extLst>
      <p:ext uri="{BB962C8B-B14F-4D97-AF65-F5344CB8AC3E}">
        <p14:creationId xmlns:p14="http://schemas.microsoft.com/office/powerpoint/2010/main" val="22591611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ext Box 2"/>
          <p:cNvSpPr txBox="1">
            <a:spLocks noChangeArrowheads="1"/>
          </p:cNvSpPr>
          <p:nvPr/>
        </p:nvSpPr>
        <p:spPr bwMode="auto">
          <a:xfrm>
            <a:off x="342291" y="1379736"/>
            <a:ext cx="8351838" cy="6155531"/>
          </a:xfrm>
          <a:prstGeom prst="rect">
            <a:avLst/>
          </a:prstGeom>
          <a:noFill/>
          <a:ln w="19050">
            <a:noFill/>
            <a:miter lim="800000"/>
            <a:headEnd/>
            <a:tailEnd/>
          </a:ln>
        </p:spPr>
        <p:txBody>
          <a:bodyPr>
            <a:spAutoFit/>
          </a:bodyPr>
          <a:lstStyle/>
          <a:p>
            <a:pPr algn="just" eaLnBrk="1" hangingPunct="1">
              <a:spcBef>
                <a:spcPct val="50000"/>
              </a:spcBef>
              <a:defRPr/>
            </a:pPr>
            <a:endParaRPr lang="en-US" sz="600" dirty="0">
              <a:solidFill>
                <a:srgbClr val="000000"/>
              </a:solidFill>
              <a:latin typeface="Arial" charset="0"/>
            </a:endParaRPr>
          </a:p>
          <a:p>
            <a:pPr marL="173038" indent="-173038" eaLnBrk="1" hangingPunct="1">
              <a:defRPr/>
            </a:pPr>
            <a:endParaRPr lang="en-US" sz="600" dirty="0">
              <a:solidFill>
                <a:srgbClr val="000000"/>
              </a:solidFill>
              <a:latin typeface="Arial" charset="0"/>
            </a:endParaRPr>
          </a:p>
          <a:p>
            <a:pPr marL="342900" indent="-342900" eaLnBrk="1" hangingPunct="1">
              <a:defRPr/>
            </a:pPr>
            <a:r>
              <a:rPr lang="en-US" sz="1600" b="1" dirty="0">
                <a:solidFill>
                  <a:srgbClr val="FF0000"/>
                </a:solidFill>
                <a:latin typeface="Tahoma" pitchFamily="34" charset="0"/>
              </a:rPr>
              <a:t>As a learning from this incident and ensure continual improvement all contract</a:t>
            </a:r>
          </a:p>
          <a:p>
            <a:pPr marL="342900" indent="-342900" eaLnBrk="1" hangingPunct="1">
              <a:defRPr/>
            </a:pPr>
            <a:r>
              <a:rPr lang="en-US" sz="1600" b="1" dirty="0">
                <a:solidFill>
                  <a:srgbClr val="FF0000"/>
                </a:solidFill>
                <a:latin typeface="Tahoma" pitchFamily="34" charset="0"/>
              </a:rPr>
              <a:t>managers must review their HSE HEMP against the questions asked below        </a:t>
            </a:r>
          </a:p>
          <a:p>
            <a:pPr marL="342900" indent="-342900" eaLnBrk="1" hangingPunct="1">
              <a:defRPr/>
            </a:pPr>
            <a:endParaRPr lang="en-US" sz="1600" b="1" dirty="0">
              <a:solidFill>
                <a:srgbClr val="FF0000"/>
              </a:solidFill>
              <a:latin typeface="Tahoma" pitchFamily="34" charset="0"/>
            </a:endParaRPr>
          </a:p>
          <a:p>
            <a:pPr marL="342900" indent="-342900" eaLnBrk="1" hangingPunct="1">
              <a:defRPr/>
            </a:pPr>
            <a:r>
              <a:rPr lang="en-US" sz="1600" b="1" dirty="0">
                <a:solidFill>
                  <a:srgbClr val="0000FF"/>
                </a:solidFill>
                <a:latin typeface="Tahoma" pitchFamily="34" charset="0"/>
              </a:rPr>
              <a:t>Confirm the following:</a:t>
            </a:r>
            <a:endParaRPr lang="en-US" sz="1600" dirty="0">
              <a:solidFill>
                <a:srgbClr val="0000FF"/>
              </a:solidFill>
              <a:latin typeface="Tahoma" pitchFamily="34" charset="0"/>
            </a:endParaRPr>
          </a:p>
          <a:p>
            <a:pPr marL="342900" indent="-342900" eaLnBrk="1" hangingPunct="1">
              <a:defRPr/>
            </a:pPr>
            <a:endParaRPr lang="en-US" sz="1400" dirty="0">
              <a:solidFill>
                <a:srgbClr val="000000"/>
              </a:solidFill>
              <a:latin typeface="Arial" charset="0"/>
            </a:endParaRP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a:t>
            </a:r>
            <a:r>
              <a:rPr lang="en-US" sz="1600" dirty="0" smtClean="0">
                <a:solidFill>
                  <a:srgbClr val="0000FF"/>
                </a:solidFill>
                <a:latin typeface="Tahoma" pitchFamily="34" charset="0"/>
                <a:sym typeface="Wingdings" pitchFamily="2" charset="2"/>
              </a:rPr>
              <a:t>ensure your employee check </a:t>
            </a:r>
            <a:r>
              <a:rPr lang="en-US" sz="1600" dirty="0">
                <a:solidFill>
                  <a:srgbClr val="0000FF"/>
                </a:solidFill>
                <a:latin typeface="Tahoma" pitchFamily="34" charset="0"/>
                <a:sym typeface="Wingdings" pitchFamily="2" charset="2"/>
              </a:rPr>
              <a:t>that ESP is not under tension during POOH</a:t>
            </a:r>
            <a:endParaRPr lang="en-US" sz="1400" dirty="0">
              <a:solidFill>
                <a:srgbClr val="0033CC"/>
              </a:solidFill>
              <a:sym typeface="Wingdings" pitchFamily="2" charset="2"/>
            </a:endParaRP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ensure competent employee carry out banding of ESP cable</a:t>
            </a: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ensure roles and responsibilities </a:t>
            </a:r>
            <a:r>
              <a:rPr lang="en-US" sz="1600" dirty="0" smtClean="0">
                <a:solidFill>
                  <a:srgbClr val="0000FF"/>
                </a:solidFill>
                <a:latin typeface="Tahoma" pitchFamily="34" charset="0"/>
                <a:sym typeface="Wingdings" pitchFamily="2" charset="2"/>
              </a:rPr>
              <a:t>are </a:t>
            </a:r>
            <a:r>
              <a:rPr lang="en-US" sz="1600" dirty="0">
                <a:solidFill>
                  <a:srgbClr val="0000FF"/>
                </a:solidFill>
                <a:latin typeface="Tahoma" pitchFamily="34" charset="0"/>
                <a:sym typeface="Wingdings" pitchFamily="2" charset="2"/>
              </a:rPr>
              <a:t>clearly defined and understood among the Hoist crew and the ESP crew.</a:t>
            </a: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Do you ensure a formal handover between the ESP crew leads.</a:t>
            </a:r>
          </a:p>
          <a:p>
            <a:pPr marL="342900" indent="-342900" eaLnBrk="1" hangingPunct="1">
              <a:buFont typeface="+mj-lt"/>
              <a:buAutoNum type="arabicPeriod"/>
              <a:defRPr/>
            </a:pPr>
            <a:r>
              <a:rPr lang="en-US" sz="1600" dirty="0">
                <a:solidFill>
                  <a:srgbClr val="0000FF"/>
                </a:solidFill>
                <a:latin typeface="Tahoma" pitchFamily="34" charset="0"/>
                <a:sym typeface="Wingdings" pitchFamily="2" charset="2"/>
              </a:rPr>
              <a:t>Due you ensure the availability and application of the </a:t>
            </a:r>
            <a:r>
              <a:rPr lang="en-US" sz="1600" dirty="0" err="1">
                <a:solidFill>
                  <a:srgbClr val="0000FF"/>
                </a:solidFill>
                <a:latin typeface="Tahoma" pitchFamily="34" charset="0"/>
                <a:sym typeface="Wingdings" pitchFamily="2" charset="2"/>
              </a:rPr>
              <a:t>MoC</a:t>
            </a:r>
            <a:r>
              <a:rPr lang="en-US" sz="1600" dirty="0">
                <a:solidFill>
                  <a:srgbClr val="0000FF"/>
                </a:solidFill>
                <a:latin typeface="Tahoma" pitchFamily="34" charset="0"/>
                <a:sym typeface="Wingdings" pitchFamily="2" charset="2"/>
              </a:rPr>
              <a:t> procedure during ESP installation. </a:t>
            </a: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buFont typeface="+mj-lt"/>
              <a:buAutoNum type="arabicPeriod"/>
              <a:defRPr/>
            </a:pPr>
            <a:endParaRPr lang="en-US" sz="1400"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endParaRPr lang="en-US" sz="1000" i="1" dirty="0">
              <a:solidFill>
                <a:srgbClr val="0033CC"/>
              </a:solidFill>
              <a:latin typeface="+mj-lt"/>
              <a:sym typeface="Wingdings" pitchFamily="2" charset="2"/>
            </a:endParaRPr>
          </a:p>
          <a:p>
            <a:pPr marL="342900" indent="-342900" eaLnBrk="1" hangingPunct="1">
              <a:defRPr/>
            </a:pPr>
            <a:r>
              <a:rPr lang="en-US" sz="1000" i="1" dirty="0">
                <a:solidFill>
                  <a:srgbClr val="0033CC"/>
                </a:solidFill>
                <a:latin typeface="+mj-lt"/>
                <a:sym typeface="Wingdings" pitchFamily="2" charset="2"/>
              </a:rPr>
              <a:t>* If the answer is NO to any of the above questions please ensure you take action to correct this finding. </a:t>
            </a:r>
          </a:p>
          <a:p>
            <a:pPr marL="119063" indent="-119063" eaLnBrk="1" hangingPunct="1">
              <a:buFontTx/>
              <a:buChar char="•"/>
              <a:defRPr/>
            </a:pPr>
            <a:endParaRPr lang="en-US" sz="1400" dirty="0">
              <a:solidFill>
                <a:srgbClr val="0033CC"/>
              </a:solidFill>
              <a:latin typeface="+mj-lt"/>
              <a:sym typeface="Wingdings" pitchFamily="2" charset="2"/>
            </a:endParaRPr>
          </a:p>
          <a:p>
            <a:pPr marL="119063" indent="-119063" eaLnBrk="1" hangingPunct="1">
              <a:defRPr/>
            </a:pPr>
            <a:r>
              <a:rPr lang="en-US" sz="1400" dirty="0">
                <a:solidFill>
                  <a:srgbClr val="0033CC"/>
                </a:solidFill>
                <a:latin typeface="+mj-lt"/>
                <a:sym typeface="Wingdings" pitchFamily="2" charset="2"/>
              </a:rPr>
              <a:t>	</a:t>
            </a:r>
          </a:p>
          <a:p>
            <a:pPr marL="119063" indent="-119063" eaLnBrk="1" hangingPunct="1">
              <a:buFontTx/>
              <a:buChar char="•"/>
              <a:defRPr/>
            </a:pPr>
            <a:endParaRPr lang="en-US" sz="1400" dirty="0">
              <a:solidFill>
                <a:srgbClr val="000000"/>
              </a:solidFill>
              <a:latin typeface="Arial" charset="0"/>
            </a:endParaRPr>
          </a:p>
          <a:p>
            <a:pPr marL="119063" indent="-119063" eaLnBrk="1" hangingPunct="1">
              <a:defRPr/>
            </a:pPr>
            <a:endParaRPr lang="en-US" sz="1400" dirty="0">
              <a:solidFill>
                <a:srgbClr val="000000"/>
              </a:solidFill>
              <a:latin typeface="Arial" charset="0"/>
            </a:endParaRPr>
          </a:p>
          <a:p>
            <a:pPr marL="173038" indent="-173038" eaLnBrk="1" hangingPunct="1">
              <a:buFont typeface="Arial" pitchFamily="34" charset="0"/>
              <a:buChar char="•"/>
              <a:defRPr/>
            </a:pPr>
            <a:endParaRPr lang="en-US" sz="800" dirty="0">
              <a:solidFill>
                <a:srgbClr val="000000"/>
              </a:solidFill>
              <a:latin typeface="Arial" charset="0"/>
            </a:endParaRPr>
          </a:p>
        </p:txBody>
      </p:sp>
      <p:grpSp>
        <p:nvGrpSpPr>
          <p:cNvPr id="27651" name="Group 9"/>
          <p:cNvGrpSpPr>
            <a:grpSpLocks/>
          </p:cNvGrpSpPr>
          <p:nvPr/>
        </p:nvGrpSpPr>
        <p:grpSpPr bwMode="auto">
          <a:xfrm>
            <a:off x="12700" y="-228600"/>
            <a:ext cx="8920163" cy="990600"/>
            <a:chOff x="9" y="-144"/>
            <a:chExt cx="6087" cy="624"/>
          </a:xfrm>
        </p:grpSpPr>
        <p:sp>
          <p:nvSpPr>
            <p:cNvPr id="27654" name="Rectangle 8"/>
            <p:cNvSpPr>
              <a:spLocks noChangeArrowheads="1"/>
            </p:cNvSpPr>
            <p:nvPr/>
          </p:nvSpPr>
          <p:spPr bwMode="auto">
            <a:xfrm>
              <a:off x="288" y="144"/>
              <a:ext cx="5184" cy="336"/>
            </a:xfrm>
            <a:prstGeom prst="rect">
              <a:avLst/>
            </a:prstGeom>
            <a:noFill/>
            <a:ln w="9525">
              <a:noFill/>
              <a:miter lim="800000"/>
              <a:headEnd/>
              <a:tailEnd/>
            </a:ln>
          </p:spPr>
          <p:txBody>
            <a:bodyPr anchor="ctr"/>
            <a:lstStyle/>
            <a:p>
              <a:pPr algn="ctr" eaLnBrk="1" hangingPunct="1"/>
              <a:endParaRPr lang="en-GB" sz="2000">
                <a:solidFill>
                  <a:srgbClr val="000000"/>
                </a:solidFill>
                <a:latin typeface="Arial" charset="0"/>
              </a:endParaRPr>
            </a:p>
          </p:txBody>
        </p:sp>
        <p:sp>
          <p:nvSpPr>
            <p:cNvPr id="17414" name="Text Box 12"/>
            <p:cNvSpPr txBox="1">
              <a:spLocks noChangeArrowheads="1"/>
            </p:cNvSpPr>
            <p:nvPr/>
          </p:nvSpPr>
          <p:spPr bwMode="auto">
            <a:xfrm>
              <a:off x="676" y="0"/>
              <a:ext cx="4815" cy="407"/>
            </a:xfrm>
            <a:prstGeom prst="rect">
              <a:avLst/>
            </a:prstGeom>
            <a:noFill/>
            <a:ln w="9525">
              <a:noFill/>
              <a:miter lim="800000"/>
              <a:headEnd/>
              <a:tailEnd/>
            </a:ln>
          </p:spPr>
          <p:txBody>
            <a:bodyPr>
              <a:spAutoFit/>
            </a:bodyPr>
            <a:lstStyle/>
            <a:p>
              <a:pPr algn="ctr">
                <a:defRPr/>
              </a:pPr>
              <a:r>
                <a:rPr lang="en-GB" sz="3600" b="1" dirty="0">
                  <a:latin typeface="+mj-lt"/>
                </a:rPr>
                <a:t>Management self audit </a:t>
              </a:r>
            </a:p>
          </p:txBody>
        </p:sp>
        <p:sp>
          <p:nvSpPr>
            <p:cNvPr id="27656" name="Text Box 13"/>
            <p:cNvSpPr txBox="1">
              <a:spLocks noChangeArrowheads="1"/>
            </p:cNvSpPr>
            <p:nvPr/>
          </p:nvSpPr>
          <p:spPr bwMode="auto">
            <a:xfrm>
              <a:off x="9" y="0"/>
              <a:ext cx="1144" cy="174"/>
            </a:xfrm>
            <a:prstGeom prst="rect">
              <a:avLst/>
            </a:prstGeom>
            <a:noFill/>
            <a:ln w="19050">
              <a:noFill/>
              <a:miter lim="800000"/>
              <a:headEnd/>
              <a:tailEnd/>
            </a:ln>
          </p:spPr>
          <p:txBody>
            <a:bodyPr>
              <a:spAutoFit/>
            </a:bodyPr>
            <a:lstStyle/>
            <a:p>
              <a:pPr algn="ctr">
                <a:spcBef>
                  <a:spcPct val="10000"/>
                </a:spcBef>
              </a:pPr>
              <a:endParaRPr lang="en-GB" sz="1200" b="1">
                <a:solidFill>
                  <a:srgbClr val="000000"/>
                </a:solidFill>
                <a:latin typeface="Arial" charset="0"/>
              </a:endParaRPr>
            </a:p>
          </p:txBody>
        </p:sp>
        <p:sp>
          <p:nvSpPr>
            <p:cNvPr id="27657" name="WordArt 14"/>
            <p:cNvSpPr>
              <a:spLocks noChangeArrowheads="1" noChangeShapeType="1" noTextEdit="1"/>
            </p:cNvSpPr>
            <p:nvPr/>
          </p:nvSpPr>
          <p:spPr bwMode="auto">
            <a:xfrm>
              <a:off x="5448" y="-144"/>
              <a:ext cx="648" cy="576"/>
            </a:xfrm>
            <a:prstGeom prst="rect">
              <a:avLst/>
            </a:prstGeom>
          </p:spPr>
          <p:txBody>
            <a:bodyPr spcFirstLastPara="1" wrap="none" fromWordArt="1">
              <a:prstTxWarp prst="textArchDown">
                <a:avLst>
                  <a:gd name="adj" fmla="val 0"/>
                </a:avLst>
              </a:prstTxWarp>
            </a:bodyPr>
            <a:lstStyle/>
            <a:p>
              <a:pPr algn="ctr"/>
              <a:endParaRPr lang="en-US" sz="3600" kern="10">
                <a:ln w="9525">
                  <a:solidFill>
                    <a:srgbClr val="000000"/>
                  </a:solidFill>
                  <a:round/>
                  <a:headEnd/>
                  <a:tailEnd/>
                </a:ln>
                <a:solidFill>
                  <a:srgbClr val="000000"/>
                </a:solidFill>
                <a:latin typeface="Arial"/>
                <a:cs typeface="Arial"/>
              </a:endParaRPr>
            </a:p>
          </p:txBody>
        </p:sp>
      </p:grpSp>
      <p:sp>
        <p:nvSpPr>
          <p:cNvPr id="27653" name="Rectangle 8"/>
          <p:cNvSpPr>
            <a:spLocks noChangeArrowheads="1"/>
          </p:cNvSpPr>
          <p:nvPr/>
        </p:nvSpPr>
        <p:spPr bwMode="auto">
          <a:xfrm>
            <a:off x="323850" y="893961"/>
            <a:ext cx="5867312" cy="307777"/>
          </a:xfrm>
          <a:prstGeom prst="rect">
            <a:avLst/>
          </a:prstGeom>
          <a:noFill/>
          <a:ln w="9525">
            <a:noFill/>
            <a:miter lim="800000"/>
            <a:headEnd/>
            <a:tailEnd/>
          </a:ln>
        </p:spPr>
        <p:txBody>
          <a:bodyPr wrap="none">
            <a:spAutoFit/>
          </a:bodyPr>
          <a:lstStyle/>
          <a:p>
            <a:pPr marL="114300" indent="-114300" algn="just"/>
            <a:r>
              <a:rPr lang="en-GB" sz="1400" b="1" dirty="0">
                <a:solidFill>
                  <a:srgbClr val="333399"/>
                </a:solidFill>
                <a:latin typeface="Tahoma" pitchFamily="34" charset="0"/>
              </a:rPr>
              <a:t>Date:</a:t>
            </a:r>
            <a:r>
              <a:rPr lang="en-US" sz="1400" b="1" dirty="0">
                <a:solidFill>
                  <a:srgbClr val="333399"/>
                </a:solidFill>
                <a:latin typeface="Tahoma" pitchFamily="34" charset="0"/>
              </a:rPr>
              <a:t>   25.10.2018  Incident title – ESP cable slip, Arm fracture</a:t>
            </a:r>
          </a:p>
        </p:txBody>
      </p:sp>
      <p:sp>
        <p:nvSpPr>
          <p:cNvPr id="10" name="Footer Placeholder 9"/>
          <p:cNvSpPr>
            <a:spLocks noGrp="1"/>
          </p:cNvSpPr>
          <p:nvPr>
            <p:ph type="ftr" sz="quarter" idx="11"/>
          </p:nvPr>
        </p:nvSpPr>
        <p:spPr/>
        <p:txBody>
          <a:bodyPr/>
          <a:lstStyle/>
          <a:p>
            <a:pPr>
              <a:defRPr/>
            </a:pPr>
            <a:r>
              <a:rPr lang="en-US"/>
              <a:t>Confidential - Not to be shared outside of PDO/PDO contractors </a:t>
            </a:r>
          </a:p>
        </p:txBody>
      </p:sp>
    </p:spTree>
    <p:extLst>
      <p:ext uri="{BB962C8B-B14F-4D97-AF65-F5344CB8AC3E}">
        <p14:creationId xmlns:p14="http://schemas.microsoft.com/office/powerpoint/2010/main" val="3820677386"/>
      </p:ext>
    </p:extLst>
  </p:cSld>
  <p:clrMapOvr>
    <a:masterClrMapping/>
  </p:clrMapOvr>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Arial"/>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Image" ma:contentTypeID="0x0101009148F5A04DDD49CBA7127AADA5FB792B00AADE34325A8B49CDA8BB4DB53328F214009C4067D375EDA046866D1CFD34BA6725" ma:contentTypeVersion="4" ma:contentTypeDescription="Upload an image." ma:contentTypeScope="" ma:versionID="809bc6af44041ef507fcb8c845449721">
  <xsd:schema xmlns:xsd="http://www.w3.org/2001/XMLSchema" xmlns:xs="http://www.w3.org/2001/XMLSchema" xmlns:p="http://schemas.microsoft.com/office/2006/metadata/properties" xmlns:ns1="http://schemas.microsoft.com/sharepoint/v3" xmlns:ns2="4880E4F8-4B7D-4BDD-91E3-E10D47036ECA" xmlns:ns3="http://schemas.microsoft.com/sharepoint/v3/fields" xmlns:ns4="4880e4f8-4b7d-4bdd-91e3-e10d47036eca" xmlns:ns5="9d51eac6-a7d5-47f5-a119-63d146adb134" targetNamespace="http://schemas.microsoft.com/office/2006/metadata/properties" ma:root="true" ma:fieldsID="c6cb684b9f311d0fba83640743edc78d" ns1:_="" ns2:_="" ns3:_="" ns4:_="" ns5:_="">
    <xsd:import namespace="http://schemas.microsoft.com/sharepoint/v3"/>
    <xsd:import namespace="4880E4F8-4B7D-4BDD-91E3-E10D47036ECA"/>
    <xsd:import namespace="http://schemas.microsoft.com/sharepoint/v3/fields"/>
    <xsd:import namespace="4880e4f8-4b7d-4bdd-91e3-e10d47036eca"/>
    <xsd:import namespace="9d51eac6-a7d5-47f5-a119-63d146adb134"/>
    <xsd:element name="properties">
      <xsd:complexType>
        <xsd:sequence>
          <xsd:element name="documentManagement">
            <xsd:complexType>
              <xsd:all>
                <xsd:element ref="ns1:FileRef" minOccurs="0"/>
                <xsd:element ref="ns1:File_x0020_Type" minOccurs="0"/>
                <xsd:element ref="ns1:HTML_x0020_File_x0020_Type" minOccurs="0"/>
                <xsd:element ref="ns1:FSObjType" minOccurs="0"/>
                <xsd:element ref="ns2:ThumbnailExists" minOccurs="0"/>
                <xsd:element ref="ns2:PreviewExists" minOccurs="0"/>
                <xsd:element ref="ns2:ImageWidth" minOccurs="0"/>
                <xsd:element ref="ns2:ImageHeight" minOccurs="0"/>
                <xsd:element ref="ns2:ImageCreateDate" minOccurs="0"/>
                <xsd:element ref="ns3:wic_System_Copyright" minOccurs="0"/>
                <xsd:element ref="ns4:Language" minOccurs="0"/>
                <xsd:element ref="ns4:DocId" minOccurs="0"/>
                <xsd:element ref="ns5: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FileRef" ma:index="8" nillable="true" ma:displayName="URL Path" ma:hidden="true" ma:list="Docs" ma:internalName="FileRef" ma:readOnly="true" ma:showField="FullUrl">
      <xsd:simpleType>
        <xsd:restriction base="dms:Lookup"/>
      </xsd:simpleType>
    </xsd:element>
    <xsd:element name="File_x0020_Type" ma:index="9" nillable="true" ma:displayName="File Type" ma:hidden="true" ma:internalName="File_x0020_Type" ma:readOnly="true">
      <xsd:simpleType>
        <xsd:restriction base="dms:Text"/>
      </xsd:simpleType>
    </xsd:element>
    <xsd:element name="HTML_x0020_File_x0020_Type" ma:index="10" nillable="true" ma:displayName="HTML File Type" ma:hidden="true" ma:internalName="HTML_x0020_File_x0020_Type" ma:readOnly="true">
      <xsd:simpleType>
        <xsd:restriction base="dms:Text"/>
      </xsd:simpleType>
    </xsd:element>
    <xsd:element name="FSObjType" ma:index="11" nillable="true" ma:displayName="Item Type" ma:hidden="true" ma:list="Docs" ma:internalName="FSObjType" ma:readOnly="true" ma:showField="FSType">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ThumbnailExists" ma:index="18" nillable="true" ma:displayName="Thumbnail Exists" ma:default="FALSE" ma:hidden="true" ma:internalName="ThumbnailExists" ma:readOnly="true">
      <xsd:simpleType>
        <xsd:restriction base="dms:Boolean"/>
      </xsd:simpleType>
    </xsd:element>
    <xsd:element name="PreviewExists" ma:index="19" nillable="true" ma:displayName="Preview Exists" ma:default="FALSE" ma:hidden="true" ma:internalName="PreviewExists" ma:readOnly="true">
      <xsd:simpleType>
        <xsd:restriction base="dms:Boolean"/>
      </xsd:simpleType>
    </xsd:element>
    <xsd:element name="ImageWidth" ma:index="20" nillable="true" ma:displayName="Width" ma:internalName="ImageWidth" ma:readOnly="true">
      <xsd:simpleType>
        <xsd:restriction base="dms:Unknown"/>
      </xsd:simpleType>
    </xsd:element>
    <xsd:element name="ImageHeight" ma:index="22" nillable="true" ma:displayName="Height" ma:internalName="ImageHeight" ma:readOnly="true">
      <xsd:simpleType>
        <xsd:restriction base="dms:Unknown"/>
      </xsd:simpleType>
    </xsd:element>
    <xsd:element name="ImageCreateDate" ma:index="25" nillable="true" ma:displayName="Date Picture Taken" ma:format="DateTime" ma:hidden="true" ma:internalName="ImageCreate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wic_System_Copyright" ma:index="26" nillable="true" ma:displayName="Copyright" ma:internalName="wic_System_Copyright">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880e4f8-4b7d-4bdd-91e3-e10d47036eca" elementFormDefault="qualified">
    <xsd:import namespace="http://schemas.microsoft.com/office/2006/documentManagement/types"/>
    <xsd:import namespace="http://schemas.microsoft.com/office/infopath/2007/PartnerControls"/>
    <xsd:element name="Language" ma:index="27" nillable="true" ma:displayName="Language" ma:default="English 1" ma:format="Dropdown" ma:internalName="Language">
      <xsd:simpleType>
        <xsd:restriction base="dms:Choice">
          <xsd:enumeration value="English 1"/>
          <xsd:enumeration value="English 2"/>
          <xsd:enumeration value="Arabic 1"/>
          <xsd:enumeration value="Arabic 2"/>
          <xsd:enumeration value="Hindi 1"/>
          <xsd:enumeration value="Hindi 2"/>
          <xsd:enumeration value="Malayalam 1"/>
          <xsd:enumeration value="Malayalam 2"/>
        </xsd:restriction>
      </xsd:simpleType>
    </xsd:element>
    <xsd:element name="DocId" ma:index="28" nillable="true" ma:displayName="DocId" ma:list="{9de017a3-70b4-41a0-b3a1-4f7a098545da}" ma:internalName="DocId" ma:showField="ID" ma:web="9d51eac6-a7d5-47f5-a119-63d146adb134">
      <xsd:simpleType>
        <xsd:restriction base="dms:Lookup"/>
      </xsd:simpleType>
    </xsd:element>
  </xsd:schema>
  <xsd:schema xmlns:xsd="http://www.w3.org/2001/XMLSchema" xmlns:xs="http://www.w3.org/2001/XMLSchema" xmlns:dms="http://schemas.microsoft.com/office/2006/documentManagement/types" xmlns:pc="http://schemas.microsoft.com/office/infopath/2007/PartnerControls" targetNamespace="9d51eac6-a7d5-47f5-a119-63d146adb134" elementFormDefault="qualified">
    <xsd:import namespace="http://schemas.microsoft.com/office/2006/documentManagement/types"/>
    <xsd:import namespace="http://schemas.microsoft.com/office/infopath/2007/PartnerControls"/>
    <xsd:element name="SharedWithUsers" ma:index="2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ma:index="24" ma:displayName="Author"/>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ma:index="23" ma:displayName="Comments"/>
        <xsd:element name="keywords" minOccurs="0" maxOccurs="1" type="xsd:string" ma:index="14" ma:displayName="Keywords"/>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anguage xmlns="4880e4f8-4b7d-4bdd-91e3-e10d47036eca">English 1</Language>
    <DocId xmlns="4880e4f8-4b7d-4bdd-91e3-e10d47036eca">92116</DocId>
    <ImageCreateDate xmlns="4880E4F8-4B7D-4BDD-91E3-E10D47036ECA" xsi:nil="true"/>
    <wic_System_Copyright xmlns="http://schemas.microsoft.com/sharepoint/v3/fields" xsi:nil="true"/>
  </documentManagement>
</p:properties>
</file>

<file path=customXml/itemProps1.xml><?xml version="1.0" encoding="utf-8"?>
<ds:datastoreItem xmlns:ds="http://schemas.openxmlformats.org/officeDocument/2006/customXml" ds:itemID="{2D47FC2A-4533-42E7-AD64-7753B545ADDA}"/>
</file>

<file path=customXml/itemProps2.xml><?xml version="1.0" encoding="utf-8"?>
<ds:datastoreItem xmlns:ds="http://schemas.openxmlformats.org/officeDocument/2006/customXml" ds:itemID="{85C5D23A-A30B-4B51-AAE9-D879AA8D624A}"/>
</file>

<file path=customXml/itemProps3.xml><?xml version="1.0" encoding="utf-8"?>
<ds:datastoreItem xmlns:ds="http://schemas.openxmlformats.org/officeDocument/2006/customXml" ds:itemID="{43C4ADE6-710B-4B69-B909-8D74DA76A815}"/>
</file>

<file path=docProps/app.xml><?xml version="1.0" encoding="utf-8"?>
<Properties xmlns="http://schemas.openxmlformats.org/officeDocument/2006/extended-properties" xmlns:vt="http://schemas.openxmlformats.org/officeDocument/2006/docPropsVTypes">
  <TotalTime>232</TotalTime>
  <Words>394</Words>
  <Application>Microsoft Office PowerPoint</Application>
  <PresentationFormat>On-screen Show (4:3)</PresentationFormat>
  <Paragraphs>62</Paragraphs>
  <Slides>2</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Tahoma</vt:lpstr>
      <vt:lpstr>Times New Roman</vt:lpstr>
      <vt:lpstr>Webdings</vt:lpstr>
      <vt:lpstr>Wingdings</vt:lpstr>
      <vt:lpstr>1_Default Design</vt:lpstr>
      <vt:lpstr>PowerPoint Presentation</vt:lpstr>
      <vt:lpstr>PowerPoint Presentation</vt:lpstr>
    </vt:vector>
  </TitlesOfParts>
  <Company>PDO</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MU61323</dc:creator>
  <cp:lastModifiedBy>Morrow, Fulton MSE32</cp:lastModifiedBy>
  <cp:revision>40</cp:revision>
  <dcterms:created xsi:type="dcterms:W3CDTF">2016-03-28T05:48:29Z</dcterms:created>
  <dcterms:modified xsi:type="dcterms:W3CDTF">2019-03-31T12:27:54Z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0x0101009148F5A04DDD49CBA7127AADA5FB792B00AADE34325A8B49CDA8BB4DB53328F214009C4067D375EDA046866D1CFD34BA6725</vt:lpwstr>
  </property>
</Properties>
</file>