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7"/>
  </p:notesMasterIdLst>
  <p:sldIdLst>
    <p:sldId id="345" r:id="rId5"/>
    <p:sldId id="34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26/05/2019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4145686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425635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38825" y="3770429"/>
            <a:ext cx="3108035" cy="2432375"/>
          </a:xfrm>
          <a:prstGeom prst="rect">
            <a:avLst/>
          </a:prstGeom>
        </p:spPr>
      </p:pic>
      <p:sp>
        <p:nvSpPr>
          <p:cNvPr id="14339" name="Text Box 2"/>
          <p:cNvSpPr txBox="1">
            <a:spLocks noChangeArrowheads="1"/>
          </p:cNvSpPr>
          <p:nvPr/>
        </p:nvSpPr>
        <p:spPr bwMode="auto">
          <a:xfrm>
            <a:off x="133132" y="755159"/>
            <a:ext cx="5688181" cy="538609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15</a:t>
            </a:r>
            <a:r>
              <a:rPr lang="en-US" sz="1400" b="1" baseline="30000" dirty="0" smtClean="0">
                <a:solidFill>
                  <a:srgbClr val="333399"/>
                </a:solidFill>
                <a:latin typeface="Tahoma" pitchFamily="34" charset="0"/>
              </a:rPr>
              <a:t>th</a:t>
            </a:r>
            <a:r>
              <a:rPr lang="en-US" sz="1400" b="1" dirty="0" smtClean="0">
                <a:solidFill>
                  <a:srgbClr val="333399"/>
                </a:solidFill>
                <a:latin typeface="Tahoma" pitchFamily="34" charset="0"/>
              </a:rPr>
              <a:t> March 2019    Incident </a:t>
            </a:r>
            <a:r>
              <a:rPr lang="en-US" sz="1400" b="1" dirty="0">
                <a:solidFill>
                  <a:srgbClr val="333399"/>
                </a:solidFill>
                <a:latin typeface="Tahoma" pitchFamily="34" charset="0"/>
              </a:rPr>
              <a:t>title: HiPo#12 </a:t>
            </a:r>
            <a:r>
              <a:rPr lang="en-US" sz="1400" b="1" dirty="0" smtClean="0">
                <a:solidFill>
                  <a:srgbClr val="333399"/>
                </a:solidFill>
                <a:latin typeface="Tahoma" pitchFamily="34" charset="0"/>
              </a:rPr>
              <a:t>Bent Pipe</a:t>
            </a:r>
            <a:endParaRPr lang="en-US" sz="1400" b="1" dirty="0">
              <a:solidFill>
                <a:srgbClr val="333399"/>
              </a:solidFill>
              <a:latin typeface="Tahoma" pitchFamily="34" charset="0"/>
            </a:endParaRPr>
          </a:p>
          <a:p>
            <a:pPr marL="114300" indent="-114300" algn="just">
              <a:defRPr/>
            </a:pPr>
            <a:endParaRPr lang="en-US" sz="12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smtClean="0">
              <a:latin typeface="Arial" charset="0"/>
              <a:cs typeface="Arial" charset="0"/>
            </a:endParaRPr>
          </a:p>
          <a:p>
            <a:pPr>
              <a:defRPr/>
            </a:pPr>
            <a:r>
              <a:rPr lang="en-US" sz="1600" dirty="0" smtClean="0">
                <a:latin typeface="Calibri" panose="020F0502020204030204" pitchFamily="34" charset="0"/>
                <a:cs typeface="Arial" charset="0"/>
              </a:rPr>
              <a:t>Operation </a:t>
            </a:r>
            <a:r>
              <a:rPr lang="en-US" sz="1600" dirty="0">
                <a:latin typeface="Calibri" panose="020F0502020204030204" pitchFamily="34" charset="0"/>
                <a:cs typeface="Arial" charset="0"/>
              </a:rPr>
              <a:t>was RIH 2 7/8” drill pipe doubles. After picking-up stand </a:t>
            </a:r>
            <a:r>
              <a:rPr lang="en-US" sz="1600" dirty="0" smtClean="0">
                <a:latin typeface="Calibri" panose="020F0502020204030204" pitchFamily="34" charset="0"/>
                <a:cs typeface="Arial" charset="0"/>
              </a:rPr>
              <a:t>number 39 </a:t>
            </a:r>
            <a:r>
              <a:rPr lang="en-US" sz="1600" dirty="0">
                <a:latin typeface="Calibri" panose="020F0502020204030204" pitchFamily="34" charset="0"/>
                <a:cs typeface="Arial" charset="0"/>
              </a:rPr>
              <a:t>with the elevator, while lowering the stand with the TDS to make the connection, the stand was stabbed into the joint in the table. The driller pushed the joy stick throttle on high </a:t>
            </a:r>
            <a:r>
              <a:rPr lang="en-US" sz="1600" dirty="0" smtClean="0">
                <a:latin typeface="Calibri" panose="020F0502020204030204" pitchFamily="34" charset="0"/>
                <a:cs typeface="Arial" charset="0"/>
              </a:rPr>
              <a:t>rev </a:t>
            </a:r>
            <a:r>
              <a:rPr lang="en-US" sz="1600" dirty="0">
                <a:latin typeface="Calibri" panose="020F0502020204030204" pitchFamily="34" charset="0"/>
                <a:cs typeface="Arial" charset="0"/>
              </a:rPr>
              <a:t>causing the TDS to descend with speed. The sudden speed &amp; weight from the TDS hitting the top tool joint causing the stand to bend.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smtClean="0">
                <a:solidFill>
                  <a:srgbClr val="333399"/>
                </a:solidFill>
                <a:latin typeface="Tahoma" pitchFamily="34" charset="0"/>
              </a:rPr>
              <a:t>Learnings </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indent="-171450">
              <a:buFont typeface="Arial" panose="020B0604020202020204" pitchFamily="34" charset="0"/>
              <a:buChar char="•"/>
              <a:defRPr/>
            </a:pPr>
            <a:r>
              <a:rPr lang="en-US" sz="1600" dirty="0">
                <a:latin typeface="Calibri" panose="020F0502020204030204" pitchFamily="34" charset="0"/>
                <a:cs typeface="Arial" charset="0"/>
              </a:rPr>
              <a:t>Always ensure to operate the hoisting equipment at a safe speed</a:t>
            </a:r>
          </a:p>
          <a:p>
            <a:pPr indent="-171450">
              <a:buFont typeface="Arial" panose="020B0604020202020204" pitchFamily="34" charset="0"/>
              <a:buChar char="•"/>
              <a:defRPr/>
            </a:pPr>
            <a:r>
              <a:rPr lang="en-US" sz="1600" dirty="0" smtClean="0">
                <a:latin typeface="Calibri" panose="020F0502020204030204" pitchFamily="34" charset="0"/>
                <a:cs typeface="Arial" charset="0"/>
              </a:rPr>
              <a:t>Pay attention to what you are doing when operating equipment</a:t>
            </a:r>
            <a:endParaRPr lang="en-US" sz="1600" dirty="0">
              <a:latin typeface="Calibri" panose="020F0502020204030204" pitchFamily="34" charset="0"/>
              <a:cs typeface="Arial" charset="0"/>
            </a:endParaRPr>
          </a:p>
          <a:p>
            <a:pPr indent="-171450">
              <a:buFont typeface="Arial" panose="020B0604020202020204" pitchFamily="34" charset="0"/>
              <a:buChar char="•"/>
              <a:defRPr/>
            </a:pPr>
            <a:r>
              <a:rPr lang="en-US" sz="1600" dirty="0">
                <a:latin typeface="Calibri" panose="020F0502020204030204" pitchFamily="34" charset="0"/>
                <a:cs typeface="Arial" charset="0"/>
              </a:rPr>
              <a:t>Always </a:t>
            </a:r>
            <a:r>
              <a:rPr lang="en-US" sz="1600" dirty="0" smtClean="0">
                <a:latin typeface="Calibri" panose="020F0502020204030204" pitchFamily="34" charset="0"/>
                <a:cs typeface="Arial" charset="0"/>
              </a:rPr>
              <a:t>use the correct buttons and switches </a:t>
            </a:r>
            <a:endParaRPr lang="en-US" sz="1600" dirty="0">
              <a:latin typeface="Calibri" panose="020F0502020204030204" pitchFamily="34" charset="0"/>
              <a:cs typeface="Arial" charset="0"/>
            </a:endParaRPr>
          </a:p>
          <a:p>
            <a:pPr marL="171450" indent="-171450">
              <a:buFont typeface="Arial" panose="020B0604020202020204" pitchFamily="34" charset="0"/>
              <a:buChar char="•"/>
              <a:defRPr/>
            </a:pPr>
            <a:endParaRPr lang="en-US" sz="1050" dirty="0">
              <a:latin typeface="Arial" charset="0"/>
              <a:cs typeface="Tahoma" pitchFamily="34" charset="0"/>
            </a:endParaRPr>
          </a:p>
          <a:p>
            <a:pPr>
              <a:defRPr/>
            </a:pPr>
            <a:endParaRPr lang="en-US" sz="1050" dirty="0">
              <a:latin typeface="Arial" charset="0"/>
              <a:cs typeface="Tahoma" pitchFamily="34" charset="0"/>
            </a:endParaRP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66687" y="5562600"/>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smtClean="0">
                <a:solidFill>
                  <a:srgbClr val="FFFF00"/>
                </a:solidFill>
                <a:latin typeface="Tahoma" pitchFamily="34" charset="0"/>
              </a:rPr>
              <a:t>Always be alert and operate drilling hoisting equipment at safe speed.</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2" name="Freeform 132"/>
          <p:cNvSpPr>
            <a:spLocks/>
          </p:cNvSpPr>
          <p:nvPr/>
        </p:nvSpPr>
        <p:spPr bwMode="auto">
          <a:xfrm>
            <a:off x="8414553" y="390171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40172" y="841493"/>
            <a:ext cx="3106811" cy="2620912"/>
          </a:xfrm>
          <a:prstGeom prst="rect">
            <a:avLst/>
          </a:prstGeom>
        </p:spPr>
      </p:pic>
      <p:grpSp>
        <p:nvGrpSpPr>
          <p:cNvPr id="19" name="Group 131"/>
          <p:cNvGrpSpPr>
            <a:grpSpLocks/>
          </p:cNvGrpSpPr>
          <p:nvPr/>
        </p:nvGrpSpPr>
        <p:grpSpPr bwMode="auto">
          <a:xfrm>
            <a:off x="8366125" y="1255594"/>
            <a:ext cx="336550" cy="544513"/>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133944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272759"/>
            <a:ext cx="8609013" cy="3508653"/>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Have your organization possess a comprehensive frame work competency program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perform competency compliance check for workforce </a:t>
            </a:r>
            <a:r>
              <a:rPr lang="en-US" sz="1400" dirty="0">
                <a:solidFill>
                  <a:srgbClr val="0033CC"/>
                </a:solidFill>
                <a:latin typeface="+mj-lt"/>
                <a:sym typeface="Wingdings" pitchFamily="2" charset="2"/>
              </a:rPr>
              <a:t>on </a:t>
            </a:r>
            <a:r>
              <a:rPr lang="en-US" sz="1400" dirty="0" smtClean="0">
                <a:solidFill>
                  <a:srgbClr val="0033CC"/>
                </a:solidFill>
                <a:latin typeface="+mj-lt"/>
                <a:sym typeface="Wingdings" pitchFamily="2" charset="2"/>
              </a:rPr>
              <a:t>regular </a:t>
            </a:r>
            <a:r>
              <a:rPr lang="en-US" sz="1400" dirty="0">
                <a:solidFill>
                  <a:srgbClr val="0033CC"/>
                </a:solidFill>
                <a:latin typeface="+mj-lt"/>
                <a:sym typeface="Wingdings" pitchFamily="2" charset="2"/>
              </a:rPr>
              <a:t>basis</a:t>
            </a:r>
            <a:r>
              <a:rPr lang="en-US" sz="1400" dirty="0" smtClean="0">
                <a:solidFill>
                  <a:srgbClr val="0033CC"/>
                </a:solidFill>
                <a:latin typeface="+mj-lt"/>
                <a:sym typeface="Wingdings" pitchFamily="2" charset="2"/>
              </a:rPr>
              <a:t>?</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follow a systematic hazard analysis approach when installing or acquiring new equipment?</a:t>
            </a:r>
          </a:p>
          <a:p>
            <a:pPr marL="342900" indent="-342900" eaLnBrk="1" hangingPunct="1">
              <a:buFont typeface="+mj-lt"/>
              <a:buAutoNum type="arabicPeriod"/>
              <a:defRPr/>
            </a:pPr>
            <a:r>
              <a:rPr lang="en-US" sz="1400" dirty="0">
                <a:solidFill>
                  <a:srgbClr val="0033CC"/>
                </a:solidFill>
                <a:latin typeface="+mj-lt"/>
                <a:sym typeface="Wingdings" pitchFamily="2" charset="2"/>
              </a:rPr>
              <a:t>Do you assure your competency framework against international standards </a:t>
            </a:r>
            <a:r>
              <a:rPr lang="en-US" sz="1400" dirty="0" smtClean="0">
                <a:solidFill>
                  <a:srgbClr val="0033CC"/>
                </a:solidFill>
                <a:latin typeface="+mj-lt"/>
                <a:sym typeface="Wingdings" pitchFamily="2" charset="2"/>
              </a:rPr>
              <a:t>?</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Does your organization have an effective controls for contractors and supplier vendors management ?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review SWP/SOP/OEM against existing JSA ‘s?</a:t>
            </a:r>
            <a:endParaRPr lang="en-US" sz="1400" dirty="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a:p>
            <a:pPr eaLnBrk="1" hangingPunct="1">
              <a:defRPr/>
            </a:pPr>
            <a:endParaRPr lang="en-US" sz="1400"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863184"/>
            <a:ext cx="6187912"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15</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March 2019    Incident title: HiPo#12 Bent Pipe</a:t>
            </a:r>
          </a:p>
        </p:txBody>
      </p:sp>
    </p:spTree>
    <p:extLst>
      <p:ext uri="{BB962C8B-B14F-4D97-AF65-F5344CB8AC3E}">
        <p14:creationId xmlns:p14="http://schemas.microsoft.com/office/powerpoint/2010/main" val="1096619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92170</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ACAD57-D4E3-4E33-AC08-9D1B94740EB5}"/>
</file>

<file path=customXml/itemProps2.xml><?xml version="1.0" encoding="utf-8"?>
<ds:datastoreItem xmlns:ds="http://schemas.openxmlformats.org/officeDocument/2006/customXml" ds:itemID="{65CBB478-B6C3-42AF-99AB-1F35503AD180}"/>
</file>

<file path=customXml/itemProps3.xml><?xml version="1.0" encoding="utf-8"?>
<ds:datastoreItem xmlns:ds="http://schemas.openxmlformats.org/officeDocument/2006/customXml" ds:itemID="{A5C73499-5810-4CF8-ABC1-9D1522C42F00}"/>
</file>

<file path=docProps/app.xml><?xml version="1.0" encoding="utf-8"?>
<Properties xmlns="http://schemas.openxmlformats.org/officeDocument/2006/extended-properties" xmlns:vt="http://schemas.openxmlformats.org/officeDocument/2006/docPropsVTypes">
  <TotalTime>328</TotalTime>
  <Words>480</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keywords/>
  <dc:description/>
  <cp:lastModifiedBy>Jabri, Fahad MSE51</cp:lastModifiedBy>
  <cp:revision>67</cp:revision>
  <dcterms:created xsi:type="dcterms:W3CDTF">2016-03-28T05:48:29Z</dcterms:created>
  <dcterms:modified xsi:type="dcterms:W3CDTF">2019-05-26T06:07:44Z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