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3" r:id="rId2"/>
    <p:sldId id="34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01669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9927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69B4C375-BC9C-4A45-A1E1-36EAB46CDC9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90253" y="3653255"/>
            <a:ext cx="3596952" cy="2324099"/>
          </a:xfrm>
          <a:prstGeom prst="rect">
            <a:avLst/>
          </a:prstGeom>
        </p:spPr>
      </p:pic>
      <p:pic>
        <p:nvPicPr>
          <p:cNvPr id="5" name="Picture 4">
            <a:extLst>
              <a:ext uri="{FF2B5EF4-FFF2-40B4-BE49-F238E27FC236}">
                <a16:creationId xmlns:a16="http://schemas.microsoft.com/office/drawing/2014/main" id="{942FB2C3-972A-41B8-9F18-0D1C21AD62E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24500" y="1066800"/>
            <a:ext cx="3452467" cy="2324100"/>
          </a:xfrm>
          <a:prstGeom prst="rect">
            <a:avLst/>
          </a:prstGeom>
        </p:spPr>
      </p:pic>
      <p:sp>
        <p:nvSpPr>
          <p:cNvPr id="14339" name="Text Box 2"/>
          <p:cNvSpPr txBox="1">
            <a:spLocks noChangeArrowheads="1"/>
          </p:cNvSpPr>
          <p:nvPr/>
        </p:nvSpPr>
        <p:spPr bwMode="auto">
          <a:xfrm>
            <a:off x="0" y="854719"/>
            <a:ext cx="5490253" cy="4316566"/>
          </a:xfrm>
          <a:prstGeom prst="rect">
            <a:avLst/>
          </a:prstGeom>
          <a:noFill/>
          <a:ln w="19050">
            <a:noFill/>
            <a:miter lim="800000"/>
            <a:headEnd/>
            <a:tailEnd/>
          </a:ln>
        </p:spPr>
        <p:txBody>
          <a:bodyPr wrap="square" lIns="91440">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 Feb 2019      </a:t>
            </a:r>
            <a:r>
              <a:rPr lang="en-US" sz="1600" b="1" dirty="0">
                <a:solidFill>
                  <a:srgbClr val="333399"/>
                </a:solidFill>
                <a:latin typeface="Tahoma" pitchFamily="34" charset="0"/>
              </a:rPr>
              <a:t>Incident title: </a:t>
            </a:r>
            <a:r>
              <a:rPr lang="en-US" sz="1600" b="1" dirty="0" smtClean="0">
                <a:solidFill>
                  <a:srgbClr val="333399"/>
                </a:solidFill>
                <a:latin typeface="Tahoma" pitchFamily="34" charset="0"/>
              </a:rPr>
              <a:t>HiPo Tip over</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GB" sz="1600" dirty="0">
                <a:latin typeface="Calibri" panose="020F0502020204030204" pitchFamily="34" charset="0"/>
                <a:cs typeface="Arial" pitchFamily="34" charset="0"/>
              </a:rPr>
              <a:t>An articulated tipper while unloading soil by lifting the hydraulic cylinder ram, due to the uneven surface condition and wet soil accumulated on the right side top end, the tipper tipped over to its right. </a:t>
            </a:r>
            <a:endParaRPr lang="en-US" sz="1600" dirty="0">
              <a:latin typeface="Calibri" panose="020F0502020204030204"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lgn="just" eaLnBrk="1" hangingPunct="1">
              <a:buFont typeface="Wingdings" pitchFamily="2" charset="2"/>
              <a:buChar char="Ø"/>
              <a:defRPr/>
            </a:pPr>
            <a:r>
              <a:rPr lang="en-US" sz="1600" dirty="0">
                <a:latin typeface="Calibri" panose="020F0502020204030204" pitchFamily="34" charset="0"/>
                <a:cs typeface="Arial" pitchFamily="34" charset="0"/>
              </a:rPr>
              <a:t>Always ensure soil is in dry condition before loading and transportation.</a:t>
            </a:r>
          </a:p>
          <a:p>
            <a:pPr marL="285750" indent="-285750" algn="just">
              <a:spcBef>
                <a:spcPts val="600"/>
              </a:spcBef>
              <a:buFont typeface="Wingdings" pitchFamily="2" charset="2"/>
              <a:buChar char="Ø"/>
              <a:defRPr/>
            </a:pPr>
            <a:r>
              <a:rPr lang="en-US" sz="1600" dirty="0">
                <a:latin typeface="Calibri" panose="020F0502020204030204" pitchFamily="34" charset="0"/>
                <a:cs typeface="Arial" pitchFamily="34" charset="0"/>
              </a:rPr>
              <a:t>Always ensure the ground condition is compacted and leveled before parking and unloading.</a:t>
            </a:r>
          </a:p>
          <a:p>
            <a:pPr marL="285750" indent="-285750" algn="just">
              <a:spcBef>
                <a:spcPts val="600"/>
              </a:spcBef>
              <a:buFont typeface="Wingdings" pitchFamily="2" charset="2"/>
              <a:buChar char="Ø"/>
              <a:defRPr/>
            </a:pPr>
            <a:r>
              <a:rPr lang="en-US" sz="1600" dirty="0">
                <a:latin typeface="Calibri" panose="020F0502020204030204" pitchFamily="34" charset="0"/>
                <a:cs typeface="Arial" pitchFamily="34" charset="0"/>
              </a:rPr>
              <a:t>Always ensure while moving the tipper  the hydraulic ram of tipper is not extended.</a:t>
            </a:r>
          </a:p>
          <a:p>
            <a:pPr marL="285750" indent="-285750" algn="just">
              <a:spcBef>
                <a:spcPts val="600"/>
              </a:spcBef>
              <a:buFont typeface="Wingdings" pitchFamily="2" charset="2"/>
              <a:buChar char="Ø"/>
              <a:defRPr/>
            </a:pPr>
            <a:r>
              <a:rPr lang="en-US" altLang="en-US" sz="1600" dirty="0">
                <a:latin typeface="Calibri" panose="020F0502020204030204" pitchFamily="34" charset="0"/>
                <a:cs typeface="Arial" pitchFamily="34" charset="0"/>
              </a:rPr>
              <a:t>Check wind conditions are suitable for unloading. </a:t>
            </a:r>
            <a:endParaRPr lang="en-US" sz="1600" dirty="0">
              <a:solidFill>
                <a:srgbClr val="002060"/>
              </a:solidFill>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154327" y="5605046"/>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ensure right conditions before unloading</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40750" y="26558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63673" y="527405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414271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49353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while loading excavated soil it is in dry condition? </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Borrow pit unloading area  is properly leveled and compacted?</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your supervisor visit site before applying the permit to see the site conditions?</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PA is explaining about permit condition with all appropriate control measures to PH and site crew?</a:t>
            </a:r>
          </a:p>
          <a:p>
            <a:pPr marL="34290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tipper driver does not move tipper when RAM is in extended position? </a:t>
            </a:r>
            <a:endParaRPr lang="en-US" sz="1600" dirty="0" smtClean="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smtClean="0">
                <a:solidFill>
                  <a:schemeClr val="accent2"/>
                </a:solidFill>
                <a:latin typeface="Calibri" panose="020F0502020204030204" pitchFamily="34" charset="0"/>
                <a:sym typeface="Wingdings" pitchFamily="2" charset="2"/>
              </a:rPr>
              <a:t>Do you ensure that 36 m3 tippers are not operated for PDO operations?</a:t>
            </a:r>
            <a:endParaRPr lang="en-US" sz="1600" dirty="0">
              <a:solidFill>
                <a:schemeClr val="accent2"/>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06221" y="864344"/>
            <a:ext cx="5314275" cy="338554"/>
          </a:xfrm>
          <a:prstGeom prst="rect">
            <a:avLst/>
          </a:prstGeom>
          <a:noFill/>
          <a:ln w="9525">
            <a:noFill/>
            <a:miter lim="800000"/>
            <a:headEnd/>
            <a:tailEnd/>
          </a:ln>
        </p:spPr>
        <p:txBody>
          <a:bodyPr wrap="non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17 Feb 2019      </a:t>
            </a:r>
            <a:r>
              <a:rPr lang="en-US" sz="1600" b="1" dirty="0">
                <a:solidFill>
                  <a:srgbClr val="333399"/>
                </a:solidFill>
                <a:latin typeface="Tahoma" pitchFamily="34" charset="0"/>
              </a:rPr>
              <a:t>Incident title: HiPo </a:t>
            </a:r>
            <a:r>
              <a:rPr lang="en-US" sz="1600" b="1" dirty="0" smtClean="0">
                <a:solidFill>
                  <a:srgbClr val="333399"/>
                </a:solidFill>
                <a:latin typeface="Tahoma" pitchFamily="34" charset="0"/>
              </a:rPr>
              <a:t>Tip over</a:t>
            </a:r>
            <a:endParaRPr lang="en-US" sz="16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1540631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38A16E-47BD-441D-A69C-23A718C411C8}"/>
</file>

<file path=customXml/itemProps2.xml><?xml version="1.0" encoding="utf-8"?>
<ds:datastoreItem xmlns:ds="http://schemas.openxmlformats.org/officeDocument/2006/customXml" ds:itemID="{F80DAE9D-5479-4E07-8ED7-4C681BA50610}"/>
</file>

<file path=customXml/itemProps3.xml><?xml version="1.0" encoding="utf-8"?>
<ds:datastoreItem xmlns:ds="http://schemas.openxmlformats.org/officeDocument/2006/customXml" ds:itemID="{A76881D7-292D-48CE-9472-CEAD587D66DE}"/>
</file>

<file path=docProps/app.xml><?xml version="1.0" encoding="utf-8"?>
<Properties xmlns="http://schemas.openxmlformats.org/officeDocument/2006/extended-properties" xmlns:vt="http://schemas.openxmlformats.org/officeDocument/2006/docPropsVTypes">
  <TotalTime>322</TotalTime>
  <Words>500</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64</cp:revision>
  <dcterms:created xsi:type="dcterms:W3CDTF">2016-03-28T05:48:29Z</dcterms:created>
  <dcterms:modified xsi:type="dcterms:W3CDTF">2019-04-06T08:28:19Z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