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7" r:id="rId2"/>
    <p:sldId id="29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AF4"/>
    <a:srgbClr val="471F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1736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2291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838200"/>
            <a:ext cx="5410200" cy="473975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29.11.2017	               Incident: LTI</a:t>
            </a:r>
            <a:endParaRPr lang="en-US" sz="16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What happened?</a:t>
            </a:r>
            <a:endParaRPr lang="en-US" sz="1600" dirty="0" smtClean="0">
              <a:solidFill>
                <a:srgbClr val="FF0000"/>
              </a:solidFill>
              <a:latin typeface="+mj-lt"/>
            </a:endParaRPr>
          </a:p>
          <a:p>
            <a:pPr algn="just">
              <a:defRPr/>
            </a:pP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While connecting a web sling to an excavator bucket, the  helper’s left hand little finger got trapped between the web sling and the bucket pivot pin resulting in a fracture to his little finger.</a:t>
            </a:r>
          </a:p>
          <a:p>
            <a:pPr algn="just">
              <a:spcBef>
                <a:spcPct val="50000"/>
              </a:spcBef>
              <a:defRPr/>
            </a:pPr>
            <a:endParaRPr lang="en-US" sz="16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800" dirty="0" smtClean="0">
              <a:solidFill>
                <a:srgbClr val="000000"/>
              </a:solidFill>
              <a:latin typeface="Arial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 smtClean="0"/>
              <a:t>Use the right  tool for the job and use them correctly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 smtClean="0"/>
              <a:t> Always stay away from moving parts of equipment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 smtClean="0"/>
              <a:t> Conduct Dynamic risk assessment when ever there is a           </a:t>
            </a:r>
          </a:p>
          <a:p>
            <a:pPr>
              <a:defRPr/>
            </a:pPr>
            <a:r>
              <a:rPr lang="en-US" sz="1600" dirty="0" smtClean="0"/>
              <a:t>  change in site conditions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 smtClean="0"/>
              <a:t> Always understand the job requirement or find out </a:t>
            </a:r>
          </a:p>
          <a:p>
            <a:pPr marL="171450" indent="-171450" eaLnBrk="1" hangingPunct="1">
              <a:defRPr/>
            </a:pPr>
            <a:endParaRPr lang="en-US" sz="1600" dirty="0">
              <a:solidFill>
                <a:srgbClr val="FF0000"/>
              </a:solidFill>
              <a:latin typeface="+mj-lt"/>
              <a:cs typeface="Tahoma" pitchFamily="34" charset="0"/>
            </a:endParaRPr>
          </a:p>
          <a:p>
            <a:pPr marL="171450" indent="-171450" eaLnBrk="1" hangingPunct="1">
              <a:buFont typeface="Arial" pitchFamily="34" charset="0"/>
              <a:buChar char="•"/>
              <a:defRPr/>
            </a:pPr>
            <a:endParaRPr lang="en-US" sz="1600" dirty="0">
              <a:solidFill>
                <a:srgbClr val="FF0000"/>
              </a:solidFill>
              <a:latin typeface="+mj-lt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600" dirty="0">
              <a:solidFill>
                <a:srgbClr val="FF0000"/>
              </a:solidFill>
              <a:latin typeface="+mj-lt"/>
              <a:cs typeface="Tahoma" pitchFamily="34" charset="0"/>
            </a:endParaRPr>
          </a:p>
          <a:p>
            <a:pPr eaLnBrk="1" hangingPunct="1">
              <a:defRPr/>
            </a:pPr>
            <a:endParaRPr lang="en-US" sz="1600" dirty="0">
              <a:solidFill>
                <a:srgbClr val="FF0000"/>
              </a:solidFill>
              <a:latin typeface="+mj-lt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105400"/>
            <a:ext cx="4953000" cy="584775"/>
          </a:xfrm>
          <a:prstGeom prst="rect">
            <a:avLst/>
          </a:prstGeom>
          <a:solidFill>
            <a:srgbClr val="341AF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1600" b="1" dirty="0" smtClean="0">
                <a:solidFill>
                  <a:srgbClr val="FFFF00"/>
                </a:solidFill>
                <a:latin typeface="Tahoma" pitchFamily="34" charset="0"/>
              </a:rPr>
              <a:t>Follow Management of Change for an activity which is not in permit</a:t>
            </a:r>
            <a:endParaRPr lang="en-US" alt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201848" y="5486400"/>
            <a:ext cx="16467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srgbClr val="FFFF00"/>
                </a:solidFill>
                <a:latin typeface="+mj-lt"/>
              </a:rPr>
              <a:t>Stable platform</a:t>
            </a:r>
            <a:endParaRPr lang="en-US" sz="1000" dirty="0"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35" name="Picture 3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3408" y="1066800"/>
            <a:ext cx="324819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Explosion 2 35"/>
          <p:cNvSpPr/>
          <p:nvPr/>
        </p:nvSpPr>
        <p:spPr bwMode="auto">
          <a:xfrm>
            <a:off x="6934200" y="1752600"/>
            <a:ext cx="762000" cy="533400"/>
          </a:xfrm>
          <a:prstGeom prst="irregularSeal2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7" name="Group 131"/>
          <p:cNvGrpSpPr>
            <a:grpSpLocks/>
          </p:cNvGrpSpPr>
          <p:nvPr/>
        </p:nvGrpSpPr>
        <p:grpSpPr bwMode="auto">
          <a:xfrm>
            <a:off x="5943600" y="2971800"/>
            <a:ext cx="336550" cy="544513"/>
            <a:chOff x="3504" y="544"/>
            <a:chExt cx="2287" cy="1855"/>
          </a:xfrm>
        </p:grpSpPr>
        <p:sp>
          <p:nvSpPr>
            <p:cNvPr id="3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2" name="Picture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595" y="3830786"/>
            <a:ext cx="3337724" cy="2350110"/>
          </a:xfrm>
          <a:prstGeom prst="rect">
            <a:avLst/>
          </a:prstGeom>
        </p:spPr>
      </p:pic>
      <p:sp>
        <p:nvSpPr>
          <p:cNvPr id="43" name="Freeform 132"/>
          <p:cNvSpPr>
            <a:spLocks/>
          </p:cNvSpPr>
          <p:nvPr/>
        </p:nvSpPr>
        <p:spPr bwMode="auto">
          <a:xfrm>
            <a:off x="5867400" y="54864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125539"/>
            <a:ext cx="8763000" cy="249299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  <a:endParaRPr lang="en-US" sz="1600" dirty="0" smtClean="0">
              <a:solidFill>
                <a:srgbClr val="341AF4"/>
              </a:solidFill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 you ensure all pulling and shifting activities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are identified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in HEMP?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that competent personnel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are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assigned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to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the job?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supervision for the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job at all times?</a:t>
            </a:r>
            <a:endParaRPr lang="en-US" sz="1600" dirty="0" smtClean="0">
              <a:solidFill>
                <a:srgbClr val="341AF4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ensure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that your staff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are </a:t>
            </a:r>
            <a:r>
              <a:rPr lang="en-US" sz="1600" dirty="0" smtClean="0">
                <a:solidFill>
                  <a:srgbClr val="341AF4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authorized to carry out the task?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n-US" sz="1600" dirty="0" smtClean="0">
              <a:solidFill>
                <a:srgbClr val="341AF4"/>
              </a:solidFill>
              <a:sym typeface="Wingdings" pitchFamily="2" charset="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-42968" y="838200"/>
            <a:ext cx="344036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29.11.2017	 Incident: LTI</a:t>
            </a:r>
            <a:endParaRPr lang="en-US" sz="16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92238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BCF51A2-57ED-4425-A6C5-72E10C2AACE1}"/>
</file>

<file path=customXml/itemProps2.xml><?xml version="1.0" encoding="utf-8"?>
<ds:datastoreItem xmlns:ds="http://schemas.openxmlformats.org/officeDocument/2006/customXml" ds:itemID="{30634FA4-A257-4BA3-8517-88765C661BD1}"/>
</file>

<file path=customXml/itemProps3.xml><?xml version="1.0" encoding="utf-8"?>
<ds:datastoreItem xmlns:ds="http://schemas.openxmlformats.org/officeDocument/2006/customXml" ds:itemID="{34D34C5E-2C2C-4710-AD66-98ABB7322F55}"/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167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60</cp:revision>
  <dcterms:created xsi:type="dcterms:W3CDTF">2017-06-15T10:43:50Z</dcterms:created>
  <dcterms:modified xsi:type="dcterms:W3CDTF">2018-05-07T10:34:29Z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