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57" r:id="rId2"/>
    <p:sldId id="3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439" autoAdjust="0"/>
  </p:normalViewPr>
  <p:slideViewPr>
    <p:cSldViewPr>
      <p:cViewPr varScale="1">
        <p:scale>
          <a:sx n="110" d="100"/>
          <a:sy n="110" d="100"/>
        </p:scale>
        <p:origin x="164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11/24/2019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smtClean="0"/>
              <a:t>Ensure all dates and titles are input </a:t>
            </a:r>
          </a:p>
          <a:p>
            <a:endParaRPr lang="en-US" dirty="0" smtClean="0"/>
          </a:p>
          <a:p>
            <a:r>
              <a:rPr lang="en-US" dirty="0" smtClean="0"/>
              <a:t>A short description should be provided without mentioning names of contractors or</a:t>
            </a:r>
            <a:r>
              <a:rPr lang="en-US" baseline="0" dirty="0" smtClean="0"/>
              <a:t> individuals.  You should include, what happened, to who (by job title) and what injuries this resulted in.  Nothing more!</a:t>
            </a:r>
          </a:p>
          <a:p>
            <a:endParaRPr lang="en-US" baseline="0" dirty="0" smtClean="0"/>
          </a:p>
          <a:p>
            <a:r>
              <a:rPr lang="en-US" baseline="0" dirty="0" smtClean="0"/>
              <a:t>Four to five bullet points highlighting the main findings from the investigation.  Remember the target audience is the front line staff so this should be written in simple terms in a way that everyone can understand.</a:t>
            </a:r>
          </a:p>
          <a:p>
            <a:endParaRPr lang="en-US" baseline="0" dirty="0" smtClean="0"/>
          </a:p>
          <a:p>
            <a:r>
              <a:rPr lang="en-US" baseline="0" dirty="0" smtClean="0"/>
              <a:t>The strap line should be the main point you want to get across</a:t>
            </a:r>
          </a:p>
          <a:p>
            <a:endParaRPr lang="en-US" baseline="0" dirty="0" smtClean="0"/>
          </a:p>
          <a:p>
            <a:r>
              <a:rPr lang="en-US" baseline="0" dirty="0" smtClean="0"/>
              <a:t>The images should be self explanatory, what went wrong (if you create a reconstruction please ensure you do not put people at risk) and below how it should be done.   </a:t>
            </a:r>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extLst>
      <p:ext uri="{BB962C8B-B14F-4D97-AF65-F5344CB8AC3E}">
        <p14:creationId xmlns:p14="http://schemas.microsoft.com/office/powerpoint/2010/main" val="3466014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Ensure all dates and titles are input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Imagine you have to audit other companies to see if they could have the same issues.</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These questions should start</a:t>
            </a:r>
            <a:r>
              <a:rPr lang="en-US" baseline="0" dirty="0" smtClean="0">
                <a:solidFill>
                  <a:srgbClr val="0033CC"/>
                </a:solidFill>
                <a:latin typeface="Arial" charset="0"/>
                <a:cs typeface="Arial" charset="0"/>
                <a:sym typeface="Wingdings" pitchFamily="2" charset="2"/>
              </a:rPr>
              <a:t> with: Do you ensure…………………?</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extLst>
      <p:ext uri="{BB962C8B-B14F-4D97-AF65-F5344CB8AC3E}">
        <p14:creationId xmlns:p14="http://schemas.microsoft.com/office/powerpoint/2010/main" val="467499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val="0"/>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Box 2"/>
          <p:cNvSpPr txBox="1">
            <a:spLocks noChangeArrowheads="1"/>
          </p:cNvSpPr>
          <p:nvPr/>
        </p:nvSpPr>
        <p:spPr bwMode="auto">
          <a:xfrm>
            <a:off x="66693" y="783340"/>
            <a:ext cx="5547344" cy="4936736"/>
          </a:xfrm>
          <a:prstGeom prst="rect">
            <a:avLst/>
          </a:prstGeom>
          <a:noFill/>
          <a:ln w="19050">
            <a:noFill/>
            <a:miter lim="800000"/>
            <a:headEnd/>
            <a:tailEnd/>
          </a:ln>
        </p:spPr>
        <p:txBody>
          <a:bodyPr wrap="square">
            <a:spAutoFit/>
          </a:bodyPr>
          <a:lstStyle/>
          <a:p>
            <a:pPr marL="114300" indent="-114300" algn="just">
              <a:defRPr/>
            </a:pPr>
            <a:r>
              <a:rPr lang="en-GB" sz="1600" b="1" dirty="0" smtClean="0">
                <a:solidFill>
                  <a:srgbClr val="333399"/>
                </a:solidFill>
                <a:latin typeface="Tahoma" pitchFamily="34" charset="0"/>
              </a:rPr>
              <a:t>Date:</a:t>
            </a:r>
            <a:r>
              <a:rPr lang="en-US" sz="1600" b="1" dirty="0" smtClean="0">
                <a:solidFill>
                  <a:srgbClr val="333399"/>
                </a:solidFill>
                <a:latin typeface="Tahoma" pitchFamily="34" charset="0"/>
              </a:rPr>
              <a:t> </a:t>
            </a:r>
            <a:r>
              <a:rPr lang="en-US" sz="1600" b="1" dirty="0" smtClean="0">
                <a:solidFill>
                  <a:srgbClr val="333399"/>
                </a:solidFill>
                <a:latin typeface="Tahoma" pitchFamily="34" charset="0"/>
              </a:rPr>
              <a:t>3</a:t>
            </a:r>
            <a:r>
              <a:rPr lang="en-US" sz="1600" b="1" baseline="30000" dirty="0" smtClean="0">
                <a:solidFill>
                  <a:srgbClr val="333399"/>
                </a:solidFill>
                <a:latin typeface="Tahoma" pitchFamily="34" charset="0"/>
              </a:rPr>
              <a:t>rd</a:t>
            </a:r>
            <a:r>
              <a:rPr lang="en-US" sz="1600" b="1" dirty="0" smtClean="0">
                <a:solidFill>
                  <a:srgbClr val="333399"/>
                </a:solidFill>
                <a:latin typeface="Tahoma" pitchFamily="34" charset="0"/>
              </a:rPr>
              <a:t> April 2019 Incident </a:t>
            </a:r>
            <a:r>
              <a:rPr lang="en-US" sz="1600" b="1" dirty="0" smtClean="0">
                <a:solidFill>
                  <a:srgbClr val="333399"/>
                </a:solidFill>
                <a:latin typeface="Tahoma" pitchFamily="34" charset="0"/>
              </a:rPr>
              <a:t>title: </a:t>
            </a:r>
            <a:r>
              <a:rPr lang="en-US" sz="1600" b="1" dirty="0" smtClean="0">
                <a:solidFill>
                  <a:srgbClr val="333399"/>
                </a:solidFill>
                <a:latin typeface="Tahoma" pitchFamily="34" charset="0"/>
              </a:rPr>
              <a:t>HiPo#23</a:t>
            </a:r>
            <a:endParaRPr lang="en-US" sz="1600" b="1" dirty="0" smtClean="0">
              <a:solidFill>
                <a:srgbClr val="333399"/>
              </a:solidFill>
              <a:latin typeface="Tahoma" pitchFamily="34" charset="0"/>
            </a:endParaRPr>
          </a:p>
          <a:p>
            <a:pPr marL="114300" indent="-114300" algn="just">
              <a:defRPr/>
            </a:pPr>
            <a:endParaRPr lang="en-US" sz="1300" b="1" dirty="0" smtClean="0">
              <a:solidFill>
                <a:srgbClr val="FF0000"/>
              </a:solidFill>
              <a:latin typeface="Tahoma" pitchFamily="34" charset="0"/>
            </a:endParaRPr>
          </a:p>
          <a:p>
            <a:pPr marL="114300" indent="-114300" algn="just">
              <a:defRPr/>
            </a:pPr>
            <a:r>
              <a:rPr lang="en-US" sz="1600" b="1" dirty="0" smtClean="0">
                <a:solidFill>
                  <a:srgbClr val="FF0000"/>
                </a:solidFill>
                <a:latin typeface="Tahoma" pitchFamily="34" charset="0"/>
              </a:rPr>
              <a:t>What happened?</a:t>
            </a:r>
          </a:p>
          <a:p>
            <a:pPr marL="0" indent="0"/>
            <a:r>
              <a:rPr lang="en-US" sz="1600" dirty="0" smtClean="0">
                <a:latin typeface="Calibri" panose="020F0502020204030204" pitchFamily="34" charset="0"/>
                <a:cs typeface="Calibri" panose="020F0502020204030204" pitchFamily="34" charset="0"/>
              </a:rPr>
              <a:t>At </a:t>
            </a:r>
            <a:r>
              <a:rPr lang="en-US" sz="1600" dirty="0">
                <a:latin typeface="Calibri" panose="020F0502020204030204" pitchFamily="34" charset="0"/>
                <a:cs typeface="Calibri" panose="020F0502020204030204" pitchFamily="34" charset="0"/>
              </a:rPr>
              <a:t>10:15am on 3rd April, the operation was to rig down in preparation for rig move. The forklift </a:t>
            </a:r>
            <a:r>
              <a:rPr lang="en-US" sz="1600" dirty="0" smtClean="0">
                <a:latin typeface="Calibri" panose="020F0502020204030204" pitchFamily="34" charset="0"/>
                <a:cs typeface="Calibri" panose="020F0502020204030204" pitchFamily="34" charset="0"/>
              </a:rPr>
              <a:t>was </a:t>
            </a:r>
            <a:r>
              <a:rPr lang="en-US" sz="1600" dirty="0">
                <a:latin typeface="Calibri" panose="020F0502020204030204" pitchFamily="34" charset="0"/>
                <a:cs typeface="Calibri" panose="020F0502020204030204" pitchFamily="34" charset="0"/>
              </a:rPr>
              <a:t>used to push the support bracket of the rig floor ladder in order to fold it. As soon as the forklift’s boom touched the bracket, the boom fell to the ground from a height of approximately 1m. No injury or asset damage were sustained.</a:t>
            </a:r>
          </a:p>
          <a:p>
            <a:pPr marL="0" indent="0"/>
            <a:endParaRPr lang="en-US" sz="1400" dirty="0">
              <a:latin typeface="Calibri" panose="020F0502020204030204" pitchFamily="34" charset="0"/>
              <a:cs typeface="Calibri" panose="020F0502020204030204" pitchFamily="34" charset="0"/>
            </a:endParaRPr>
          </a:p>
          <a:p>
            <a:pPr marL="342900" indent="-342900" eaLnBrk="1" hangingPunct="1">
              <a:defRPr/>
            </a:pPr>
            <a:endParaRPr lang="en-US" sz="600" dirty="0" smtClean="0">
              <a:solidFill>
                <a:srgbClr val="000000"/>
              </a:solidFill>
              <a:latin typeface="Arial" charset="0"/>
            </a:endParaRPr>
          </a:p>
          <a:p>
            <a:pPr marL="114300" indent="-114300" algn="just">
              <a:defRPr/>
            </a:pPr>
            <a:r>
              <a:rPr lang="en-US" sz="1600" b="1" dirty="0" smtClean="0">
                <a:solidFill>
                  <a:srgbClr val="333399"/>
                </a:solidFill>
                <a:latin typeface="Tahoma" pitchFamily="34" charset="0"/>
              </a:rPr>
              <a:t>Your learning from this incident.</a:t>
            </a:r>
          </a:p>
          <a:p>
            <a:pPr marL="171450" indent="-171450">
              <a:lnSpc>
                <a:spcPct val="130000"/>
              </a:lnSpc>
              <a:buFont typeface="Wingdings" panose="05000000000000000000" pitchFamily="2" charset="2"/>
              <a:buChar char="Ø"/>
              <a:defRPr/>
            </a:pPr>
            <a:r>
              <a:rPr lang="en-US" sz="1600" dirty="0" smtClean="0">
                <a:latin typeface="Calibri" panose="020F0502020204030204" pitchFamily="34" charset="0"/>
                <a:cs typeface="Calibri" panose="020F0502020204030204" pitchFamily="34" charset="0"/>
              </a:rPr>
              <a:t>Ensure forklift boom/fork is locked </a:t>
            </a:r>
            <a:r>
              <a:rPr lang="en-US" sz="1600" dirty="0">
                <a:latin typeface="Calibri" panose="020F0502020204030204" pitchFamily="34" charset="0"/>
                <a:cs typeface="Calibri" panose="020F0502020204030204" pitchFamily="34" charset="0"/>
              </a:rPr>
              <a:t>after </a:t>
            </a:r>
            <a:r>
              <a:rPr lang="en-US" sz="1600" dirty="0" smtClean="0">
                <a:latin typeface="Calibri" panose="020F0502020204030204" pitchFamily="34" charset="0"/>
                <a:cs typeface="Calibri" panose="020F0502020204030204" pitchFamily="34" charset="0"/>
              </a:rPr>
              <a:t>installation through </a:t>
            </a:r>
            <a:r>
              <a:rPr lang="en-US" sz="1600" dirty="0">
                <a:latin typeface="Calibri" panose="020F0502020204030204" pitchFamily="34" charset="0"/>
                <a:cs typeface="Calibri" panose="020F0502020204030204" pitchFamily="34" charset="0"/>
              </a:rPr>
              <a:t>the </a:t>
            </a:r>
            <a:r>
              <a:rPr lang="en-US" altLang="zh-CN" sz="1600" dirty="0">
                <a:latin typeface="Calibri" panose="020F0502020204030204" pitchFamily="34" charset="0"/>
                <a:cs typeface="Calibri" panose="020F0502020204030204" pitchFamily="34" charset="0"/>
              </a:rPr>
              <a:t>hydraulic </a:t>
            </a:r>
            <a:r>
              <a:rPr lang="en-US" altLang="zh-CN" sz="1600" dirty="0" smtClean="0">
                <a:latin typeface="Calibri" panose="020F0502020204030204" pitchFamily="34" charset="0"/>
                <a:cs typeface="Calibri" panose="020F0502020204030204" pitchFamily="34" charset="0"/>
              </a:rPr>
              <a:t>lock</a:t>
            </a:r>
            <a:r>
              <a:rPr lang="en-US" sz="1600" dirty="0" smtClean="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handle in </a:t>
            </a:r>
            <a:r>
              <a:rPr lang="en-US" sz="1600" dirty="0" smtClean="0">
                <a:latin typeface="Calibri" panose="020F0502020204030204" pitchFamily="34" charset="0"/>
                <a:cs typeface="Calibri" panose="020F0502020204030204" pitchFamily="34" charset="0"/>
              </a:rPr>
              <a:t>the operator’s </a:t>
            </a:r>
            <a:r>
              <a:rPr lang="en-US" sz="1600" dirty="0">
                <a:latin typeface="Calibri" panose="020F0502020204030204" pitchFamily="34" charset="0"/>
                <a:cs typeface="Calibri" panose="020F0502020204030204" pitchFamily="34" charset="0"/>
              </a:rPr>
              <a:t>cabin.</a:t>
            </a:r>
          </a:p>
          <a:p>
            <a:pPr marL="171450" indent="-171450">
              <a:lnSpc>
                <a:spcPct val="130000"/>
              </a:lnSpc>
              <a:buFont typeface="Wingdings" panose="05000000000000000000" pitchFamily="2" charset="2"/>
              <a:buChar char="Ø"/>
              <a:defRPr/>
            </a:pPr>
            <a:r>
              <a:rPr lang="en-US" sz="1600" dirty="0" smtClean="0">
                <a:latin typeface="Calibri" panose="020F0502020204030204" pitchFamily="34" charset="0"/>
                <a:cs typeface="Calibri" panose="020F0502020204030204" pitchFamily="34" charset="0"/>
              </a:rPr>
              <a:t>Ensure Before lifting operations, </a:t>
            </a:r>
            <a:r>
              <a:rPr lang="en-US" sz="1600" dirty="0">
                <a:latin typeface="Calibri" panose="020F0502020204030204" pitchFamily="34" charset="0"/>
                <a:cs typeface="Calibri" panose="020F0502020204030204" pitchFamily="34" charset="0"/>
              </a:rPr>
              <a:t>operator </a:t>
            </a:r>
            <a:r>
              <a:rPr lang="en-US" sz="1600" dirty="0" smtClean="0">
                <a:latin typeface="Calibri" panose="020F0502020204030204" pitchFamily="34" charset="0"/>
                <a:cs typeface="Calibri" panose="020F0502020204030204" pitchFamily="34" charset="0"/>
              </a:rPr>
              <a:t>is checking </a:t>
            </a:r>
            <a:r>
              <a:rPr lang="en-US" sz="1600" dirty="0">
                <a:latin typeface="Calibri" panose="020F0502020204030204" pitchFamily="34" charset="0"/>
                <a:cs typeface="Calibri" panose="020F0502020204030204" pitchFamily="34" charset="0"/>
              </a:rPr>
              <a:t>the </a:t>
            </a:r>
            <a:r>
              <a:rPr lang="en-US" sz="1600" dirty="0">
                <a:solidFill>
                  <a:srgbClr val="000000"/>
                </a:solidFill>
                <a:latin typeface="Calibri" panose="020F0502020204030204" pitchFamily="34" charset="0"/>
                <a:cs typeface="Calibri" panose="020F0502020204030204" pitchFamily="34" charset="0"/>
              </a:rPr>
              <a:t>lock status of the lock pin by observing the </a:t>
            </a:r>
            <a:r>
              <a:rPr lang="en-US" sz="1600" dirty="0" smtClean="0">
                <a:solidFill>
                  <a:srgbClr val="000000"/>
                </a:solidFill>
                <a:latin typeface="Calibri" panose="020F0502020204030204" pitchFamily="34" charset="0"/>
                <a:cs typeface="Calibri" panose="020F0502020204030204" pitchFamily="34" charset="0"/>
              </a:rPr>
              <a:t>position of the two lock </a:t>
            </a:r>
            <a:r>
              <a:rPr lang="en-US" sz="1600" dirty="0">
                <a:solidFill>
                  <a:srgbClr val="000000"/>
                </a:solidFill>
                <a:latin typeface="Calibri" panose="020F0502020204030204" pitchFamily="34" charset="0"/>
                <a:cs typeface="Calibri" panose="020F0502020204030204" pitchFamily="34" charset="0"/>
              </a:rPr>
              <a:t>indication </a:t>
            </a:r>
            <a:r>
              <a:rPr lang="en-US" sz="1600" dirty="0" smtClean="0">
                <a:solidFill>
                  <a:srgbClr val="000000"/>
                </a:solidFill>
                <a:latin typeface="Calibri" panose="020F0502020204030204" pitchFamily="34" charset="0"/>
                <a:cs typeface="Calibri" panose="020F0502020204030204" pitchFamily="34" charset="0"/>
              </a:rPr>
              <a:t>bars.</a:t>
            </a:r>
          </a:p>
          <a:p>
            <a:pPr marL="171450" indent="-171450">
              <a:lnSpc>
                <a:spcPct val="130000"/>
              </a:lnSpc>
              <a:buFont typeface="Wingdings" panose="05000000000000000000" pitchFamily="2" charset="2"/>
              <a:buChar char="Ø"/>
              <a:defRPr/>
            </a:pPr>
            <a:r>
              <a:rPr lang="en-US" sz="1600" dirty="0" smtClean="0">
                <a:solidFill>
                  <a:srgbClr val="000000"/>
                </a:solidFill>
                <a:latin typeface="Calibri" panose="020F0502020204030204" pitchFamily="34" charset="0"/>
                <a:cs typeface="Calibri" panose="020F0502020204030204" pitchFamily="34" charset="0"/>
              </a:rPr>
              <a:t>D</a:t>
            </a:r>
            <a:r>
              <a:rPr lang="en-US" altLang="zh-CN" sz="1600" dirty="0" smtClean="0">
                <a:solidFill>
                  <a:srgbClr val="000000"/>
                </a:solidFill>
                <a:latin typeface="Calibri" panose="020F0502020204030204" pitchFamily="34" charset="0"/>
                <a:cs typeface="Calibri" panose="020F0502020204030204" pitchFamily="34" charset="0"/>
              </a:rPr>
              <a:t>o not use forklift boom to side-push load.</a:t>
            </a:r>
            <a:endParaRPr lang="en-US" sz="1600" dirty="0" smtClean="0">
              <a:solidFill>
                <a:srgbClr val="000000"/>
              </a:solidFill>
              <a:latin typeface="Calibri" panose="020F0502020204030204" pitchFamily="34" charset="0"/>
              <a:cs typeface="Calibri" panose="020F0502020204030204" pitchFamily="34" charset="0"/>
            </a:endParaRPr>
          </a:p>
          <a:p>
            <a:pPr>
              <a:defRPr/>
            </a:pPr>
            <a:endParaRPr lang="en-US" sz="1300" dirty="0" smtClean="0">
              <a:solidFill>
                <a:srgbClr val="000000"/>
              </a:solidFill>
              <a:latin typeface="Calibri" panose="020F0502020204030204" pitchFamily="34" charset="0"/>
              <a:cs typeface="Calibri" panose="020F0502020204030204" pitchFamily="34" charset="0"/>
            </a:endParaRPr>
          </a:p>
        </p:txBody>
      </p:sp>
      <p:pic>
        <p:nvPicPr>
          <p:cNvPr id="33"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162626" y="3669885"/>
            <a:ext cx="2690812" cy="2342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Picture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914400"/>
            <a:ext cx="2690812"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82489" y="5720076"/>
            <a:ext cx="5715000" cy="430887"/>
          </a:xfrm>
          <a:prstGeom prst="rect">
            <a:avLst/>
          </a:prstGeom>
          <a:solidFill>
            <a:schemeClr val="accent2"/>
          </a:solidFill>
        </p:spPr>
        <p:txBody>
          <a:bodyPr wrap="square" rtlCol="0">
            <a:spAutoFit/>
          </a:bodyPr>
          <a:lstStyle/>
          <a:p>
            <a:pPr algn="ctr"/>
            <a:r>
              <a:rPr lang="en-US" sz="2200" b="1" dirty="0" smtClean="0">
                <a:solidFill>
                  <a:srgbClr val="FFFF00"/>
                </a:solidFill>
                <a:latin typeface="+mj-lt"/>
              </a:rPr>
              <a:t>N</a:t>
            </a:r>
            <a:r>
              <a:rPr lang="en-US" altLang="zh-CN" sz="2200" b="1" dirty="0" smtClean="0">
                <a:solidFill>
                  <a:srgbClr val="FFFF00"/>
                </a:solidFill>
                <a:latin typeface="+mj-lt"/>
              </a:rPr>
              <a:t>o body shall stay in No-Go Zone!</a:t>
            </a:r>
            <a:endParaRPr lang="en-US" sz="2200" b="1" dirty="0">
              <a:solidFill>
                <a:srgbClr val="FFFF00"/>
              </a:solidFill>
              <a:latin typeface="+mj-lt"/>
            </a:endParaRPr>
          </a:p>
        </p:txBody>
      </p:sp>
      <p:sp>
        <p:nvSpPr>
          <p:cNvPr id="3" name="Oval 2"/>
          <p:cNvSpPr/>
          <p:nvPr/>
        </p:nvSpPr>
        <p:spPr bwMode="auto">
          <a:xfrm>
            <a:off x="7010400" y="1828800"/>
            <a:ext cx="1371600" cy="60960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4" name="Rectangle 3"/>
          <p:cNvSpPr/>
          <p:nvPr/>
        </p:nvSpPr>
        <p:spPr bwMode="auto">
          <a:xfrm>
            <a:off x="6692900" y="5372099"/>
            <a:ext cx="1689100" cy="354688"/>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rPr>
              <a:t>L</a:t>
            </a:r>
            <a:r>
              <a:rPr kumimoji="0" lang="en-US" altLang="zh-CN" sz="1800" b="0" i="0" u="none" strike="noStrike" cap="none" normalizeH="0" baseline="0" dirty="0" smtClean="0">
                <a:ln>
                  <a:noFill/>
                </a:ln>
                <a:solidFill>
                  <a:schemeClr val="tx1"/>
                </a:solidFill>
                <a:effectLst/>
                <a:latin typeface="+mj-lt"/>
              </a:rPr>
              <a:t>ock engaged</a:t>
            </a:r>
            <a:endParaRPr kumimoji="0" lang="en-US" sz="1800" b="0" i="0" u="none" strike="noStrike" cap="none" normalizeH="0" baseline="0" dirty="0" smtClean="0">
              <a:ln>
                <a:noFill/>
              </a:ln>
              <a:solidFill>
                <a:schemeClr val="tx1"/>
              </a:solidFill>
              <a:effectLst/>
              <a:latin typeface="+mj-lt"/>
            </a:endParaRPr>
          </a:p>
        </p:txBody>
      </p:sp>
      <p:sp>
        <p:nvSpPr>
          <p:cNvPr id="9"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10" name="Group 131"/>
          <p:cNvGrpSpPr>
            <a:grpSpLocks/>
          </p:cNvGrpSpPr>
          <p:nvPr/>
        </p:nvGrpSpPr>
        <p:grpSpPr bwMode="auto">
          <a:xfrm>
            <a:off x="8437699" y="1066800"/>
            <a:ext cx="336550" cy="544513"/>
            <a:chOff x="3504" y="544"/>
            <a:chExt cx="2287" cy="1855"/>
          </a:xfrm>
        </p:grpSpPr>
        <p:sp>
          <p:nvSpPr>
            <p:cNvPr id="11"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12"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13" name="Freeform 132"/>
          <p:cNvSpPr>
            <a:spLocks/>
          </p:cNvSpPr>
          <p:nvPr/>
        </p:nvSpPr>
        <p:spPr bwMode="auto">
          <a:xfrm>
            <a:off x="8260715" y="3784294"/>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extLst>
      <p:ext uri="{BB962C8B-B14F-4D97-AF65-F5344CB8AC3E}">
        <p14:creationId xmlns:p14="http://schemas.microsoft.com/office/powerpoint/2010/main" val="34997790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2985433"/>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altLang="zh-CN" sz="1600" dirty="0" smtClean="0">
                <a:solidFill>
                  <a:srgbClr val="0033CC"/>
                </a:solidFill>
                <a:latin typeface="Calibri" panose="020F0502020204030204" pitchFamily="34" charset="0"/>
                <a:sym typeface="Wingdings" pitchFamily="2" charset="2"/>
              </a:rPr>
              <a:t>Do you ensure that your HEMP covers all risks of lifting operation</a:t>
            </a:r>
            <a:r>
              <a:rPr lang="en-US" sz="1600" dirty="0" smtClean="0">
                <a:solidFill>
                  <a:srgbClr val="0033CC"/>
                </a:solidFill>
                <a:latin typeface="Calibri" panose="020F0502020204030204" pitchFamily="34" charset="0"/>
                <a:sym typeface="Wingdings" pitchFamily="2" charset="2"/>
              </a:rPr>
              <a:t>?</a:t>
            </a:r>
          </a:p>
          <a:p>
            <a:pPr marL="342900" indent="-342900" eaLnBrk="1" hangingPunct="1">
              <a:buFont typeface="+mj-lt"/>
              <a:buAutoNum type="arabicPeriod"/>
              <a:defRPr/>
            </a:pPr>
            <a:r>
              <a:rPr lang="en-US" altLang="zh-CN" sz="1600" dirty="0" smtClean="0">
                <a:solidFill>
                  <a:srgbClr val="0033CC"/>
                </a:solidFill>
                <a:latin typeface="Calibri" panose="020F0502020204030204" pitchFamily="34" charset="0"/>
                <a:sym typeface="Wingdings" pitchFamily="2" charset="2"/>
              </a:rPr>
              <a:t>Do </a:t>
            </a:r>
            <a:r>
              <a:rPr lang="en-US" altLang="zh-CN" sz="1600" dirty="0">
                <a:solidFill>
                  <a:srgbClr val="0033CC"/>
                </a:solidFill>
                <a:latin typeface="Calibri" panose="020F0502020204030204" pitchFamily="34" charset="0"/>
                <a:sym typeface="Wingdings" pitchFamily="2" charset="2"/>
              </a:rPr>
              <a:t>you </a:t>
            </a:r>
            <a:r>
              <a:rPr lang="en-US" altLang="zh-CN" sz="1600" dirty="0" smtClean="0">
                <a:solidFill>
                  <a:srgbClr val="0033CC"/>
                </a:solidFill>
                <a:latin typeface="Calibri" panose="020F0502020204030204" pitchFamily="34" charset="0"/>
                <a:sym typeface="Wingdings" pitchFamily="2" charset="2"/>
              </a:rPr>
              <a:t>ensure that your supervisor is competent enough for the operation?</a:t>
            </a:r>
            <a:endParaRPr lang="en-US" altLang="zh-CN" sz="1600" dirty="0">
              <a:solidFill>
                <a:srgbClr val="0033CC"/>
              </a:solidFill>
              <a:latin typeface="Calibri" panose="020F0502020204030204" pitchFamily="34" charset="0"/>
              <a:sym typeface="Wingdings" pitchFamily="2" charset="2"/>
            </a:endParaRPr>
          </a:p>
          <a:p>
            <a:pPr marL="342900" indent="-342900" eaLnBrk="1" hangingPunct="1">
              <a:buFont typeface="+mj-lt"/>
              <a:buAutoNum type="arabicPeriod"/>
              <a:defRPr/>
            </a:pPr>
            <a:r>
              <a:rPr lang="en-US" altLang="zh-CN" sz="1600" dirty="0">
                <a:solidFill>
                  <a:srgbClr val="0033CC"/>
                </a:solidFill>
                <a:latin typeface="Calibri" panose="020F0502020204030204" pitchFamily="34" charset="0"/>
                <a:sym typeface="Wingdings" pitchFamily="2" charset="2"/>
              </a:rPr>
              <a:t>Do you ensure your subcontractor’s equipment are </a:t>
            </a:r>
            <a:r>
              <a:rPr lang="en-US" altLang="zh-CN" sz="1600" dirty="0" smtClean="0">
                <a:solidFill>
                  <a:srgbClr val="0033CC"/>
                </a:solidFill>
                <a:latin typeface="Calibri" panose="020F0502020204030204" pitchFamily="34" charset="0"/>
                <a:sym typeface="Wingdings" pitchFamily="2" charset="2"/>
              </a:rPr>
              <a:t>safe and proper to operate?</a:t>
            </a:r>
          </a:p>
          <a:p>
            <a:pPr marL="342900" indent="-342900" eaLnBrk="1" hangingPunct="1">
              <a:buFont typeface="+mj-lt"/>
              <a:buAutoNum type="arabicPeriod"/>
              <a:defRPr/>
            </a:pPr>
            <a:r>
              <a:rPr lang="en-US" altLang="zh-CN" sz="1600" dirty="0" smtClean="0">
                <a:solidFill>
                  <a:srgbClr val="0033CC"/>
                </a:solidFill>
                <a:latin typeface="Calibri" panose="020F0502020204030204" pitchFamily="34" charset="0"/>
                <a:sym typeface="Wingdings" pitchFamily="2" charset="2"/>
              </a:rPr>
              <a:t>Do you ensure that you are using the right tool for the job</a:t>
            </a:r>
            <a:r>
              <a:rPr lang="en-US" altLang="zh-CN" sz="1600" dirty="0" smtClean="0">
                <a:solidFill>
                  <a:srgbClr val="0033CC"/>
                </a:solidFill>
                <a:latin typeface="Calibri" panose="020F0502020204030204" pitchFamily="34" charset="0"/>
                <a:sym typeface="Wingdings" pitchFamily="2" charset="2"/>
              </a:rPr>
              <a:t>?</a:t>
            </a:r>
          </a:p>
          <a:p>
            <a:pPr eaLnBrk="1" hangingPunct="1">
              <a:defRPr/>
            </a:pPr>
            <a:endParaRPr lang="en-US" altLang="zh-CN" sz="1600" dirty="0">
              <a:solidFill>
                <a:srgbClr val="0033CC"/>
              </a:solidFill>
              <a:latin typeface="Calibri" panose="020F0502020204030204" pitchFamily="34" charset="0"/>
              <a:sym typeface="Wingdings" pitchFamily="2" charset="2"/>
            </a:endParaRPr>
          </a:p>
          <a:p>
            <a:pPr marL="342900" indent="-342900" eaLnBrk="1" hangingPunct="1">
              <a:defRPr/>
            </a:pPr>
            <a:r>
              <a:rPr lang="en-US" sz="1000" i="1" dirty="0" smtClean="0">
                <a:solidFill>
                  <a:srgbClr val="0033CC"/>
                </a:solidFill>
                <a:latin typeface="+mj-lt"/>
                <a:sym typeface="Wingdings" pitchFamily="2" charset="2"/>
              </a:rPr>
              <a:t>* </a:t>
            </a:r>
            <a:r>
              <a:rPr lang="en-US" sz="1000" i="1" dirty="0" smtClean="0">
                <a:solidFill>
                  <a:srgbClr val="0033CC"/>
                </a:solidFill>
                <a:latin typeface="+mj-lt"/>
                <a:sym typeface="Wingdings" pitchFamily="2" charset="2"/>
              </a:rPr>
              <a:t>If the answer is NO to any of the above questions please ensure you take action to correct this finding. </a:t>
            </a:r>
            <a:endParaRPr lang="en-US" sz="1000" i="1" dirty="0">
              <a:solidFill>
                <a:srgbClr val="0033CC"/>
              </a:solidFill>
              <a:latin typeface="+mj-lt"/>
              <a:sym typeface="Wingdings" pitchFamily="2" charset="2"/>
            </a:endParaRPr>
          </a:p>
          <a:p>
            <a:pPr eaLnBrk="1" hangingPunct="1">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421559" y="838200"/>
            <a:ext cx="5903041" cy="338554"/>
          </a:xfrm>
          <a:prstGeom prst="rect">
            <a:avLst/>
          </a:prstGeom>
          <a:noFill/>
          <a:ln w="9525">
            <a:noFill/>
            <a:miter lim="800000"/>
            <a:headEnd/>
            <a:tailEnd/>
          </a:ln>
        </p:spPr>
        <p:txBody>
          <a:bodyPr wrap="square">
            <a:spAutoFit/>
          </a:bodyPr>
          <a:lstStyle/>
          <a:p>
            <a:pPr marL="114300" indent="-114300" algn="just">
              <a:defRPr/>
            </a:pPr>
            <a:r>
              <a:rPr lang="en-GB" sz="1600" b="1" dirty="0">
                <a:solidFill>
                  <a:srgbClr val="333399"/>
                </a:solidFill>
                <a:latin typeface="Tahoma" pitchFamily="34" charset="0"/>
              </a:rPr>
              <a:t>Date:</a:t>
            </a:r>
            <a:r>
              <a:rPr lang="en-US" sz="1600" b="1" dirty="0">
                <a:solidFill>
                  <a:srgbClr val="333399"/>
                </a:solidFill>
                <a:latin typeface="Tahoma" pitchFamily="34" charset="0"/>
              </a:rPr>
              <a:t> 3</a:t>
            </a:r>
            <a:r>
              <a:rPr lang="en-US" sz="1600" b="1" baseline="30000" dirty="0">
                <a:solidFill>
                  <a:srgbClr val="333399"/>
                </a:solidFill>
                <a:latin typeface="Tahoma" pitchFamily="34" charset="0"/>
              </a:rPr>
              <a:t>rd</a:t>
            </a:r>
            <a:r>
              <a:rPr lang="en-US" sz="1600" b="1" dirty="0">
                <a:solidFill>
                  <a:srgbClr val="333399"/>
                </a:solidFill>
                <a:latin typeface="Tahoma" pitchFamily="34" charset="0"/>
              </a:rPr>
              <a:t> April 2019 Incident title: HiPo#23</a:t>
            </a:r>
          </a:p>
        </p:txBody>
      </p:sp>
      <p:sp>
        <p:nvSpPr>
          <p:cNvPr id="11" name="Text Box 12"/>
          <p:cNvSpPr txBox="1">
            <a:spLocks noChangeArrowheads="1"/>
          </p:cNvSpPr>
          <p:nvPr/>
        </p:nvSpPr>
        <p:spPr bwMode="auto">
          <a:xfrm>
            <a:off x="990152" y="0"/>
            <a:ext cx="7056117" cy="646113"/>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Tree>
    <p:extLst>
      <p:ext uri="{BB962C8B-B14F-4D97-AF65-F5344CB8AC3E}">
        <p14:creationId xmlns:p14="http://schemas.microsoft.com/office/powerpoint/2010/main" val="325322550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92250</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74DC4B19-6FD0-44DD-B31D-B67376378479}"/>
</file>

<file path=customXml/itemProps2.xml><?xml version="1.0" encoding="utf-8"?>
<ds:datastoreItem xmlns:ds="http://schemas.openxmlformats.org/officeDocument/2006/customXml" ds:itemID="{65C4C576-4790-4A28-A90A-CDFF0696363A}"/>
</file>

<file path=customXml/itemProps3.xml><?xml version="1.0" encoding="utf-8"?>
<ds:datastoreItem xmlns:ds="http://schemas.openxmlformats.org/officeDocument/2006/customXml" ds:itemID="{0EBBB885-50B8-4BA7-9D47-827C10EC0DAC}"/>
</file>

<file path=docProps/app.xml><?xml version="1.0" encoding="utf-8"?>
<Properties xmlns="http://schemas.openxmlformats.org/officeDocument/2006/extended-properties" xmlns:vt="http://schemas.openxmlformats.org/officeDocument/2006/docPropsVTypes">
  <TotalTime>436</TotalTime>
  <Words>474</Words>
  <Application>Microsoft Office PowerPoint</Application>
  <PresentationFormat>On-screen Show (4:3)</PresentationFormat>
  <Paragraphs>46</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Tahoma</vt:lpstr>
      <vt:lpstr>Times New Roman</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79</cp:revision>
  <dcterms:created xsi:type="dcterms:W3CDTF">2016-03-28T05:48:29Z</dcterms:created>
  <dcterms:modified xsi:type="dcterms:W3CDTF">2019-11-24T07:22:50Z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