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5" r:id="rId4"/>
  </p:sldMasterIdLst>
  <p:notesMasterIdLst>
    <p:notesMasterId r:id="rId7"/>
  </p:notesMasterIdLst>
  <p:handoutMasterIdLst>
    <p:handoutMasterId r:id="rId8"/>
  </p:handoutMasterIdLst>
  <p:sldIdLst>
    <p:sldId id="333" r:id="rId5"/>
    <p:sldId id="353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434" autoAdjust="0"/>
  </p:normalViewPr>
  <p:slideViewPr>
    <p:cSldViewPr>
      <p:cViewPr varScale="1">
        <p:scale>
          <a:sx n="69" d="100"/>
          <a:sy n="69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114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41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656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41" y="8831656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6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1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9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656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1" y="8831656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11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634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2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3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2487" y="1295400"/>
            <a:ext cx="7772400" cy="41148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0" i="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9839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71" r:id="rId5"/>
    <p:sldLayoutId id="2147483974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51090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02nd Apr 2019      Incident–HiPo#28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4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1400" dirty="0" smtClean="0">
                <a:latin typeface="+mj-lt"/>
                <a:cs typeface="Arial" panose="020B0604020202020204" pitchFamily="34" charset="0"/>
              </a:rPr>
              <a:t>While dismantling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the event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backdrop, truss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lost its balance and collapsed leading to damage of a Wooden bench. No personnel were injured. 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Learnings from incident: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228600" lvl="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TBTs </a:t>
            </a:r>
            <a:r>
              <a:rPr lang="en-US" sz="1400" dirty="0">
                <a:latin typeface="+mj-lt"/>
              </a:rPr>
              <a:t>and Safety </a:t>
            </a:r>
            <a:r>
              <a:rPr lang="en-US" sz="1400" dirty="0" smtClean="0">
                <a:latin typeface="+mj-lt"/>
              </a:rPr>
              <a:t>Meeting documentation is a must</a:t>
            </a: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Always carryout a Risk </a:t>
            </a:r>
            <a:r>
              <a:rPr lang="en-US" sz="1400" dirty="0">
                <a:latin typeface="+mj-lt"/>
              </a:rPr>
              <a:t>Assessment of the </a:t>
            </a:r>
            <a:r>
              <a:rPr lang="en-US" sz="1400" dirty="0" smtClean="0">
                <a:latin typeface="+mj-lt"/>
              </a:rPr>
              <a:t>job</a:t>
            </a:r>
          </a:p>
          <a:p>
            <a:pPr marL="228600" lvl="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Always conduct a Pre </a:t>
            </a:r>
            <a:r>
              <a:rPr lang="en-US" sz="1400" dirty="0">
                <a:latin typeface="+mj-lt"/>
              </a:rPr>
              <a:t>Execution safety  inspection to understand the site conditions </a:t>
            </a:r>
            <a:endParaRPr lang="en-US" sz="1400" dirty="0" smtClean="0">
              <a:latin typeface="+mj-lt"/>
            </a:endParaRP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Always ensure that an approved lift plan is shared with the crew</a:t>
            </a: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Need of having a proper </a:t>
            </a:r>
            <a:r>
              <a:rPr lang="en-US" sz="1400" dirty="0">
                <a:latin typeface="+mj-lt"/>
              </a:rPr>
              <a:t>Lifting </a:t>
            </a:r>
            <a:r>
              <a:rPr lang="en-US" sz="1400" dirty="0" smtClean="0">
                <a:latin typeface="+mj-lt"/>
              </a:rPr>
              <a:t>Plan as per PDO standards </a:t>
            </a:r>
            <a:endParaRPr lang="en-US" sz="1400" dirty="0"/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400" dirty="0"/>
          </a:p>
          <a:p>
            <a:pPr marL="228600" lvl="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400" dirty="0" smtClean="0">
              <a:latin typeface="+mj-lt"/>
            </a:endParaRPr>
          </a:p>
          <a:p>
            <a:pPr marL="228600" lvl="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400" dirty="0">
              <a:latin typeface="+mj-lt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09600" y="5454955"/>
            <a:ext cx="4038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Aft>
                <a:spcPts val="600"/>
              </a:spcAft>
              <a:tabLst>
                <a:tab pos="166688" algn="l"/>
              </a:tabLst>
              <a:defRPr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Follow the </a:t>
            </a:r>
            <a:r>
              <a:rPr lang="en-US" dirty="0" smtClean="0"/>
              <a:t>approved </a:t>
            </a:r>
            <a:r>
              <a:rPr lang="en-US" dirty="0"/>
              <a:t>Lifting plan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76200"/>
            <a:ext cx="70564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 </a:t>
            </a:r>
          </a:p>
        </p:txBody>
      </p:sp>
      <p:pic>
        <p:nvPicPr>
          <p:cNvPr id="17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873680"/>
            <a:ext cx="3329359" cy="22860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86512" y="2614463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1987" y="3224952"/>
            <a:ext cx="3927370" cy="2413847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82359" y="528557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14400"/>
            <a:ext cx="8839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8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competency checks for sub contractor employees deployed on critical tasks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  <a:endParaRPr lang="en-US" sz="1600" strike="sngStrike" dirty="0">
              <a:solidFill>
                <a:srgbClr val="FF0000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the TBTs are interactive and covers all relevant hazards for the tasks in hand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you have risk assessment (and approved lift plans as required) for all tasks 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your contractor understands the mode of contract and is applicable to the required Scope of Work?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endParaRPr lang="en-US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9832" y="760511"/>
            <a:ext cx="39434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02</a:t>
            </a:r>
            <a:r>
              <a:rPr lang="en-US" sz="1400" b="1" baseline="30000" dirty="0" smtClean="0">
                <a:solidFill>
                  <a:srgbClr val="333399"/>
                </a:solidFill>
                <a:latin typeface="+mj-lt"/>
              </a:rPr>
              <a:t>nd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Apr 2019     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title-HiPo#28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990152" y="85725"/>
            <a:ext cx="705611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13553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92292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6E939BA-65DF-482B-BFFF-D7238C50C9AF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7652</TotalTime>
  <Words>338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881</cp:revision>
  <cp:lastPrinted>2019-06-17T09:57:53Z</cp:lastPrinted>
  <dcterms:created xsi:type="dcterms:W3CDTF">2001-05-03T06:07:08Z</dcterms:created>
  <dcterms:modified xsi:type="dcterms:W3CDTF">2020-04-08T04:52:06Z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