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3.xml" ContentType="application/vnd.openxmlformats-officedocument.customXmlProperties+xml"/>
  <Override PartName="/docProps/app.xml" ContentType="application/vnd.openxmlformats-officedocument.extended-properties+xml"/>
  <Override PartName="/customXml/itemProps1.xml" ContentType="application/vnd.openxmlformats-officedocument.customXmlProperties+xml"/>
  <Override PartName="/docProps/core.xml" ContentType="application/vnd.openxmlformats-package.core-properties+xml"/>
  <Override PartName="/customXml/itemProps2.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7"/>
  </p:notesMasterIdLst>
  <p:handoutMasterIdLst>
    <p:handoutMasterId r:id="rId8"/>
  </p:handoutMasterIdLst>
  <p:sldIdLst>
    <p:sldId id="327" r:id="rId5"/>
    <p:sldId id="328" r:id="rId6"/>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teuser" initials="A"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7A5100"/>
    <a:srgbClr val="665A64"/>
    <a:srgbClr val="C00000"/>
    <a:srgbClr val="5DD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21" autoAdjust="0"/>
    <p:restoredTop sz="95551" autoAdjust="0"/>
  </p:normalViewPr>
  <p:slideViewPr>
    <p:cSldViewPr>
      <p:cViewPr varScale="1">
        <p:scale>
          <a:sx n="69" d="100"/>
          <a:sy n="69" d="100"/>
        </p:scale>
        <p:origin x="164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70" y="-108"/>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5875" cy="496253"/>
          </a:xfrm>
          <a:prstGeom prst="rect">
            <a:avLst/>
          </a:prstGeom>
          <a:noFill/>
          <a:ln w="9525">
            <a:noFill/>
            <a:miter lim="800000"/>
            <a:headEnd/>
            <a:tailEnd/>
          </a:ln>
          <a:effectLst/>
        </p:spPr>
        <p:txBody>
          <a:bodyPr vert="horz" wrap="square" lIns="92418" tIns="46209" rIns="92418" bIns="46209" numCol="1" anchor="t" anchorCtr="0" compatLnSpc="1">
            <a:prstTxWarp prst="textNoShape">
              <a:avLst/>
            </a:prstTxWarp>
          </a:bodyPr>
          <a:lstStyle>
            <a:lvl1pPr>
              <a:defRPr sz="1200"/>
            </a:lvl1pPr>
          </a:lstStyle>
          <a:p>
            <a:pPr>
              <a:defRPr/>
            </a:pPr>
            <a:endParaRPr lang="en-US"/>
          </a:p>
        </p:txBody>
      </p:sp>
      <p:sp>
        <p:nvSpPr>
          <p:cNvPr id="9219" name="Rectangle 3"/>
          <p:cNvSpPr>
            <a:spLocks noGrp="1" noChangeArrowheads="1"/>
          </p:cNvSpPr>
          <p:nvPr>
            <p:ph type="dt" sz="quarter" idx="1"/>
          </p:nvPr>
        </p:nvSpPr>
        <p:spPr bwMode="auto">
          <a:xfrm>
            <a:off x="3851801" y="0"/>
            <a:ext cx="2945874" cy="496253"/>
          </a:xfrm>
          <a:prstGeom prst="rect">
            <a:avLst/>
          </a:prstGeom>
          <a:noFill/>
          <a:ln w="9525">
            <a:noFill/>
            <a:miter lim="800000"/>
            <a:headEnd/>
            <a:tailEnd/>
          </a:ln>
          <a:effectLst/>
        </p:spPr>
        <p:txBody>
          <a:bodyPr vert="horz" wrap="square" lIns="92418" tIns="46209" rIns="92418" bIns="46209" numCol="1" anchor="t" anchorCtr="0" compatLnSpc="1">
            <a:prstTxWarp prst="textNoShape">
              <a:avLst/>
            </a:prstTxWarp>
          </a:bodyPr>
          <a:lstStyle>
            <a:lvl1pPr algn="r">
              <a:defRPr sz="1200"/>
            </a:lvl1pPr>
          </a:lstStyle>
          <a:p>
            <a:pPr>
              <a:defRPr/>
            </a:pPr>
            <a:endParaRPr lang="en-US"/>
          </a:p>
        </p:txBody>
      </p:sp>
      <p:sp>
        <p:nvSpPr>
          <p:cNvPr id="9220" name="Rectangle 4"/>
          <p:cNvSpPr>
            <a:spLocks noGrp="1" noChangeArrowheads="1"/>
          </p:cNvSpPr>
          <p:nvPr>
            <p:ph type="ftr" sz="quarter" idx="2"/>
          </p:nvPr>
        </p:nvSpPr>
        <p:spPr bwMode="auto">
          <a:xfrm>
            <a:off x="0" y="9430386"/>
            <a:ext cx="2945875" cy="496253"/>
          </a:xfrm>
          <a:prstGeom prst="rect">
            <a:avLst/>
          </a:prstGeom>
          <a:noFill/>
          <a:ln w="9525">
            <a:noFill/>
            <a:miter lim="800000"/>
            <a:headEnd/>
            <a:tailEnd/>
          </a:ln>
          <a:effectLst/>
        </p:spPr>
        <p:txBody>
          <a:bodyPr vert="horz" wrap="square" lIns="92418" tIns="46209" rIns="92418" bIns="46209" numCol="1" anchor="b" anchorCtr="0" compatLnSpc="1">
            <a:prstTxWarp prst="textNoShape">
              <a:avLst/>
            </a:prstTxWarp>
          </a:bodyPr>
          <a:lstStyle>
            <a:lvl1pPr>
              <a:defRPr sz="1200"/>
            </a:lvl1pPr>
          </a:lstStyle>
          <a:p>
            <a:pPr>
              <a:defRPr/>
            </a:pPr>
            <a:endParaRPr lang="en-US"/>
          </a:p>
        </p:txBody>
      </p:sp>
      <p:sp>
        <p:nvSpPr>
          <p:cNvPr id="9221" name="Rectangle 5"/>
          <p:cNvSpPr>
            <a:spLocks noGrp="1" noChangeArrowheads="1"/>
          </p:cNvSpPr>
          <p:nvPr>
            <p:ph type="sldNum" sz="quarter" idx="3"/>
          </p:nvPr>
        </p:nvSpPr>
        <p:spPr bwMode="auto">
          <a:xfrm>
            <a:off x="3851801" y="9430386"/>
            <a:ext cx="2945874" cy="496253"/>
          </a:xfrm>
          <a:prstGeom prst="rect">
            <a:avLst/>
          </a:prstGeom>
          <a:noFill/>
          <a:ln w="9525">
            <a:noFill/>
            <a:miter lim="800000"/>
            <a:headEnd/>
            <a:tailEnd/>
          </a:ln>
          <a:effectLst/>
        </p:spPr>
        <p:txBody>
          <a:bodyPr vert="horz" wrap="square" lIns="92418" tIns="46209" rIns="92418" bIns="46209" numCol="1" anchor="b" anchorCtr="0" compatLnSpc="1">
            <a:prstTxWarp prst="textNoShape">
              <a:avLst/>
            </a:prstTxWarp>
          </a:bodyPr>
          <a:lstStyle>
            <a:lvl1pPr algn="r">
              <a:defRPr sz="1200"/>
            </a:lvl1pPr>
          </a:lstStyle>
          <a:p>
            <a:pPr>
              <a:defRPr/>
            </a:pPr>
            <a:fld id="{5B55AA87-4B92-460C-977B-0D3A2F64F625}" type="slidenum">
              <a:rPr lang="en-US"/>
              <a:pPr>
                <a:defRPr/>
              </a:pPr>
              <a:t>‹#›</a:t>
            </a:fld>
            <a:endParaRPr lang="en-US"/>
          </a:p>
        </p:txBody>
      </p:sp>
    </p:spTree>
    <p:extLst>
      <p:ext uri="{BB962C8B-B14F-4D97-AF65-F5344CB8AC3E}">
        <p14:creationId xmlns:p14="http://schemas.microsoft.com/office/powerpoint/2010/main" val="171970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5875" cy="496253"/>
          </a:xfrm>
          <a:prstGeom prst="rect">
            <a:avLst/>
          </a:prstGeom>
          <a:noFill/>
          <a:ln w="9525">
            <a:noFill/>
            <a:miter lim="800000"/>
            <a:headEnd/>
            <a:tailEnd/>
          </a:ln>
          <a:effectLst/>
        </p:spPr>
        <p:txBody>
          <a:bodyPr vert="horz" wrap="square" lIns="92418" tIns="46209" rIns="92418" bIns="46209"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idx="1"/>
          </p:nvPr>
        </p:nvSpPr>
        <p:spPr bwMode="auto">
          <a:xfrm>
            <a:off x="3851801" y="0"/>
            <a:ext cx="2945874" cy="496253"/>
          </a:xfrm>
          <a:prstGeom prst="rect">
            <a:avLst/>
          </a:prstGeom>
          <a:noFill/>
          <a:ln w="9525">
            <a:noFill/>
            <a:miter lim="800000"/>
            <a:headEnd/>
            <a:tailEnd/>
          </a:ln>
          <a:effectLst/>
        </p:spPr>
        <p:txBody>
          <a:bodyPr vert="horz" wrap="square" lIns="92418" tIns="46209" rIns="92418" bIns="46209" numCol="1" anchor="t" anchorCtr="0" compatLnSpc="1">
            <a:prstTxWarp prst="textNoShape">
              <a:avLst/>
            </a:prstTxWarp>
          </a:bodyPr>
          <a:lstStyle>
            <a:lvl1pPr algn="r">
              <a:defRPr sz="1200"/>
            </a:lvl1pPr>
          </a:lstStyle>
          <a:p>
            <a:pPr>
              <a:defRPr/>
            </a:pPr>
            <a:endParaRPr lang="en-US"/>
          </a:p>
        </p:txBody>
      </p:sp>
      <p:sp>
        <p:nvSpPr>
          <p:cNvPr id="32772" name="Rectangle 4"/>
          <p:cNvSpPr>
            <a:spLocks noGrp="1" noRot="1" noChangeAspect="1" noChangeArrowheads="1" noTextEdit="1"/>
          </p:cNvSpPr>
          <p:nvPr>
            <p:ph type="sldImg" idx="2"/>
          </p:nvPr>
        </p:nvSpPr>
        <p:spPr bwMode="auto">
          <a:xfrm>
            <a:off x="917575" y="744538"/>
            <a:ext cx="4962525" cy="37211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05926" y="4715193"/>
            <a:ext cx="4985824" cy="4466268"/>
          </a:xfrm>
          <a:prstGeom prst="rect">
            <a:avLst/>
          </a:prstGeom>
          <a:noFill/>
          <a:ln w="9525">
            <a:noFill/>
            <a:miter lim="800000"/>
            <a:headEnd/>
            <a:tailEnd/>
          </a:ln>
          <a:effectLst/>
        </p:spPr>
        <p:txBody>
          <a:bodyPr vert="horz" wrap="square" lIns="92418" tIns="46209" rIns="92418" bIns="4620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9430386"/>
            <a:ext cx="2945875" cy="496253"/>
          </a:xfrm>
          <a:prstGeom prst="rect">
            <a:avLst/>
          </a:prstGeom>
          <a:noFill/>
          <a:ln w="9525">
            <a:noFill/>
            <a:miter lim="800000"/>
            <a:headEnd/>
            <a:tailEnd/>
          </a:ln>
          <a:effectLst/>
        </p:spPr>
        <p:txBody>
          <a:bodyPr vert="horz" wrap="square" lIns="92418" tIns="46209" rIns="92418" bIns="46209" numCol="1" anchor="b" anchorCtr="0" compatLnSpc="1">
            <a:prstTxWarp prst="textNoShape">
              <a:avLst/>
            </a:prstTxWarp>
          </a:bodyPr>
          <a:lstStyle>
            <a:lvl1pPr>
              <a:defRPr sz="1200"/>
            </a:lvl1pPr>
          </a:lstStyle>
          <a:p>
            <a:pPr>
              <a:defRPr/>
            </a:pPr>
            <a:endParaRPr lang="en-US"/>
          </a:p>
        </p:txBody>
      </p:sp>
      <p:sp>
        <p:nvSpPr>
          <p:cNvPr id="8199" name="Rectangle 7"/>
          <p:cNvSpPr>
            <a:spLocks noGrp="1" noChangeArrowheads="1"/>
          </p:cNvSpPr>
          <p:nvPr>
            <p:ph type="sldNum" sz="quarter" idx="5"/>
          </p:nvPr>
        </p:nvSpPr>
        <p:spPr bwMode="auto">
          <a:xfrm>
            <a:off x="3851801" y="9430386"/>
            <a:ext cx="2945874" cy="496253"/>
          </a:xfrm>
          <a:prstGeom prst="rect">
            <a:avLst/>
          </a:prstGeom>
          <a:noFill/>
          <a:ln w="9525">
            <a:noFill/>
            <a:miter lim="800000"/>
            <a:headEnd/>
            <a:tailEnd/>
          </a:ln>
          <a:effectLst/>
        </p:spPr>
        <p:txBody>
          <a:bodyPr vert="horz" wrap="square" lIns="92418" tIns="46209" rIns="92418" bIns="46209" numCol="1" anchor="b" anchorCtr="0" compatLnSpc="1">
            <a:prstTxWarp prst="textNoShape">
              <a:avLst/>
            </a:prstTxWarp>
          </a:bodyPr>
          <a:lstStyle>
            <a:lvl1pPr algn="r">
              <a:defRPr sz="1200"/>
            </a:lvl1pPr>
          </a:lstStyle>
          <a:p>
            <a:pPr>
              <a:defRPr/>
            </a:pPr>
            <a:fld id="{77F9EFC2-B0DD-4BF2-8694-068D2DFD785E}" type="slidenum">
              <a:rPr lang="en-US"/>
              <a:pPr>
                <a:defRPr/>
              </a:pPr>
              <a:t>‹#›</a:t>
            </a:fld>
            <a:endParaRPr lang="en-US"/>
          </a:p>
        </p:txBody>
      </p:sp>
    </p:spTree>
    <p:extLst>
      <p:ext uri="{BB962C8B-B14F-4D97-AF65-F5344CB8AC3E}">
        <p14:creationId xmlns:p14="http://schemas.microsoft.com/office/powerpoint/2010/main" val="14387780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102784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defTabSz="924184">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148492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7" name="Rectangle 6"/>
          <p:cNvSpPr>
            <a:spLocks noGrp="1" noChangeArrowheads="1"/>
          </p:cNvSpPr>
          <p:nvPr>
            <p:ph type="sldNum" sz="quarter" idx="12"/>
          </p:nvPr>
        </p:nvSpPr>
        <p:spPr/>
        <p:txBody>
          <a:bodyPr/>
          <a:lstStyle>
            <a:lvl1pPr algn="ctr">
              <a:defRPr/>
            </a:lvl1pPr>
          </a:lstStyle>
          <a:p>
            <a:pPr>
              <a:defRPr/>
            </a:pPr>
            <a:fld id="{15B704AD-0DEC-4276-A217-14915B9EB7E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77200" cy="685800"/>
          </a:xfrm>
          <a:prstGeom prst="rect">
            <a:avLst/>
          </a:prstGeom>
        </p:spPr>
        <p:txBody>
          <a:bodyPr/>
          <a:lstStyle>
            <a:lvl1pPr>
              <a:defRPr sz="2000"/>
            </a:lvl1pPr>
          </a:lstStyle>
          <a:p>
            <a:r>
              <a:rPr lang="en-US"/>
              <a:t>Click to edit Master title style</a:t>
            </a:r>
            <a:endParaRPr lang="en-US" dirty="0"/>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5" name="Rectangle 6"/>
          <p:cNvSpPr>
            <a:spLocks noGrp="1" noChangeArrowheads="1"/>
          </p:cNvSpPr>
          <p:nvPr>
            <p:ph type="sldNum" sz="quarter" idx="12"/>
          </p:nvPr>
        </p:nvSpPr>
        <p:spPr/>
        <p:txBody>
          <a:bodyPr/>
          <a:lstStyle>
            <a:lvl1pPr algn="ctr">
              <a:defRPr/>
            </a:lvl1pPr>
          </a:lstStyle>
          <a:p>
            <a:pPr>
              <a:defRPr/>
            </a:pPr>
            <a:fld id="{1A920DC4-FE34-4663-8FB7-16362F8E3E2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4" name="Rectangle 6"/>
          <p:cNvSpPr>
            <a:spLocks noGrp="1" noChangeArrowheads="1"/>
          </p:cNvSpPr>
          <p:nvPr>
            <p:ph type="sldNum" sz="quarter" idx="12"/>
          </p:nvPr>
        </p:nvSpPr>
        <p:spPr/>
        <p:txBody>
          <a:bodyPr/>
          <a:lstStyle>
            <a:lvl1pPr algn="ctr">
              <a:defRPr/>
            </a:lvl1pPr>
          </a:lstStyle>
          <a:p>
            <a:pPr>
              <a:defRPr/>
            </a:pPr>
            <a:fld id="{C085B925-3865-4333-AFCB-ABF9FE11EB4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6" name="Rectangle 6"/>
          <p:cNvSpPr>
            <a:spLocks noGrp="1" noChangeArrowheads="1"/>
          </p:cNvSpPr>
          <p:nvPr>
            <p:ph type="sldNum" sz="quarter" idx="12"/>
          </p:nvPr>
        </p:nvSpPr>
        <p:spPr/>
        <p:txBody>
          <a:bodyPr/>
          <a:lstStyle>
            <a:lvl1pPr algn="ctr">
              <a:defRPr/>
            </a:lvl1pPr>
          </a:lstStyle>
          <a:p>
            <a:pPr>
              <a:defRPr/>
            </a:pPr>
            <a:fld id="{CF1380D9-E0BB-484F-BE96-17EE0360769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Confidential - Not to be shared outside of PDO/PDO contractors </a:t>
            </a:r>
          </a:p>
        </p:txBody>
      </p:sp>
      <p:sp>
        <p:nvSpPr>
          <p:cNvPr id="1030" name="Rectangle 6"/>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0281B74-92C0-4899-8AEC-B63DF05B8251}" type="slidenum">
              <a:rPr lang="en-US"/>
              <a:pPr>
                <a:defRPr/>
              </a:pPr>
              <a:t>‹#›</a:t>
            </a:fld>
            <a:endParaRPr lang="en-US"/>
          </a:p>
        </p:txBody>
      </p:sp>
      <p:sp>
        <p:nvSpPr>
          <p:cNvPr id="7" name="TextBox 6"/>
          <p:cNvSpPr txBox="1"/>
          <p:nvPr userDrawn="1"/>
        </p:nvSpPr>
        <p:spPr>
          <a:xfrm>
            <a:off x="762000" y="228600"/>
            <a:ext cx="7467600" cy="400050"/>
          </a:xfrm>
          <a:prstGeom prst="rect">
            <a:avLst/>
          </a:prstGeom>
          <a:noFill/>
        </p:spPr>
        <p:txBody>
          <a:bodyPr>
            <a:spAutoFit/>
          </a:bodyPr>
          <a:lstStyle/>
          <a:p>
            <a:pPr>
              <a:defRPr/>
            </a:pPr>
            <a:r>
              <a:rPr lang="en-US" sz="2000" b="1" i="1" kern="0" dirty="0">
                <a:solidFill>
                  <a:srgbClr val="CCCCFF"/>
                </a:solidFill>
                <a:latin typeface="Arial"/>
                <a:ea typeface="+mj-ea"/>
                <a:cs typeface="Arial"/>
              </a:rPr>
              <a:t>Main contractor name – LTI# - Date of incident</a:t>
            </a:r>
            <a:endParaRPr lang="en-US" dirty="0"/>
          </a:p>
        </p:txBody>
      </p:sp>
      <p:sp>
        <p:nvSpPr>
          <p:cNvPr id="8" name="Rectangle 7"/>
          <p:cNvSpPr/>
          <p:nvPr userDrawn="1"/>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en-US"/>
          </a:p>
        </p:txBody>
      </p:sp>
      <p:pic>
        <p:nvPicPr>
          <p:cNvPr id="1032" name="Content Placeholder 3" descr="PPT option1.jpg"/>
          <p:cNvPicPr>
            <a:picLocks noChangeAspect="1"/>
          </p:cNvPicPr>
          <p:nvPr userDrawn="1"/>
        </p:nvPicPr>
        <p:blipFill>
          <a:blip r:embed="rId6" cstate="email"/>
          <a:srcRect/>
          <a:stretch>
            <a:fillRect/>
          </a:stretch>
        </p:blipFill>
        <p:spPr bwMode="auto">
          <a:xfrm>
            <a:off x="-11113" y="0"/>
            <a:ext cx="9155113"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Lst>
  <p:hf sldNum="0" hdr="0" dt="0"/>
  <p:txStyles>
    <p:titleStyle>
      <a:lvl1pPr algn="ctr" rtl="0" eaLnBrk="0" fontAlgn="base" hangingPunct="0">
        <a:spcBef>
          <a:spcPct val="0"/>
        </a:spcBef>
        <a:spcAft>
          <a:spcPct val="0"/>
        </a:spcAft>
        <a:defRPr sz="2000" i="1">
          <a:solidFill>
            <a:schemeClr val="hlink"/>
          </a:solidFill>
          <a:latin typeface="+mj-lt"/>
          <a:ea typeface="+mj-ea"/>
          <a:cs typeface="+mj-cs"/>
        </a:defRPr>
      </a:lvl1pPr>
      <a:lvl2pPr algn="ctr" rtl="0" eaLnBrk="0" fontAlgn="base" hangingPunct="0">
        <a:spcBef>
          <a:spcPct val="0"/>
        </a:spcBef>
        <a:spcAft>
          <a:spcPct val="0"/>
        </a:spcAft>
        <a:defRPr sz="2000" i="1">
          <a:solidFill>
            <a:schemeClr val="hlink"/>
          </a:solidFill>
          <a:latin typeface="Arial" charset="0"/>
          <a:cs typeface="Arial" charset="0"/>
        </a:defRPr>
      </a:lvl2pPr>
      <a:lvl3pPr algn="ctr" rtl="0" eaLnBrk="0" fontAlgn="base" hangingPunct="0">
        <a:spcBef>
          <a:spcPct val="0"/>
        </a:spcBef>
        <a:spcAft>
          <a:spcPct val="0"/>
        </a:spcAft>
        <a:defRPr sz="2000" i="1">
          <a:solidFill>
            <a:schemeClr val="hlink"/>
          </a:solidFill>
          <a:latin typeface="Arial" charset="0"/>
          <a:cs typeface="Arial" charset="0"/>
        </a:defRPr>
      </a:lvl3pPr>
      <a:lvl4pPr algn="ctr" rtl="0" eaLnBrk="0" fontAlgn="base" hangingPunct="0">
        <a:spcBef>
          <a:spcPct val="0"/>
        </a:spcBef>
        <a:spcAft>
          <a:spcPct val="0"/>
        </a:spcAft>
        <a:defRPr sz="2000" i="1">
          <a:solidFill>
            <a:schemeClr val="hlink"/>
          </a:solidFill>
          <a:latin typeface="Arial" charset="0"/>
          <a:cs typeface="Arial" charset="0"/>
        </a:defRPr>
      </a:lvl4pPr>
      <a:lvl5pPr algn="ctr" rtl="0" eaLnBrk="0" fontAlgn="base" hangingPunct="0">
        <a:spcBef>
          <a:spcPct val="0"/>
        </a:spcBef>
        <a:spcAft>
          <a:spcPct val="0"/>
        </a:spcAft>
        <a:defRPr sz="2000" i="1">
          <a:solidFill>
            <a:schemeClr val="hlink"/>
          </a:solidFill>
          <a:latin typeface="Arial" charset="0"/>
          <a:cs typeface="Arial" charset="0"/>
        </a:defRPr>
      </a:lvl5pPr>
      <a:lvl6pPr marL="457200" algn="ctr" rtl="0" eaLnBrk="0" fontAlgn="base" hangingPunct="0">
        <a:spcBef>
          <a:spcPct val="0"/>
        </a:spcBef>
        <a:spcAft>
          <a:spcPct val="0"/>
        </a:spcAft>
        <a:defRPr sz="2800">
          <a:solidFill>
            <a:schemeClr val="hlink"/>
          </a:solidFill>
          <a:latin typeface="Arial" charset="0"/>
          <a:cs typeface="Arial" charset="0"/>
        </a:defRPr>
      </a:lvl6pPr>
      <a:lvl7pPr marL="914400" algn="ctr" rtl="0" eaLnBrk="0" fontAlgn="base" hangingPunct="0">
        <a:spcBef>
          <a:spcPct val="0"/>
        </a:spcBef>
        <a:spcAft>
          <a:spcPct val="0"/>
        </a:spcAft>
        <a:defRPr sz="2800">
          <a:solidFill>
            <a:schemeClr val="hlink"/>
          </a:solidFill>
          <a:latin typeface="Arial" charset="0"/>
          <a:cs typeface="Arial" charset="0"/>
        </a:defRPr>
      </a:lvl7pPr>
      <a:lvl8pPr marL="1371600" algn="ctr" rtl="0" eaLnBrk="0" fontAlgn="base" hangingPunct="0">
        <a:spcBef>
          <a:spcPct val="0"/>
        </a:spcBef>
        <a:spcAft>
          <a:spcPct val="0"/>
        </a:spcAft>
        <a:defRPr sz="2800">
          <a:solidFill>
            <a:schemeClr val="hlink"/>
          </a:solidFill>
          <a:latin typeface="Arial" charset="0"/>
          <a:cs typeface="Arial" charset="0"/>
        </a:defRPr>
      </a:lvl8pPr>
      <a:lvl9pPr marL="1828800" algn="ctr" rtl="0" eaLnBrk="0" fontAlgn="base" hangingPunct="0">
        <a:spcBef>
          <a:spcPct val="0"/>
        </a:spcBef>
        <a:spcAft>
          <a:spcPct val="0"/>
        </a:spcAft>
        <a:defRPr sz="2800">
          <a:solidFill>
            <a:schemeClr val="hlink"/>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76200" y="685800"/>
            <a:ext cx="5791200" cy="4508927"/>
          </a:xfrm>
          <a:prstGeom prst="rect">
            <a:avLst/>
          </a:prstGeom>
          <a:noFill/>
          <a:ln w="19050">
            <a:noFill/>
            <a:miter lim="800000"/>
            <a:headEnd/>
            <a:tailEnd/>
          </a:ln>
        </p:spPr>
        <p:txBody>
          <a:bodyPr wrap="square" lIns="91440">
            <a:spAutoFit/>
          </a:bodyPr>
          <a:lstStyle/>
          <a:p>
            <a:pPr marL="114300" indent="-114300" algn="just">
              <a:defRPr/>
            </a:pPr>
            <a:r>
              <a:rPr lang="en-GB" sz="1600" b="1" dirty="0">
                <a:solidFill>
                  <a:srgbClr val="003399"/>
                </a:solidFill>
                <a:latin typeface="Tahoma" pitchFamily="34" charset="0"/>
              </a:rPr>
              <a:t>Date:</a:t>
            </a:r>
            <a:r>
              <a:rPr lang="en-US" sz="1600" b="1" dirty="0">
                <a:solidFill>
                  <a:srgbClr val="003399"/>
                </a:solidFill>
                <a:latin typeface="Tahoma" pitchFamily="34" charset="0"/>
              </a:rPr>
              <a:t> 07.07.2019 Incident title: </a:t>
            </a:r>
            <a:r>
              <a:rPr lang="en-US" sz="1600" b="1" dirty="0">
                <a:solidFill>
                  <a:srgbClr val="003399"/>
                </a:solidFill>
                <a:latin typeface="Arial" panose="020B0604020202020204" pitchFamily="34" charset="0"/>
                <a:cs typeface="Arial" panose="020B0604020202020204" pitchFamily="34" charset="0"/>
              </a:rPr>
              <a:t>LTI # 07, Finger fracture</a:t>
            </a:r>
            <a:endParaRPr lang="en-US" sz="1600" b="1" dirty="0">
              <a:solidFill>
                <a:srgbClr val="003399"/>
              </a:solidFill>
              <a:latin typeface="Tahoma" pitchFamily="34" charset="0"/>
            </a:endParaRPr>
          </a:p>
          <a:p>
            <a:pPr marL="114300" indent="-114300" algn="just">
              <a:defRPr/>
            </a:pPr>
            <a:endParaRPr lang="en-US" sz="1300" b="1" dirty="0">
              <a:solidFill>
                <a:srgbClr val="FF0000"/>
              </a:solidFill>
              <a:latin typeface="Tahoma" pitchFamily="34" charset="0"/>
            </a:endParaRPr>
          </a:p>
          <a:p>
            <a:pPr marL="114300" indent="-114300" algn="just">
              <a:defRPr/>
            </a:pPr>
            <a:r>
              <a:rPr lang="en-US" sz="1800" b="1" dirty="0">
                <a:solidFill>
                  <a:srgbClr val="FF0000"/>
                </a:solidFill>
                <a:latin typeface="Tahoma" pitchFamily="34" charset="0"/>
              </a:rPr>
              <a:t>What happened?</a:t>
            </a:r>
            <a:endParaRPr lang="en-US" sz="1800" dirty="0">
              <a:solidFill>
                <a:srgbClr val="FF0000"/>
              </a:solidFill>
              <a:latin typeface="Tahoma" pitchFamily="34" charset="0"/>
            </a:endParaRPr>
          </a:p>
          <a:p>
            <a:pPr>
              <a:defRPr/>
            </a:pPr>
            <a:r>
              <a:rPr lang="en-GB" sz="1600" dirty="0">
                <a:latin typeface="+mj-lt"/>
                <a:cs typeface="Calibri" pitchFamily="34" charset="0"/>
              </a:rPr>
              <a:t>Civil crew while </a:t>
            </a:r>
            <a:r>
              <a:rPr lang="en-US" sz="1600" dirty="0">
                <a:latin typeface="+mj-lt"/>
                <a:cs typeface="Calibri" pitchFamily="34" charset="0"/>
              </a:rPr>
              <a:t>aligning the pipe support manually by using hammer and wooden batten, While hammering, the Mason’s left hand index and middle finger inadvertently got trapped between the pipe support structure and the wooden batten resulting in a deep lacerated injury.</a:t>
            </a:r>
          </a:p>
          <a:p>
            <a:pPr>
              <a:defRPr/>
            </a:pPr>
            <a:endParaRPr lang="en-US" sz="1600" dirty="0">
              <a:latin typeface="+mj-lt"/>
            </a:endParaRPr>
          </a:p>
          <a:p>
            <a:pPr marL="114300" indent="-114300" algn="just">
              <a:defRPr/>
            </a:pPr>
            <a:r>
              <a:rPr lang="en-US" sz="1800" b="1" dirty="0">
                <a:solidFill>
                  <a:srgbClr val="003399"/>
                </a:solidFill>
                <a:latin typeface="Tahoma" pitchFamily="34" charset="0"/>
              </a:rPr>
              <a:t>Your learning from this incident..</a:t>
            </a:r>
            <a:endParaRPr lang="en-US" sz="1800" dirty="0">
              <a:solidFill>
                <a:srgbClr val="FF0000"/>
              </a:solidFill>
              <a:latin typeface="Arial" charset="0"/>
            </a:endParaRPr>
          </a:p>
          <a:p>
            <a:pPr marL="285750" indent="-285750">
              <a:buFont typeface="Arial" panose="020B0604020202020204" pitchFamily="34" charset="0"/>
              <a:buChar char="•"/>
              <a:defRPr/>
            </a:pPr>
            <a:r>
              <a:rPr lang="en-US" sz="1600" dirty="0">
                <a:latin typeface="+mj-lt"/>
                <a:cs typeface="Calibri" pitchFamily="34" charset="0"/>
                <a:sym typeface="Wingdings" pitchFamily="2" charset="2"/>
              </a:rPr>
              <a:t>Always ensure that your body parts are clear from the line of fire. </a:t>
            </a:r>
          </a:p>
          <a:p>
            <a:pPr marL="285750" indent="-285750">
              <a:buFont typeface="Arial" panose="020B0604020202020204" pitchFamily="34" charset="0"/>
              <a:buChar char="•"/>
              <a:defRPr/>
            </a:pPr>
            <a:r>
              <a:rPr lang="en-US" sz="1600" dirty="0">
                <a:latin typeface="+mj-lt"/>
                <a:cs typeface="Calibri" pitchFamily="34" charset="0"/>
                <a:sym typeface="Wingdings" pitchFamily="2" charset="2"/>
              </a:rPr>
              <a:t>Always ensure appropriate resources are available at site prior commencement of activity.</a:t>
            </a:r>
          </a:p>
          <a:p>
            <a:pPr marL="285750" indent="-285750">
              <a:buFont typeface="Arial" panose="020B0604020202020204" pitchFamily="34" charset="0"/>
              <a:buChar char="•"/>
              <a:defRPr/>
            </a:pPr>
            <a:r>
              <a:rPr lang="en-US" sz="1600" dirty="0">
                <a:latin typeface="+mj-lt"/>
                <a:cs typeface="Calibri" pitchFamily="34" charset="0"/>
                <a:sym typeface="Wingdings" pitchFamily="2" charset="2"/>
              </a:rPr>
              <a:t>Always conduct Dynamic Risk Assessment when you observe change in site conditions.</a:t>
            </a:r>
          </a:p>
          <a:p>
            <a:pPr marL="285750" indent="-285750">
              <a:buFont typeface="Arial" panose="020B0604020202020204" pitchFamily="34" charset="0"/>
              <a:buChar char="•"/>
              <a:defRPr/>
            </a:pPr>
            <a:r>
              <a:rPr lang="en-US" sz="1600" dirty="0">
                <a:latin typeface="+mj-lt"/>
                <a:cs typeface="Arial" pitchFamily="34" charset="0"/>
                <a:sym typeface="Wingdings" pitchFamily="2" charset="2"/>
              </a:rPr>
              <a:t>Always exercise “ Empowerment to Stop Unsafe  act”</a:t>
            </a:r>
            <a:endParaRPr lang="en-US" sz="1600" dirty="0">
              <a:latin typeface="Calibri" panose="020F0502020204030204" pitchFamily="34" charset="0"/>
              <a:cs typeface="Arial" pitchFamily="34" charset="0"/>
            </a:endParaRPr>
          </a:p>
          <a:p>
            <a:pPr algn="just" eaLnBrk="1" hangingPunct="1">
              <a:defRPr/>
            </a:pPr>
            <a:endParaRPr lang="en-US" sz="1400" dirty="0">
              <a:latin typeface="Calibri" panose="020F0502020204030204" pitchFamily="34" charset="0"/>
              <a:cs typeface="Arial" pitchFamily="34" charset="0"/>
            </a:endParaRPr>
          </a:p>
        </p:txBody>
      </p:sp>
      <p:sp>
        <p:nvSpPr>
          <p:cNvPr id="26628" name="TextBox 16"/>
          <p:cNvSpPr txBox="1">
            <a:spLocks noChangeArrowheads="1"/>
          </p:cNvSpPr>
          <p:nvPr/>
        </p:nvSpPr>
        <p:spPr bwMode="auto">
          <a:xfrm>
            <a:off x="152400" y="5411108"/>
            <a:ext cx="5715000" cy="646331"/>
          </a:xfrm>
          <a:prstGeom prst="rect">
            <a:avLst/>
          </a:prstGeom>
          <a:solidFill>
            <a:schemeClr val="accent2"/>
          </a:solidFill>
          <a:ln w="9525">
            <a:noFill/>
            <a:miter lim="800000"/>
            <a:headEnd/>
            <a:tailEnd/>
          </a:ln>
        </p:spPr>
        <p:txBody>
          <a:bodyPr wrap="square">
            <a:spAutoFit/>
          </a:bodyPr>
          <a:lstStyle/>
          <a:p>
            <a:pPr algn="ctr" eaLnBrk="1" hangingPunct="1"/>
            <a:r>
              <a:rPr lang="en-US" sz="1800" b="1" dirty="0">
                <a:solidFill>
                  <a:schemeClr val="bg1"/>
                </a:solidFill>
                <a:latin typeface="+mj-lt"/>
              </a:rPr>
              <a:t>Always keep your body parts away from Pinch points.</a:t>
            </a:r>
          </a:p>
        </p:txBody>
      </p:sp>
      <p:sp>
        <p:nvSpPr>
          <p:cNvPr id="16" name="Text Box 12"/>
          <p:cNvSpPr txBox="1">
            <a:spLocks noChangeArrowheads="1"/>
          </p:cNvSpPr>
          <p:nvPr/>
        </p:nvSpPr>
        <p:spPr bwMode="auto">
          <a:xfrm>
            <a:off x="1219200" y="0"/>
            <a:ext cx="7056438" cy="646331"/>
          </a:xfrm>
          <a:prstGeom prst="rect">
            <a:avLst/>
          </a:prstGeom>
          <a:noFill/>
          <a:ln w="9525">
            <a:noFill/>
            <a:miter lim="800000"/>
            <a:headEnd/>
            <a:tailEnd/>
          </a:ln>
        </p:spPr>
        <p:txBody>
          <a:bodyPr>
            <a:spAutoFit/>
          </a:bodyPr>
          <a:lstStyle/>
          <a:p>
            <a:pPr algn="ctr">
              <a:defRPr/>
            </a:pPr>
            <a:r>
              <a:rPr lang="en-GB" sz="3600" b="1" dirty="0">
                <a:latin typeface="+mj-lt"/>
              </a:rPr>
              <a:t>PDO Second Alert  </a:t>
            </a:r>
            <a:endParaRPr lang="en-GB" sz="2800" b="1" dirty="0">
              <a:solidFill>
                <a:srgbClr val="FF0000"/>
              </a:solidFill>
              <a:latin typeface="+mj-lt"/>
            </a:endParaRPr>
          </a:p>
        </p:txBody>
      </p:sp>
      <p:pic>
        <p:nvPicPr>
          <p:cNvPr id="17" name="Picture 16">
            <a:extLst>
              <a:ext uri="{FF2B5EF4-FFF2-40B4-BE49-F238E27FC236}">
                <a16:creationId xmlns:a16="http://schemas.microsoft.com/office/drawing/2014/main" id="{8D0F6387-8558-407D-9D56-EECC641E37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5400000">
            <a:off x="6269512" y="651874"/>
            <a:ext cx="2498106" cy="2997532"/>
          </a:xfrm>
          <a:prstGeom prst="rect">
            <a:avLst/>
          </a:prstGeom>
        </p:spPr>
      </p:pic>
      <p:sp>
        <p:nvSpPr>
          <p:cNvPr id="18" name="Explosion: 14 Points 17">
            <a:extLst>
              <a:ext uri="{FF2B5EF4-FFF2-40B4-BE49-F238E27FC236}">
                <a16:creationId xmlns:a16="http://schemas.microsoft.com/office/drawing/2014/main" id="{ACB1BC3C-ED08-452B-987B-EEDDB631B8CB}"/>
              </a:ext>
            </a:extLst>
          </p:cNvPr>
          <p:cNvSpPr/>
          <p:nvPr/>
        </p:nvSpPr>
        <p:spPr bwMode="auto">
          <a:xfrm>
            <a:off x="7010400" y="2589434"/>
            <a:ext cx="685800" cy="534766"/>
          </a:xfrm>
          <a:prstGeom prst="irregularSeal2">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nvGrpSpPr>
          <p:cNvPr id="26633" name="Group 131"/>
          <p:cNvGrpSpPr>
            <a:grpSpLocks/>
          </p:cNvGrpSpPr>
          <p:nvPr/>
        </p:nvGrpSpPr>
        <p:grpSpPr bwMode="auto">
          <a:xfrm>
            <a:off x="6204059" y="2879135"/>
            <a:ext cx="336389" cy="445043"/>
            <a:chOff x="3504" y="544"/>
            <a:chExt cx="2287" cy="1855"/>
          </a:xfrm>
        </p:grpSpPr>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grpSp>
      <p:pic>
        <p:nvPicPr>
          <p:cNvPr id="2" name="Picture 1">
            <a:extLst>
              <a:ext uri="{FF2B5EF4-FFF2-40B4-BE49-F238E27FC236}">
                <a16:creationId xmlns:a16="http://schemas.microsoft.com/office/drawing/2014/main" id="{BF18666D-6B2D-44BC-AB9B-9F2529048759}"/>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5997785" y="3643547"/>
            <a:ext cx="3041559" cy="2379069"/>
          </a:xfrm>
          <a:prstGeom prst="rect">
            <a:avLst/>
          </a:prstGeom>
        </p:spPr>
      </p:pic>
      <p:sp>
        <p:nvSpPr>
          <p:cNvPr id="26634" name="Freeform 132"/>
          <p:cNvSpPr>
            <a:spLocks/>
          </p:cNvSpPr>
          <p:nvPr/>
        </p:nvSpPr>
        <p:spPr bwMode="auto">
          <a:xfrm>
            <a:off x="6132576" y="5377241"/>
            <a:ext cx="407872" cy="413959"/>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Tree>
    <p:extLst>
      <p:ext uri="{BB962C8B-B14F-4D97-AF65-F5344CB8AC3E}">
        <p14:creationId xmlns:p14="http://schemas.microsoft.com/office/powerpoint/2010/main" val="3791461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06221" y="1166743"/>
            <a:ext cx="8826642" cy="4093428"/>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eaLnBrk="1" hangingPunct="1">
              <a:defRPr/>
            </a:pPr>
            <a:endParaRPr lang="en-US" sz="600" dirty="0">
              <a:solidFill>
                <a:srgbClr val="FF0000"/>
              </a:solidFill>
              <a:latin typeface="Arial" charset="0"/>
            </a:endParaRPr>
          </a:p>
          <a:p>
            <a:pPr marL="342900" indent="-342900" eaLnBrk="1" hangingPunct="1">
              <a:defRPr/>
            </a:pPr>
            <a:r>
              <a:rPr lang="en-US" sz="1600" b="1" dirty="0">
                <a:solidFill>
                  <a:srgbClr val="FF0000"/>
                </a:solidFill>
                <a:latin typeface="Tahoma" pitchFamily="34" charset="0"/>
              </a:rPr>
              <a:t>As a learning from this incident and ensure continual improvement all contract</a:t>
            </a:r>
          </a:p>
          <a:p>
            <a:pPr marL="342900" indent="-342900" eaLnBrk="1" hangingPunct="1">
              <a:defRPr/>
            </a:pPr>
            <a:r>
              <a:rPr lang="en-US" sz="1600" b="1" dirty="0">
                <a:solidFill>
                  <a:srgbClr val="FF0000"/>
                </a:solidFill>
                <a:latin typeface="Tahoma" pitchFamily="34" charset="0"/>
              </a:rPr>
              <a:t>managers must review their HSE HEMP against the questions asked below        </a:t>
            </a:r>
          </a:p>
          <a:p>
            <a:pPr marL="342900" indent="-342900" eaLnBrk="1" hangingPunct="1">
              <a:defRPr/>
            </a:pPr>
            <a:endParaRPr lang="en-US" sz="1600" b="1" dirty="0">
              <a:latin typeface="Tahoma" pitchFamily="34" charset="0"/>
            </a:endParaRPr>
          </a:p>
          <a:p>
            <a:pPr marL="342900" indent="-342900" eaLnBrk="1" hangingPunct="1">
              <a:defRPr/>
            </a:pPr>
            <a:r>
              <a:rPr lang="en-US" sz="1600" b="1" dirty="0">
                <a:solidFill>
                  <a:schemeClr val="accent2"/>
                </a:solidFill>
                <a:latin typeface="Calibri" panose="020F0502020204030204" pitchFamily="34" charset="0"/>
              </a:rPr>
              <a:t>Confirm the following:</a:t>
            </a:r>
            <a:endParaRPr lang="en-US" sz="1600" dirty="0">
              <a:solidFill>
                <a:schemeClr val="accent2"/>
              </a:solidFill>
              <a:latin typeface="Calibri" panose="020F0502020204030204" pitchFamily="34" charset="0"/>
            </a:endParaRPr>
          </a:p>
          <a:p>
            <a:pPr marL="342900" indent="-342900" eaLnBrk="1" hangingPunct="1">
              <a:defRPr/>
            </a:pPr>
            <a:endParaRPr lang="en-US" sz="1400" dirty="0">
              <a:solidFill>
                <a:schemeClr val="accent2"/>
              </a:solidFill>
              <a:latin typeface="Calibri" panose="020F0502020204030204" pitchFamily="34" charset="0"/>
            </a:endParaRPr>
          </a:p>
          <a:p>
            <a:pPr marL="342900" indent="-342900" eaLnBrk="1" hangingPunct="1">
              <a:buFont typeface="+mj-lt"/>
              <a:buAutoNum type="arabicPeriod"/>
              <a:defRPr/>
            </a:pPr>
            <a:r>
              <a:rPr lang="en-US" sz="1600" dirty="0">
                <a:solidFill>
                  <a:schemeClr val="accent2"/>
                </a:solidFill>
                <a:latin typeface="Calibri" panose="020F0502020204030204" pitchFamily="34" charset="0"/>
                <a:sym typeface="Wingdings" pitchFamily="2" charset="2"/>
              </a:rPr>
              <a:t>Do you ensure that change in work plan is communicated to all stake holders? </a:t>
            </a:r>
          </a:p>
          <a:p>
            <a:pPr marL="342900" indent="-342900" eaLnBrk="1" hangingPunct="1">
              <a:buFont typeface="+mj-lt"/>
              <a:buAutoNum type="arabicPeriod"/>
              <a:defRPr/>
            </a:pPr>
            <a:r>
              <a:rPr lang="en-US" sz="1600" dirty="0">
                <a:solidFill>
                  <a:schemeClr val="accent2"/>
                </a:solidFill>
                <a:latin typeface="Calibri" panose="020F0502020204030204" pitchFamily="34" charset="0"/>
                <a:sym typeface="Wingdings" pitchFamily="2" charset="2"/>
              </a:rPr>
              <a:t>Do you ensure that the activities are planned with appropriate resources?</a:t>
            </a:r>
          </a:p>
          <a:p>
            <a:pPr marL="342900" indent="-342900" eaLnBrk="1" hangingPunct="1">
              <a:buFont typeface="+mj-lt"/>
              <a:buAutoNum type="arabicPeriod"/>
              <a:defRPr/>
            </a:pPr>
            <a:r>
              <a:rPr lang="en-US" sz="1600" dirty="0">
                <a:solidFill>
                  <a:schemeClr val="accent2"/>
                </a:solidFill>
                <a:latin typeface="Calibri" panose="020F0502020204030204" pitchFamily="34" charset="0"/>
                <a:sym typeface="Wingdings" pitchFamily="2" charset="2"/>
              </a:rPr>
              <a:t>Do you ensure that your method statements/ procedures are updated on timely basis?</a:t>
            </a:r>
          </a:p>
          <a:p>
            <a:pPr marL="342900" indent="-342900" eaLnBrk="1" hangingPunct="1">
              <a:buFont typeface="+mj-lt"/>
              <a:buAutoNum type="arabicPeriod"/>
              <a:defRPr/>
            </a:pPr>
            <a:r>
              <a:rPr lang="en-US" sz="1600" dirty="0">
                <a:solidFill>
                  <a:schemeClr val="accent2"/>
                </a:solidFill>
                <a:latin typeface="Calibri" panose="020F0502020204030204" pitchFamily="34" charset="0"/>
                <a:sym typeface="Wingdings" pitchFamily="2" charset="2"/>
              </a:rPr>
              <a:t>Do your supervisor visits site before applying the permit to see the site conditions?</a:t>
            </a:r>
          </a:p>
          <a:p>
            <a:pPr marL="342900" indent="-342900" eaLnBrk="1" hangingPunct="1">
              <a:buFont typeface="+mj-lt"/>
              <a:buAutoNum type="arabicPeriod"/>
              <a:defRPr/>
            </a:pPr>
            <a:r>
              <a:rPr lang="en-US" sz="1600" dirty="0">
                <a:solidFill>
                  <a:schemeClr val="accent2"/>
                </a:solidFill>
                <a:latin typeface="Calibri" panose="020F0502020204030204" pitchFamily="34" charset="0"/>
                <a:sym typeface="Wingdings" pitchFamily="2" charset="2"/>
              </a:rPr>
              <a:t>Do your Supervisor explain about PTW requirements with appropriate control measures at site?</a:t>
            </a:r>
          </a:p>
          <a:p>
            <a:pPr marL="342900" indent="-342900" eaLnBrk="1" hangingPunct="1">
              <a:buFont typeface="+mj-lt"/>
              <a:buAutoNum type="arabicPeriod"/>
              <a:defRPr/>
            </a:pPr>
            <a:endParaRPr lang="en-US" sz="1600" dirty="0">
              <a:solidFill>
                <a:schemeClr val="accent2"/>
              </a:solidFill>
              <a:latin typeface="Calibri" panose="020F0502020204030204" pitchFamily="34" charset="0"/>
              <a:sym typeface="Wingdings" pitchFamily="2" charset="2"/>
            </a:endParaRPr>
          </a:p>
          <a:p>
            <a:pPr marL="342900" indent="-342900" eaLnBrk="1" hangingPunct="1">
              <a:defRPr/>
            </a:pPr>
            <a:r>
              <a:rPr lang="en-US" sz="1000" i="1" dirty="0">
                <a:solidFill>
                  <a:schemeClr val="accent2"/>
                </a:solidFill>
                <a:latin typeface="Calibri" panose="020F0502020204030204" pitchFamily="34" charset="0"/>
                <a:sym typeface="Wingdings" pitchFamily="2" charset="2"/>
              </a:rPr>
              <a:t>* If the answer is NO to any of the above questions please ensure you take action to correct this finding. </a:t>
            </a:r>
          </a:p>
          <a:p>
            <a:pPr marL="119063" indent="-119063" eaLnBrk="1" hangingPunct="1">
              <a:buFontTx/>
              <a:buChar char="•"/>
              <a:defRPr/>
            </a:pPr>
            <a:endParaRPr lang="en-US" sz="1400" dirty="0">
              <a:solidFill>
                <a:srgbClr val="0033CC"/>
              </a:solidFill>
              <a:latin typeface="+mj-lt"/>
              <a:sym typeface="Wingdings" pitchFamily="2" charset="2"/>
            </a:endParaRPr>
          </a:p>
          <a:p>
            <a:pPr marL="119063" indent="-119063" eaLnBrk="1" hangingPunct="1">
              <a:defRPr/>
            </a:pPr>
            <a:r>
              <a:rPr lang="en-US" sz="1400" dirty="0">
                <a:solidFill>
                  <a:srgbClr val="0033CC"/>
                </a:solidFill>
                <a:latin typeface="+mj-lt"/>
                <a:sym typeface="Wingdings" pitchFamily="2" charset="2"/>
              </a:rPr>
              <a:t>	</a:t>
            </a:r>
          </a:p>
          <a:p>
            <a:pPr eaLnBrk="1" hangingPunct="1">
              <a:defRPr/>
            </a:pPr>
            <a:endParaRPr lang="en-US" sz="1400" dirty="0">
              <a:solidFill>
                <a:srgbClr val="000000"/>
              </a:solidFill>
              <a:latin typeface="Arial" charset="0"/>
            </a:endParaRPr>
          </a:p>
          <a:p>
            <a:pPr marL="119063" indent="-119063" eaLnBrk="1" hangingPunct="1">
              <a:defRPr/>
            </a:pPr>
            <a:endParaRPr lang="en-US" sz="1400" dirty="0">
              <a:solidFill>
                <a:srgbClr val="000000"/>
              </a:solidFill>
              <a:latin typeface="Arial" charset="0"/>
            </a:endParaRPr>
          </a:p>
          <a:p>
            <a:pPr marL="173038" indent="-173038" eaLnBrk="1" hangingPunct="1">
              <a:buFont typeface="Arial" pitchFamily="34" charset="0"/>
              <a:buChar char="•"/>
              <a:defRPr/>
            </a:pPr>
            <a:endParaRPr lang="en-US" sz="800" dirty="0">
              <a:solidFill>
                <a:srgbClr val="000000"/>
              </a:solidFill>
              <a:latin typeface="Arial" charset="0"/>
            </a:endParaRPr>
          </a:p>
        </p:txBody>
      </p:sp>
      <p:grpSp>
        <p:nvGrpSpPr>
          <p:cNvPr id="27651" name="Group 9"/>
          <p:cNvGrpSpPr>
            <a:grpSpLocks/>
          </p:cNvGrpSpPr>
          <p:nvPr/>
        </p:nvGrpSpPr>
        <p:grpSpPr bwMode="auto">
          <a:xfrm>
            <a:off x="12700"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5096" cy="407"/>
            </a:xfrm>
            <a:prstGeom prst="rect">
              <a:avLst/>
            </a:prstGeom>
            <a:noFill/>
            <a:ln w="9525">
              <a:noFill/>
              <a:miter lim="800000"/>
              <a:headEnd/>
              <a:tailEnd/>
            </a:ln>
          </p:spPr>
          <p:txBody>
            <a:bodyPr wrap="square">
              <a:spAutoFit/>
            </a:bodyPr>
            <a:lstStyle/>
            <a:p>
              <a:pPr algn="ctr">
                <a:defRPr/>
              </a:pPr>
              <a:r>
                <a:rPr lang="en-GB" sz="3600" b="1" dirty="0">
                  <a:latin typeface="+mj-lt"/>
                </a:rPr>
                <a:t>Management self audit</a:t>
              </a:r>
              <a:endParaRPr lang="en-GB" b="1" dirty="0">
                <a:latin typeface="+mj-lt"/>
              </a:endParaRP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184009" y="922709"/>
            <a:ext cx="7740792" cy="677108"/>
          </a:xfrm>
          <a:prstGeom prst="rect">
            <a:avLst/>
          </a:prstGeom>
          <a:noFill/>
          <a:ln w="9525">
            <a:noFill/>
            <a:miter lim="800000"/>
            <a:headEnd/>
            <a:tailEnd/>
          </a:ln>
        </p:spPr>
        <p:txBody>
          <a:bodyPr wrap="square">
            <a:spAutoFit/>
          </a:bodyPr>
          <a:lstStyle/>
          <a:p>
            <a:pPr marL="114300" indent="-114300" algn="just"/>
            <a:r>
              <a:rPr lang="en-GB" sz="1400" b="1" dirty="0">
                <a:solidFill>
                  <a:srgbClr val="333399"/>
                </a:solidFill>
                <a:latin typeface="Tahoma" pitchFamily="34" charset="0"/>
              </a:rPr>
              <a:t>Date:</a:t>
            </a:r>
            <a:r>
              <a:rPr lang="en-US" sz="1400" b="1" dirty="0">
                <a:solidFill>
                  <a:srgbClr val="333399"/>
                </a:solidFill>
                <a:latin typeface="Tahoma" pitchFamily="34" charset="0"/>
              </a:rPr>
              <a:t> 07.07.2019      Incident title: </a:t>
            </a:r>
            <a:r>
              <a:rPr lang="en-US" sz="1400" b="1" dirty="0">
                <a:solidFill>
                  <a:srgbClr val="003399"/>
                </a:solidFill>
                <a:latin typeface="Tahoma" pitchFamily="34" charset="0"/>
              </a:rPr>
              <a:t>Incident title: LTI </a:t>
            </a:r>
            <a:r>
              <a:rPr lang="es-ES" sz="1400" b="1" dirty="0">
                <a:solidFill>
                  <a:srgbClr val="003399"/>
                </a:solidFill>
                <a:latin typeface="Arial" panose="020B0604020202020204" pitchFamily="34" charset="0"/>
                <a:cs typeface="Arial" panose="020B0604020202020204" pitchFamily="34" charset="0"/>
              </a:rPr>
              <a:t># 7, Finger Fracture</a:t>
            </a:r>
            <a:endParaRPr lang="en-US" sz="1400" b="1" dirty="0">
              <a:solidFill>
                <a:srgbClr val="003399"/>
              </a:solidFill>
              <a:latin typeface="Arial" panose="020B0604020202020204" pitchFamily="34" charset="0"/>
              <a:cs typeface="Arial" panose="020B0604020202020204" pitchFamily="34" charset="0"/>
            </a:endParaRPr>
          </a:p>
          <a:p>
            <a:pPr marL="114300" indent="-114300" algn="just"/>
            <a:endParaRPr lang="en-US" b="1" dirty="0">
              <a:solidFill>
                <a:srgbClr val="FF0000"/>
              </a:solidFill>
              <a:latin typeface="Tahoma" pitchFamily="34" charset="0"/>
            </a:endParaRPr>
          </a:p>
        </p:txBody>
      </p:sp>
    </p:spTree>
    <p:extLst>
      <p:ext uri="{BB962C8B-B14F-4D97-AF65-F5344CB8AC3E}">
        <p14:creationId xmlns:p14="http://schemas.microsoft.com/office/powerpoint/2010/main" val="111113509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Language xmlns="4880e4f8-4b7d-4bdd-91e3-e10d47036eca">English 1</Language>
    <DocId xmlns="4880e4f8-4b7d-4bdd-91e3-e10d47036eca">92304</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786A92-4FC9-491F-B727-1D17E70D31A6}"/>
</file>

<file path=customXml/itemProps2.xml><?xml version="1.0" encoding="utf-8"?>
<ds:datastoreItem xmlns:ds="http://schemas.openxmlformats.org/officeDocument/2006/customXml" ds:itemID="{417CDCFD-C2C6-4ECC-85D9-E8AEE3BFF834}"/>
</file>

<file path=customXml/itemProps3.xml><?xml version="1.0" encoding="utf-8"?>
<ds:datastoreItem xmlns:ds="http://schemas.openxmlformats.org/officeDocument/2006/customXml" ds:itemID="{ACF46C6F-070D-40A4-B21F-D63FE5060AAE}"/>
</file>

<file path=docProps/app.xml><?xml version="1.0" encoding="utf-8"?>
<Properties xmlns="http://schemas.openxmlformats.org/officeDocument/2006/extended-properties" xmlns:vt="http://schemas.openxmlformats.org/officeDocument/2006/docPropsVTypes">
  <Template/>
  <TotalTime>17649</TotalTime>
  <Words>474</Words>
  <Application>Microsoft Office PowerPoint</Application>
  <PresentationFormat>On-screen Show (4:3)</PresentationFormat>
  <Paragraphs>49</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Tahoma</vt:lpstr>
      <vt:lpstr>Times New Roman</vt:lpstr>
      <vt:lpstr>Wingdings</vt:lpstr>
      <vt:lpstr>Default Design</vt:lpstr>
      <vt:lpstr>PowerPoint Presentation</vt:lpstr>
      <vt:lpstr>PowerPoint Presentation</vt:lpstr>
    </vt:vector>
  </TitlesOfParts>
  <Company>Shell Information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Investigation Template</dc:title>
  <dc:creator>MU93647</dc:creator>
  <cp:lastModifiedBy>Masroori, Ahmed UWZ11H</cp:lastModifiedBy>
  <cp:revision>1159</cp:revision>
  <cp:lastPrinted>2019-05-23T07:14:18Z</cp:lastPrinted>
  <dcterms:created xsi:type="dcterms:W3CDTF">2001-05-03T06:07:08Z</dcterms:created>
  <dcterms:modified xsi:type="dcterms:W3CDTF">2020-03-18T05:26:36Z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