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8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3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345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5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0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/>
              <a:t>Abraj Energy Services S.A.O.C, Rig </a:t>
            </a:r>
            <a:r>
              <a:rPr lang="en-US" sz="1800" b="1" dirty="0" smtClean="0"/>
              <a:t>113 </a:t>
            </a:r>
            <a:r>
              <a:rPr lang="en-US" sz="1800" b="1" dirty="0"/>
              <a:t>– </a:t>
            </a:r>
            <a:r>
              <a:rPr lang="en-US" sz="1800" b="1" dirty="0" smtClean="0"/>
              <a:t>LTI # 18,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November 2019</a:t>
            </a:r>
            <a:endParaRPr lang="en-US" sz="1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628" y="1005123"/>
            <a:ext cx="5943600" cy="4544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01.11.2019     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LTI 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1st November, 2019 @around 22:00 hours, after lowering the mast crew was securing the stand pipe vibrator hose. Floor-men secured the first hose but while securing the second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hose</a:t>
            </a:r>
            <a:r>
              <a:rPr lang="en-US" altLang="en-US" sz="14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hammer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union caught on substructure beam. Floor-man freed the hammer union by standing on the substructure beam and unlatched the lanyard to come out on rig floor. While coming out floor-man slipped and fell down to ground (Height: 3.4 meter).</a:t>
            </a:r>
          </a:p>
          <a:p>
            <a:pPr algn="just">
              <a:buFont typeface="Arial" charset="0"/>
              <a:buNone/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Floor-man evacuated to rig clinic where medic administrated first aid and transferred him by rig ambulance to Nizwa hospital for further treatment.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9063" lvl="0" indent="-119063">
              <a:spcBef>
                <a:spcPct val="2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>
              <a:defRPr/>
            </a:pPr>
            <a:endParaRPr lang="en-US" sz="1050" dirty="0" smtClean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adequate lighting available in the workplace if required.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Always use empowerment to stop if  work is not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all required personnel to have working at height training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Always plan for non essential activities to be carried out during day light. </a:t>
            </a: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35285" y="5691942"/>
            <a:ext cx="5943601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Ensure that lanyard is always tied off while </a:t>
            </a:r>
            <a:r>
              <a:rPr lang="en-US" alt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at height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Placeholder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734" y="1045860"/>
            <a:ext cx="2743200" cy="205740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17650"/>
            <a:ext cx="965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Placeholder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6600"/>
            <a:ext cx="1752600" cy="2057400"/>
          </a:xfrm>
          <a:prstGeom prst="rect">
            <a:avLst/>
          </a:prstGeom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5" y="4029881"/>
            <a:ext cx="616656" cy="104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57" y="3483687"/>
            <a:ext cx="287632" cy="7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131"/>
          <p:cNvGrpSpPr>
            <a:grpSpLocks/>
          </p:cNvGrpSpPr>
          <p:nvPr/>
        </p:nvGrpSpPr>
        <p:grpSpPr bwMode="auto">
          <a:xfrm>
            <a:off x="8307029" y="2341364"/>
            <a:ext cx="336550" cy="544513"/>
            <a:chOff x="3504" y="544"/>
            <a:chExt cx="2287" cy="1855"/>
          </a:xfrm>
        </p:grpSpPr>
        <p:sp>
          <p:nvSpPr>
            <p:cNvPr id="2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" name="Freeform 132"/>
          <p:cNvSpPr>
            <a:spLocks/>
          </p:cNvSpPr>
          <p:nvPr/>
        </p:nvSpPr>
        <p:spPr bwMode="auto">
          <a:xfrm>
            <a:off x="7285038" y="466129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1" name="Group 84"/>
          <p:cNvGrpSpPr>
            <a:grpSpLocks/>
          </p:cNvGrpSpPr>
          <p:nvPr/>
        </p:nvGrpSpPr>
        <p:grpSpPr bwMode="auto">
          <a:xfrm>
            <a:off x="7848601" y="3276600"/>
            <a:ext cx="1259114" cy="2057399"/>
            <a:chOff x="2290" y="2546"/>
            <a:chExt cx="646" cy="601"/>
          </a:xfrm>
        </p:grpSpPr>
        <p:sp>
          <p:nvSpPr>
            <p:cNvPr id="32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pic>
          <p:nvPicPr>
            <p:cNvPr id="33" name="Picture 82" descr="working at height (PDO)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ctangle 18"/>
          <p:cNvSpPr/>
          <p:nvPr/>
        </p:nvSpPr>
        <p:spPr>
          <a:xfrm>
            <a:off x="7899400" y="5507339"/>
            <a:ext cx="1310454" cy="315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Follow LSR</a:t>
            </a:r>
            <a:endParaRPr lang="en-US" sz="1100" dirty="0">
              <a:latin typeface="+mn-lt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78973" y="5439818"/>
            <a:ext cx="13104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100" dirty="0" smtClean="0">
                <a:latin typeface="+mn-lt"/>
                <a:cs typeface="Arial" charset="0"/>
              </a:rPr>
              <a:t>Lanyard anchored with pad-eye</a:t>
            </a:r>
            <a:endParaRPr lang="en-US" sz="1100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3198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there is sufficient light for night rig move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while working at height crew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members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always tie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off 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their lanyard?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plan night rig move activities with your supervisors?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carry out random self-verification of on going activities?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you carry out self-verification of Management of change system</a:t>
            </a: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91579"/>
            <a:ext cx="57846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01.11.2019   Incident title 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EDCE891-5BEE-49AE-8CC5-372C2B7C1496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9502</TotalTime>
  <Words>512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754</cp:revision>
  <cp:lastPrinted>2019-11-20T07:40:48Z</cp:lastPrinted>
  <dcterms:created xsi:type="dcterms:W3CDTF">2001-05-03T06:07:08Z</dcterms:created>
  <dcterms:modified xsi:type="dcterms:W3CDTF">2020-03-19T07:34:05Z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