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7AD"/>
    <a:srgbClr val="301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8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35A7D-73DB-41A9-9DC0-19968C929FE3}" type="datetimeFigureOut">
              <a:rPr lang="en-US" smtClean="0"/>
              <a:t>4/12/2020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42F7A-8699-41E0-B3FA-12CEC64CDC23}" type="slidenum">
              <a:rPr lang="en-US" smtClean="0"/>
              <a:t>‹#›</a:t>
            </a:fld>
            <a:endParaRPr lang="en-US"/>
          </a:p>
        </p:txBody>
      </p:sp>
    </p:spTree>
    <p:extLst>
      <p:ext uri="{BB962C8B-B14F-4D97-AF65-F5344CB8AC3E}">
        <p14:creationId xmlns:p14="http://schemas.microsoft.com/office/powerpoint/2010/main" val="316876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30707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27168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B027B3-5B8C-47BD-B6F9-82ECD39F4AD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361375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027B3-5B8C-47BD-B6F9-82ECD39F4AD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4068704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027B3-5B8C-47BD-B6F9-82ECD39F4AD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228947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sz="1800" dirty="0">
              <a:solidFill>
                <a:srgbClr val="000000"/>
              </a:solidFill>
              <a:cs typeface="+mn-cs"/>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A6B027B3-5B8C-47BD-B6F9-82ECD39F4ADE}" type="datetimeFigureOut">
              <a:rPr lang="en-US" smtClean="0"/>
              <a:t>4/12/2020</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A2130EB7-6BC6-430C-8569-53B847F2AEE0}" type="slidenum">
              <a:rPr lang="en-US" smtClean="0"/>
              <a:t>‹#›</a:t>
            </a:fld>
            <a:endParaRPr lang="en-US"/>
          </a:p>
        </p:txBody>
      </p:sp>
    </p:spTree>
    <p:extLst>
      <p:ext uri="{BB962C8B-B14F-4D97-AF65-F5344CB8AC3E}">
        <p14:creationId xmlns:p14="http://schemas.microsoft.com/office/powerpoint/2010/main" val="1831486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A6B027B3-5B8C-47BD-B6F9-82ECD39F4ADE}" type="datetimeFigureOut">
              <a:rPr lang="en-US" smtClean="0"/>
              <a:t>4/12/2020</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A2130EB7-6BC6-430C-8569-53B847F2AEE0}" type="slidenum">
              <a:rPr lang="en-US" smtClean="0"/>
              <a:t>‹#›</a:t>
            </a:fld>
            <a:endParaRPr lang="en-US"/>
          </a:p>
        </p:txBody>
      </p:sp>
    </p:spTree>
    <p:extLst>
      <p:ext uri="{BB962C8B-B14F-4D97-AF65-F5344CB8AC3E}">
        <p14:creationId xmlns:p14="http://schemas.microsoft.com/office/powerpoint/2010/main" val="3954006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2"/>
            <a:ext cx="2133600" cy="365125"/>
          </a:xfrm>
          <a:prstGeom prst="rect">
            <a:avLst/>
          </a:prstGeom>
        </p:spPr>
        <p:txBody>
          <a:bodyPr/>
          <a:lstStyle>
            <a:lvl1pPr>
              <a:defRPr/>
            </a:lvl1pPr>
          </a:lstStyle>
          <a:p>
            <a:fld id="{A6B027B3-5B8C-47BD-B6F9-82ECD39F4ADE}" type="datetimeFigureOut">
              <a:rPr lang="en-US" smtClean="0"/>
              <a:t>4/12/2020</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A2130EB7-6BC6-430C-8569-53B847F2AEE0}" type="slidenum">
              <a:rPr lang="en-US" smtClean="0"/>
              <a:t>‹#›</a:t>
            </a:fld>
            <a:endParaRPr lang="en-US"/>
          </a:p>
        </p:txBody>
      </p:sp>
    </p:spTree>
    <p:extLst>
      <p:ext uri="{BB962C8B-B14F-4D97-AF65-F5344CB8AC3E}">
        <p14:creationId xmlns:p14="http://schemas.microsoft.com/office/powerpoint/2010/main" val="43452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2" y="236544"/>
            <a:ext cx="8364538" cy="6072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A2130EB7-6BC6-430C-8569-53B847F2AEE0}" type="slidenum">
              <a:rPr lang="en-US" smtClean="0"/>
              <a:t>‹#›</a:t>
            </a:fld>
            <a:endParaRPr lang="en-US"/>
          </a:p>
        </p:txBody>
      </p:sp>
    </p:spTree>
    <p:extLst>
      <p:ext uri="{BB962C8B-B14F-4D97-AF65-F5344CB8AC3E}">
        <p14:creationId xmlns:p14="http://schemas.microsoft.com/office/powerpoint/2010/main" val="347822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027B3-5B8C-47BD-B6F9-82ECD39F4AD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276053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B027B3-5B8C-47BD-B6F9-82ECD39F4ADE}"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366677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B027B3-5B8C-47BD-B6F9-82ECD39F4ADE}"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150604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B027B3-5B8C-47BD-B6F9-82ECD39F4ADE}"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55091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027B3-5B8C-47BD-B6F9-82ECD39F4ADE}"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294876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027B3-5B8C-47BD-B6F9-82ECD39F4ADE}"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9954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B027B3-5B8C-47BD-B6F9-82ECD39F4ADE}"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155082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B027B3-5B8C-47BD-B6F9-82ECD39F4ADE}"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30EB7-6BC6-430C-8569-53B847F2AEE0}" type="slidenum">
              <a:rPr lang="en-US" smtClean="0"/>
              <a:t>‹#›</a:t>
            </a:fld>
            <a:endParaRPr lang="en-US"/>
          </a:p>
        </p:txBody>
      </p:sp>
    </p:spTree>
    <p:extLst>
      <p:ext uri="{BB962C8B-B14F-4D97-AF65-F5344CB8AC3E}">
        <p14:creationId xmlns:p14="http://schemas.microsoft.com/office/powerpoint/2010/main" val="400893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027B3-5B8C-47BD-B6F9-82ECD39F4ADE}" type="datetimeFigureOut">
              <a:rPr lang="en-US" smtClean="0"/>
              <a:t>4/12/2020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30EB7-6BC6-430C-8569-53B847F2AEE0}" type="slidenum">
              <a:rPr lang="en-US" smtClean="0"/>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2"/>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426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00E82E6-9C2F-47B6-B72E-77B736BA7A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7847" y="950595"/>
            <a:ext cx="3153753" cy="2651254"/>
          </a:xfrm>
          <a:prstGeom prst="rect">
            <a:avLst/>
          </a:prstGeom>
        </p:spPr>
      </p:pic>
      <p:sp>
        <p:nvSpPr>
          <p:cNvPr id="14339" name="Text Box 2"/>
          <p:cNvSpPr txBox="1">
            <a:spLocks noChangeArrowheads="1"/>
          </p:cNvSpPr>
          <p:nvPr/>
        </p:nvSpPr>
        <p:spPr bwMode="auto">
          <a:xfrm>
            <a:off x="65894" y="762111"/>
            <a:ext cx="5806553" cy="5386090"/>
          </a:xfrm>
          <a:prstGeom prst="rect">
            <a:avLst/>
          </a:prstGeom>
          <a:noFill/>
          <a:ln w="19050">
            <a:noFill/>
            <a:miter lim="800000"/>
            <a:headEnd/>
            <a:tailEnd/>
          </a:ln>
        </p:spPr>
        <p:txBody>
          <a:bodyPr wrap="square">
            <a:spAutoFit/>
          </a:bodyPr>
          <a:lstStyle/>
          <a:p>
            <a:pPr marL="114300" indent="-114300" algn="l">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26th </a:t>
            </a:r>
            <a:r>
              <a:rPr lang="en-US" sz="1600" b="1" dirty="0">
                <a:solidFill>
                  <a:srgbClr val="333399"/>
                </a:solidFill>
                <a:latin typeface="Tahoma" pitchFamily="34" charset="0"/>
              </a:rPr>
              <a:t>September </a:t>
            </a:r>
            <a:r>
              <a:rPr lang="en-US" sz="1600" b="1" dirty="0" smtClean="0">
                <a:solidFill>
                  <a:srgbClr val="333399"/>
                </a:solidFill>
                <a:latin typeface="Tahoma" pitchFamily="34" charset="0"/>
              </a:rPr>
              <a:t>2019   </a:t>
            </a:r>
            <a:r>
              <a:rPr lang="en-US" sz="1600" b="1" dirty="0">
                <a:solidFill>
                  <a:srgbClr val="333399"/>
                </a:solidFill>
                <a:latin typeface="Tahoma" pitchFamily="34" charset="0"/>
              </a:rPr>
              <a:t>Incident title </a:t>
            </a:r>
            <a:r>
              <a:rPr lang="en-US" sz="1600" b="1" dirty="0" smtClean="0">
                <a:solidFill>
                  <a:srgbClr val="333399"/>
                </a:solidFill>
                <a:latin typeface="Tahoma" pitchFamily="34" charset="0"/>
              </a:rPr>
              <a:t>HIPO#57 </a:t>
            </a:r>
            <a:r>
              <a:rPr lang="en-US" sz="1600" b="1" dirty="0">
                <a:solidFill>
                  <a:srgbClr val="333399"/>
                </a:solidFill>
                <a:latin typeface="Tahoma" pitchFamily="34" charset="0"/>
              </a:rPr>
              <a:t>(MVI</a:t>
            </a:r>
            <a:r>
              <a:rPr lang="en-US" sz="1600" b="1" dirty="0" smtClean="0">
                <a:solidFill>
                  <a:srgbClr val="333399"/>
                </a:solidFill>
                <a:latin typeface="Tahoma" pitchFamily="34" charset="0"/>
              </a:rPr>
              <a:t>)</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lgn="l"/>
            <a:r>
              <a:rPr lang="en-US" sz="1600" dirty="0">
                <a:latin typeface="Calibri" panose="020F0502020204030204" pitchFamily="34" charset="0"/>
              </a:rPr>
              <a:t>On the 26th September a subcontractor driver was travelling alone by a company pick up -  from </a:t>
            </a:r>
            <a:r>
              <a:rPr lang="en-US" sz="1600" dirty="0" err="1">
                <a:latin typeface="Calibri" panose="020F0502020204030204" pitchFamily="34" charset="0"/>
              </a:rPr>
              <a:t>Ibri</a:t>
            </a:r>
            <a:r>
              <a:rPr lang="en-US" sz="1600" dirty="0">
                <a:latin typeface="Calibri" panose="020F0502020204030204" pitchFamily="34" charset="0"/>
              </a:rPr>
              <a:t> to Lekhwair,  while he  continued to drive at around 14:02pm the driver did not concentrate on the road which made the vehicle to move to the side of the road. As the driver noticed the vehicle  veering to the side of the road the driver panicked and over steered to the right causing the driver to lose control of the vehicle that caused the vehicle to roll on its left </a:t>
            </a:r>
            <a:r>
              <a:rPr lang="en-US" sz="1600" dirty="0" smtClean="0">
                <a:latin typeface="Calibri" panose="020F0502020204030204" pitchFamily="34" charset="0"/>
              </a:rPr>
              <a:t>side. No </a:t>
            </a:r>
            <a:r>
              <a:rPr lang="en-US" sz="1600" dirty="0">
                <a:latin typeface="Calibri" panose="020F0502020204030204" pitchFamily="34" charset="0"/>
              </a:rPr>
              <a:t>injuries to the driver and minor damage to the vehicle </a:t>
            </a: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comply with journey plan and driving rules. </a:t>
            </a: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use approved route only.</a:t>
            </a: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conduct Pre-use inspection Prior to use any vehicle.</a:t>
            </a: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use your personal IVMS key only.</a:t>
            </a: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call emergency in case of incident without fail.</a:t>
            </a:r>
          </a:p>
          <a:p>
            <a:pPr marL="171450" indent="-171450" algn="l">
              <a:buFont typeface="Arial" panose="020B0604020202020204" pitchFamily="34" charset="0"/>
              <a:buChar char="•"/>
              <a:defRPr/>
            </a:pPr>
            <a:r>
              <a:rPr lang="en-US" sz="1600" dirty="0">
                <a:latin typeface="Calibri" panose="020F0502020204030204" pitchFamily="34" charset="0"/>
                <a:cs typeface="Arial" charset="0"/>
              </a:rPr>
              <a:t>Always follow the speed limit at all times </a:t>
            </a: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791200"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16885" y="5809647"/>
            <a:ext cx="5181600" cy="338554"/>
          </a:xfrm>
          <a:prstGeom prst="rect">
            <a:avLst/>
          </a:prstGeom>
          <a:solidFill>
            <a:srgbClr val="3010A4"/>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Keep eyes on the road at all times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8" name="Picture 17" descr="Journey_Management_Option_new">
            <a:extLst>
              <a:ext uri="{FF2B5EF4-FFF2-40B4-BE49-F238E27FC236}">
                <a16:creationId xmlns:a16="http://schemas.microsoft.com/office/drawing/2014/main" id="{EDC47F77-AAC5-4199-A01E-DC318D15ADCA}"/>
              </a:ext>
            </a:extLst>
          </p:cNvPr>
          <p:cNvPicPr/>
          <p:nvPr/>
        </p:nvPicPr>
        <p:blipFill>
          <a:blip r:embed="rId4" cstate="print"/>
          <a:srcRect/>
          <a:stretch>
            <a:fillRect/>
          </a:stretch>
        </p:blipFill>
        <p:spPr bwMode="auto">
          <a:xfrm>
            <a:off x="5872447" y="3810000"/>
            <a:ext cx="2890553" cy="2143539"/>
          </a:xfrm>
          <a:prstGeom prst="rect">
            <a:avLst/>
          </a:prstGeom>
          <a:noFill/>
          <a:ln w="9525">
            <a:noFill/>
            <a:miter lim="800000"/>
            <a:headEnd/>
            <a:tailEnd/>
          </a:ln>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09746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5433" y="1246861"/>
            <a:ext cx="8351838" cy="2923877"/>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algn="l"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defRPr/>
            </a:pPr>
            <a:endParaRPr lang="en-US" sz="1400" dirty="0">
              <a:solidFill>
                <a:srgbClr val="0033CC"/>
              </a:solidFill>
              <a:latin typeface="+mj-lt"/>
              <a:sym typeface="Wingdings" pitchFamily="2" charset="2"/>
            </a:endParaRPr>
          </a:p>
          <a:p>
            <a:pPr marL="342900" indent="-342900" algn="l" eaLnBrk="1" hangingPunct="1">
              <a:buFont typeface="+mj-lt"/>
              <a:buAutoNum type="arabicPeriod"/>
              <a:defRPr/>
            </a:pPr>
            <a:r>
              <a:rPr lang="en-US" sz="1600" b="1" dirty="0">
                <a:solidFill>
                  <a:srgbClr val="333399"/>
                </a:solidFill>
                <a:latin typeface="+mj-lt"/>
                <a:sym typeface="Wingdings" pitchFamily="2" charset="2"/>
              </a:rPr>
              <a:t>Do you ensure that the drivers are daily checking the vehicles before using them ?</a:t>
            </a:r>
          </a:p>
          <a:p>
            <a:pPr marL="342900" indent="-342900" algn="l" eaLnBrk="1" hangingPunct="1">
              <a:buFont typeface="+mj-lt"/>
              <a:buAutoNum type="arabicPeriod"/>
              <a:defRPr/>
            </a:pPr>
            <a:r>
              <a:rPr lang="en-US" sz="1600" b="1" dirty="0">
                <a:solidFill>
                  <a:srgbClr val="333399"/>
                </a:solidFill>
                <a:latin typeface="+mj-lt"/>
                <a:sym typeface="Wingdings" pitchFamily="2" charset="2"/>
              </a:rPr>
              <a:t>Do ensure that the drivers are aware of the risks of taking shortcuts?</a:t>
            </a:r>
          </a:p>
          <a:p>
            <a:pPr marL="342900" indent="-342900" algn="l" eaLnBrk="1" hangingPunct="1">
              <a:buFont typeface="+mj-lt"/>
              <a:buAutoNum type="arabicPeriod"/>
              <a:defRPr/>
            </a:pPr>
            <a:r>
              <a:rPr lang="en-US" sz="1600" b="1" dirty="0">
                <a:solidFill>
                  <a:srgbClr val="333399"/>
                </a:solidFill>
                <a:latin typeface="+mj-lt"/>
                <a:sym typeface="Wingdings" pitchFamily="2" charset="2"/>
              </a:rPr>
              <a:t>Do you make sure that the drivers are following the journey plan?</a:t>
            </a:r>
          </a:p>
          <a:p>
            <a:pPr marL="342900" indent="-342900" algn="l" eaLnBrk="1" hangingPunct="1">
              <a:buFont typeface="+mj-lt"/>
              <a:buAutoNum type="arabicPeriod"/>
              <a:defRPr/>
            </a:pPr>
            <a:r>
              <a:rPr lang="en-US" sz="1600" b="1" dirty="0">
                <a:solidFill>
                  <a:srgbClr val="333399"/>
                </a:solidFill>
                <a:latin typeface="+mj-lt"/>
                <a:sym typeface="Wingdings" pitchFamily="2" charset="2"/>
              </a:rPr>
              <a:t>Do you ensure that SP2000 is implemented ?</a:t>
            </a:r>
          </a:p>
          <a:p>
            <a:pPr marL="342900" indent="-342900" algn="l" eaLnBrk="1" hangingPunct="1">
              <a:buFont typeface="+mj-lt"/>
              <a:buAutoNum type="arabicPeriod"/>
              <a:defRPr/>
            </a:pPr>
            <a:r>
              <a:rPr lang="en-US" sz="1600" b="1" dirty="0">
                <a:solidFill>
                  <a:srgbClr val="333399"/>
                </a:solidFill>
                <a:latin typeface="+mj-lt"/>
                <a:sym typeface="Wingdings" pitchFamily="2" charset="2"/>
              </a:rPr>
              <a:t>Do you ensure you review the subcontractors IVMS reports ?</a:t>
            </a:r>
          </a:p>
          <a:p>
            <a:pPr marL="342900" indent="-342900" eaLnBrk="1" hangingPunct="1">
              <a:defRPr/>
            </a:pPr>
            <a:endParaRPr lang="en-US" sz="1600" b="1" dirty="0">
              <a:solidFill>
                <a:srgbClr val="333399"/>
              </a:solidFill>
              <a:latin typeface="+mj-lt"/>
              <a:sym typeface="Wingdings" pitchFamily="2" charset="2"/>
            </a:endParaRPr>
          </a:p>
          <a:p>
            <a:pPr marL="342900" indent="-342900" algn="l"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0137" y="837286"/>
            <a:ext cx="6373861" cy="338554"/>
          </a:xfrm>
          <a:prstGeom prst="rect">
            <a:avLst/>
          </a:prstGeom>
          <a:noFill/>
          <a:ln w="9525">
            <a:noFill/>
            <a:miter lim="800000"/>
            <a:headEnd/>
            <a:tailEnd/>
          </a:ln>
        </p:spPr>
        <p:txBody>
          <a:bodyPr wrap="none">
            <a:spAutoFit/>
          </a:bodyPr>
          <a:lstStyle/>
          <a:p>
            <a:pPr marL="114300" indent="-114300" algn="l">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26th September 2019     Incident title HIPO 57 (MVI)</a:t>
            </a:r>
          </a:p>
        </p:txBody>
      </p:sp>
    </p:spTree>
    <p:extLst>
      <p:ext uri="{BB962C8B-B14F-4D97-AF65-F5344CB8AC3E}">
        <p14:creationId xmlns:p14="http://schemas.microsoft.com/office/powerpoint/2010/main" val="2256671552"/>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92317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407EC42-8FB7-4E46-8025-DC2344E83C2A}"/>
</file>

<file path=customXml/itemProps2.xml><?xml version="1.0" encoding="utf-8"?>
<ds:datastoreItem xmlns:ds="http://schemas.openxmlformats.org/officeDocument/2006/customXml" ds:itemID="{DE58C408-C259-409A-9A01-D466EE8D2682}"/>
</file>

<file path=customXml/itemProps3.xml><?xml version="1.0" encoding="utf-8"?>
<ds:datastoreItem xmlns:ds="http://schemas.openxmlformats.org/officeDocument/2006/customXml" ds:itemID="{385AEBF3-0B4B-45C6-B824-6E6D804A26CD}"/>
</file>

<file path=docProps/app.xml><?xml version="1.0" encoding="utf-8"?>
<Properties xmlns="http://schemas.openxmlformats.org/officeDocument/2006/extended-properties" xmlns:vt="http://schemas.openxmlformats.org/officeDocument/2006/docPropsVTypes">
  <Template>Theme1</Template>
  <TotalTime>12</TotalTime>
  <Words>518</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Theme1</vt:lpstr>
      <vt:lpstr>PowerPoint Presentation</vt:lpstr>
      <vt:lpstr>PowerPoint Presentation</vt:lpstr>
    </vt:vector>
  </TitlesOfParts>
  <Company>Petroleum Development Oman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Morrow, Fulton MSE32</dc:creator>
  <cp:lastModifiedBy>Morrow, Fulton MSE32</cp:lastModifiedBy>
  <cp:revision>3</cp:revision>
  <dcterms:created xsi:type="dcterms:W3CDTF">2019-09-15T03:01:46Z</dcterms:created>
  <dcterms:modified xsi:type="dcterms:W3CDTF">2020-04-12T05:37:17Z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