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notesSlides/notesSlide2.xml" ContentType="application/vnd.openxmlformats-officedocument.presentationml.notesSlide+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4"/>
  </p:notesMasterIdLst>
  <p:sldIdLst>
    <p:sldId id="359" r:id="rId2"/>
    <p:sldId id="360"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552" autoAdjust="0"/>
  </p:normalViewPr>
  <p:slideViewPr>
    <p:cSldViewPr>
      <p:cViewPr varScale="1">
        <p:scale>
          <a:sx n="96" d="100"/>
          <a:sy n="96" d="100"/>
        </p:scale>
        <p:origin x="822"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4/12/2020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7211946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smtClean="0"/>
          </a:p>
        </p:txBody>
      </p:sp>
    </p:spTree>
    <p:extLst>
      <p:ext uri="{BB962C8B-B14F-4D97-AF65-F5344CB8AC3E}">
        <p14:creationId xmlns:p14="http://schemas.microsoft.com/office/powerpoint/2010/main" val="2758440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2659507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892275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227750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4443049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endParaRPr lang="en-IN"/>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endParaRPr lang="en-IN"/>
          </a:p>
        </p:txBody>
      </p:sp>
      <p:sp>
        <p:nvSpPr>
          <p:cNvPr id="5" name="Footer Placeholder 4"/>
          <p:cNvSpPr>
            <a:spLocks noGrp="1"/>
          </p:cNvSpPr>
          <p:nvPr>
            <p:ph type="ftr" sz="quarter" idx="11"/>
          </p:nvPr>
        </p:nvSpPr>
        <p:spPr/>
        <p:txBody>
          <a:bodyPr/>
          <a:lstStyle/>
          <a:p>
            <a:r>
              <a:rPr lang="en-GB"/>
              <a:t>Confidential - Not to be shared outside of PDO/PDO contractors </a:t>
            </a:r>
            <a:endParaRPr lang="en-IN"/>
          </a:p>
        </p:txBody>
      </p:sp>
      <p:sp>
        <p:nvSpPr>
          <p:cNvPr id="6" name="Slide Number Placeholder 5"/>
          <p:cNvSpPr>
            <a:spLocks noGrp="1"/>
          </p:cNvSpPr>
          <p:nvPr>
            <p:ph type="sldNum" sz="quarter" idx="12"/>
          </p:nvPr>
        </p:nvSpPr>
        <p:spPr/>
        <p:txBody>
          <a:bodyPr/>
          <a:lstStyle/>
          <a:p>
            <a:fld id="{EDC7C482-6A57-4477-ABB6-025DC609A7C0}" type="slidenum">
              <a:rPr lang="en-IN" smtClean="0"/>
              <a:pPr/>
              <a:t>‹#›</a:t>
            </a:fld>
            <a:endParaRPr lang="en-IN"/>
          </a:p>
        </p:txBody>
      </p:sp>
    </p:spTree>
    <p:extLst>
      <p:ext uri="{BB962C8B-B14F-4D97-AF65-F5344CB8AC3E}">
        <p14:creationId xmlns:p14="http://schemas.microsoft.com/office/powerpoint/2010/main" val="103143808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7" cstate="email">
            <a:extLst>
              <a:ext uri="{28A0092B-C50C-407E-A947-70E740481C1C}">
                <a14:useLocalDpi xmlns:a14="http://schemas.microsoft.com/office/drawing/2010/main" val="0"/>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045531347"/>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55207" y="711730"/>
            <a:ext cx="5293080" cy="5539978"/>
          </a:xfrm>
          <a:prstGeom prst="rect">
            <a:avLst/>
          </a:prstGeom>
          <a:noFill/>
          <a:ln w="19050">
            <a:noFill/>
            <a:miter lim="800000"/>
            <a:headEnd/>
            <a:tailEnd/>
          </a:ln>
        </p:spPr>
        <p:txBody>
          <a:bodyPr wrap="squar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a:t>
            </a: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1</a:t>
            </a:r>
            <a:r>
              <a:rPr lang="en-GB" sz="1600" b="1" baseline="30000" dirty="0" smtClean="0">
                <a:solidFill>
                  <a:srgbClr val="333399"/>
                </a:solidFill>
                <a:latin typeface="Tahoma" panose="020B0604030504040204" pitchFamily="34" charset="0"/>
                <a:ea typeface="Tahoma" panose="020B0604030504040204" pitchFamily="34" charset="0"/>
                <a:cs typeface="Tahoma" panose="020B0604030504040204" pitchFamily="34" charset="0"/>
              </a:rPr>
              <a:t>st</a:t>
            </a:r>
            <a:r>
              <a:rPr lang="en-GB"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July 2019</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Incident title: </a:t>
            </a:r>
            <a:r>
              <a:rPr lang="en-US" sz="1600" b="1" dirty="0" smtClean="0">
                <a:solidFill>
                  <a:srgbClr val="333399"/>
                </a:solidFill>
                <a:latin typeface="Tahoma" panose="020B0604030504040204" pitchFamily="34" charset="0"/>
                <a:ea typeface="Tahoma" panose="020B0604030504040204" pitchFamily="34" charset="0"/>
                <a:cs typeface="Tahoma" panose="020B0604030504040204" pitchFamily="34" charset="0"/>
              </a:rPr>
              <a:t>Commuting </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fatality</a:t>
            </a: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eaLnBrk="1" hangingPunct="1">
              <a:defRPr/>
            </a:pPr>
            <a:endParaRPr lang="en-US" sz="1050" dirty="0">
              <a:solidFill>
                <a:srgbClr val="000000"/>
              </a:solidFill>
              <a:latin typeface="Arial" pitchFamily="34" charset="0"/>
            </a:endParaRPr>
          </a:p>
          <a:p>
            <a:pPr lvl="0" algn="just" eaLnBrk="1" fontAlgn="auto" hangingPunct="1">
              <a:spcBef>
                <a:spcPts val="0"/>
              </a:spcBef>
              <a:spcAft>
                <a:spcPts val="0"/>
              </a:spcAft>
              <a:defRPr/>
            </a:pPr>
            <a:r>
              <a:rPr lang="en-US" sz="1600" dirty="0">
                <a:solidFill>
                  <a:srgbClr val="000000"/>
                </a:solidFill>
                <a:latin typeface="Calibri" panose="020F0502020204030204" pitchFamily="34" charset="0"/>
              </a:rPr>
              <a:t>On 01st July’ 2019 a </a:t>
            </a:r>
            <a:r>
              <a:rPr lang="en-US" sz="1600" dirty="0" smtClean="0">
                <a:solidFill>
                  <a:srgbClr val="000000"/>
                </a:solidFill>
                <a:latin typeface="Calibri" panose="020F0502020204030204" pitchFamily="34" charset="0"/>
              </a:rPr>
              <a:t>subcontractor </a:t>
            </a:r>
            <a:r>
              <a:rPr lang="en-US" sz="1600" dirty="0">
                <a:solidFill>
                  <a:srgbClr val="000000"/>
                </a:solidFill>
                <a:latin typeface="Calibri" panose="020F0502020204030204" pitchFamily="34" charset="0"/>
              </a:rPr>
              <a:t>employee was commuting in his private saloon car from his home at </a:t>
            </a:r>
            <a:r>
              <a:rPr lang="en-US" sz="1600" dirty="0" err="1">
                <a:solidFill>
                  <a:srgbClr val="000000"/>
                </a:solidFill>
                <a:latin typeface="Calibri" panose="020F0502020204030204" pitchFamily="34" charset="0"/>
              </a:rPr>
              <a:t>Suwaiq</a:t>
            </a:r>
            <a:r>
              <a:rPr lang="en-US" sz="1600" dirty="0">
                <a:solidFill>
                  <a:srgbClr val="000000"/>
                </a:solidFill>
                <a:latin typeface="Calibri" panose="020F0502020204030204" pitchFamily="34" charset="0"/>
              </a:rPr>
              <a:t> to Saih Rawl to commence his duty. At around 17.25 hrs, the vehicle hit rear end of Third Party flat bed trailer approx. 14km away from Qarn Alam roundabout. He passed away at the scene.</a:t>
            </a:r>
          </a:p>
          <a:p>
            <a:pPr marL="114300" indent="-114300" algn="just">
              <a:defRPr/>
            </a:pPr>
            <a:endParaRPr lang="en-US" sz="1600" b="1" dirty="0" smtClean="0">
              <a:solidFill>
                <a:srgbClr val="333399"/>
              </a:solidFill>
              <a:latin typeface="Tahoma" pitchFamily="34" charset="0"/>
            </a:endParaRPr>
          </a:p>
          <a:p>
            <a:pPr marL="114300" indent="-114300" algn="just">
              <a:defRPr/>
            </a:pPr>
            <a:r>
              <a:rPr lang="en-US" sz="1600" b="1" dirty="0" smtClean="0">
                <a:solidFill>
                  <a:srgbClr val="333399"/>
                </a:solidFill>
                <a:latin typeface="Tahoma" pitchFamily="34" charset="0"/>
              </a:rPr>
              <a:t>Your </a:t>
            </a:r>
            <a:r>
              <a:rPr lang="en-US" sz="1600" b="1" dirty="0">
                <a:solidFill>
                  <a:srgbClr val="333399"/>
                </a:solidFill>
                <a:latin typeface="Tahoma" pitchFamily="34" charset="0"/>
              </a:rPr>
              <a:t>learning from this incident..</a:t>
            </a:r>
          </a:p>
          <a:p>
            <a:pPr marL="114300" indent="-114300" algn="just">
              <a:defRPr/>
            </a:pPr>
            <a:endParaRPr lang="en-US" sz="600" dirty="0">
              <a:solidFill>
                <a:srgbClr val="000000"/>
              </a:solidFill>
              <a:latin typeface="Arial" charset="0"/>
            </a:endParaRP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Follow company commuting policy and use PDO commuting services.</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Follow road safety rules while driving your private vehicle.</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Pay close attention to other road users in order to give yourself enough time   to take any necessary actions. </a:t>
            </a:r>
          </a:p>
          <a:p>
            <a:pPr marL="171450" indent="-171450" eaLnBrk="1" hangingPunct="1">
              <a:buFont typeface="Arial" panose="020B0604020202020204" pitchFamily="34" charset="0"/>
              <a:buChar char="•"/>
              <a:defRPr/>
            </a:pPr>
            <a:r>
              <a:rPr lang="en-US" sz="1600" dirty="0">
                <a:latin typeface="Calibri" panose="020F0502020204030204" pitchFamily="34" charset="0"/>
                <a:cs typeface="Tahoma" pitchFamily="34" charset="0"/>
              </a:rPr>
              <a:t>Always ensure your vehicle is in good condition before starting any journey. </a:t>
            </a:r>
          </a:p>
          <a:p>
            <a:pPr eaLnBrk="1" hangingPunct="1">
              <a:defRPr/>
            </a:pPr>
            <a:r>
              <a:rPr lang="en-US" sz="1600" dirty="0">
                <a:latin typeface="Calibri" panose="020F0502020204030204" pitchFamily="34" charset="0"/>
                <a:cs typeface="Tahoma" pitchFamily="34" charset="0"/>
              </a:rPr>
              <a:t>    </a:t>
            </a: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166687" y="5698123"/>
            <a:ext cx="5181600" cy="338554"/>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Always use approved commuting services</a:t>
            </a: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562600" y="1102642"/>
            <a:ext cx="3429000" cy="2379077"/>
          </a:xfrm>
          <a:prstGeom prst="rect">
            <a:avLst/>
          </a:prstGeom>
          <a:ln>
            <a:noFill/>
          </a:ln>
        </p:spPr>
      </p:pic>
      <p:grpSp>
        <p:nvGrpSpPr>
          <p:cNvPr id="18" name="Group 131"/>
          <p:cNvGrpSpPr>
            <a:grpSpLocks/>
          </p:cNvGrpSpPr>
          <p:nvPr/>
        </p:nvGrpSpPr>
        <p:grpSpPr bwMode="auto">
          <a:xfrm>
            <a:off x="7989500" y="2703894"/>
            <a:ext cx="336550" cy="544513"/>
            <a:chOff x="3504" y="544"/>
            <a:chExt cx="2287" cy="1855"/>
          </a:xfrm>
        </p:grpSpPr>
        <p:sp>
          <p:nvSpPr>
            <p:cNvPr id="19"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0"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2" name="Picture 9"/>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5562600" y="3568433"/>
            <a:ext cx="3429000" cy="243840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pic>
      <p:sp>
        <p:nvSpPr>
          <p:cNvPr id="23" name="Freeform 132"/>
          <p:cNvSpPr>
            <a:spLocks/>
          </p:cNvSpPr>
          <p:nvPr/>
        </p:nvSpPr>
        <p:spPr bwMode="auto">
          <a:xfrm>
            <a:off x="8157775" y="527066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084237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646878"/>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a:buFont typeface="+mj-lt"/>
              <a:buAutoNum type="arabicPeriod"/>
              <a:defRPr/>
            </a:pPr>
            <a:r>
              <a:rPr lang="en-US" sz="1400" dirty="0">
                <a:solidFill>
                  <a:srgbClr val="0033CC"/>
                </a:solidFill>
                <a:latin typeface="+mj-lt"/>
                <a:sym typeface="Wingdings" pitchFamily="2" charset="2"/>
              </a:rPr>
              <a:t>Do you ensure commuting bus arrangements to discourage the use of private vehicles?          </a:t>
            </a:r>
          </a:p>
          <a:p>
            <a:pPr marL="342900" indent="-342900">
              <a:buFont typeface="+mj-lt"/>
              <a:buAutoNum type="arabicPeriod"/>
              <a:defRPr/>
            </a:pPr>
            <a:r>
              <a:rPr lang="en-US" sz="1400" dirty="0">
                <a:solidFill>
                  <a:srgbClr val="0033CC"/>
                </a:solidFill>
                <a:latin typeface="+mj-lt"/>
                <a:sym typeface="Wingdings" pitchFamily="2" charset="2"/>
              </a:rPr>
              <a:t>Do you ensure to promote safe driving practices with your drivers?</a:t>
            </a:r>
          </a:p>
          <a:p>
            <a:pPr marL="342900" indent="-342900">
              <a:buFont typeface="+mj-lt"/>
              <a:buAutoNum type="arabicPeriod"/>
              <a:defRPr/>
            </a:pPr>
            <a:r>
              <a:rPr lang="en-US" sz="1400" dirty="0">
                <a:solidFill>
                  <a:srgbClr val="0033CC"/>
                </a:solidFill>
                <a:latin typeface="+mj-lt"/>
                <a:sym typeface="Wingdings" pitchFamily="2" charset="2"/>
              </a:rPr>
              <a:t>Do you ensure a Safe</a:t>
            </a:r>
            <a:r>
              <a:rPr lang="en-US" sz="1400" dirty="0">
                <a:solidFill>
                  <a:srgbClr val="0033CC"/>
                </a:solidFill>
                <a:latin typeface="+mj-lt"/>
                <a:sym typeface="Wingdings" pitchFamily="2" charset="2"/>
              </a:rPr>
              <a:t> Commuting Policy? </a:t>
            </a:r>
          </a:p>
          <a:p>
            <a:pPr marL="342900" indent="-342900" eaLnBrk="1" hangingPunct="1">
              <a:buFont typeface="+mj-lt"/>
              <a:buAutoNum type="arabicPeriod"/>
              <a:defRPr/>
            </a:pPr>
            <a:r>
              <a:rPr lang="en-US" sz="1400" dirty="0">
                <a:solidFill>
                  <a:srgbClr val="0033CC"/>
                </a:solidFill>
                <a:latin typeface="+mj-lt"/>
                <a:sym typeface="Wingdings" pitchFamily="2" charset="2"/>
              </a:rPr>
              <a:t>Do you ensure your Policy discourage use of private vehicle</a:t>
            </a:r>
            <a:r>
              <a:rPr lang="en-US" sz="1400" dirty="0" smtClean="0">
                <a:solidFill>
                  <a:srgbClr val="0033CC"/>
                </a:solidFill>
                <a:latin typeface="+mj-lt"/>
                <a:sym typeface="Wingdings" pitchFamily="2" charset="2"/>
              </a:rPr>
              <a:t>?</a:t>
            </a:r>
          </a:p>
          <a:p>
            <a:pPr marL="342900" indent="-342900" eaLnBrk="1" hangingPunct="1">
              <a:defRPr/>
            </a:pPr>
            <a:endParaRPr lang="en-US" sz="1000" i="1" dirty="0" smtClean="0">
              <a:solidFill>
                <a:srgbClr val="0033CC"/>
              </a:solidFill>
              <a:latin typeface="+mj-lt"/>
              <a:sym typeface="Wingdings" pitchFamily="2" charset="2"/>
            </a:endParaRPr>
          </a:p>
          <a:p>
            <a:pPr marL="342900" indent="-342900" eaLnBrk="1" hangingPunct="1">
              <a:defRPr/>
            </a:pPr>
            <a:r>
              <a:rPr lang="en-US" sz="1000" i="1" dirty="0" smtClean="0">
                <a:solidFill>
                  <a:srgbClr val="0033CC"/>
                </a:solidFill>
                <a:latin typeface="+mj-lt"/>
                <a:sym typeface="Wingdings" pitchFamily="2" charset="2"/>
              </a:rPr>
              <a:t>* If the answer is NO to any of the above questions please ensure you take action to correct this finding. </a:t>
            </a:r>
            <a:endParaRPr lang="en-US" sz="1000" i="1" dirty="0">
              <a:solidFill>
                <a:srgbClr val="0033CC"/>
              </a:solidFill>
              <a:latin typeface="+mj-lt"/>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216994" y="801370"/>
            <a:ext cx="5727850" cy="338554"/>
          </a:xfrm>
          <a:prstGeom prst="rect">
            <a:avLst/>
          </a:prstGeom>
          <a:noFill/>
          <a:ln w="9525">
            <a:noFill/>
            <a:miter lim="800000"/>
            <a:headEnd/>
            <a:tailEnd/>
          </a:ln>
        </p:spPr>
        <p:txBody>
          <a:bodyPr wrap="none">
            <a:spAutoFit/>
          </a:bodyPr>
          <a:lstStyle/>
          <a:p>
            <a:pPr marL="114300" indent="-114300">
              <a:defRPr/>
            </a:pP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Date: 1</a:t>
            </a:r>
            <a:r>
              <a:rPr lang="en-GB" sz="1600" b="1" baseline="30000" dirty="0">
                <a:solidFill>
                  <a:srgbClr val="333399"/>
                </a:solidFill>
                <a:latin typeface="Tahoma" panose="020B0604030504040204" pitchFamily="34" charset="0"/>
                <a:ea typeface="Tahoma" panose="020B0604030504040204" pitchFamily="34" charset="0"/>
                <a:cs typeface="Tahoma" panose="020B0604030504040204" pitchFamily="34" charset="0"/>
              </a:rPr>
              <a:t>st</a:t>
            </a:r>
            <a:r>
              <a:rPr lang="en-GB" sz="1600" b="1" dirty="0">
                <a:solidFill>
                  <a:srgbClr val="333399"/>
                </a:solidFill>
                <a:latin typeface="Tahoma" panose="020B0604030504040204" pitchFamily="34" charset="0"/>
                <a:ea typeface="Tahoma" panose="020B0604030504040204" pitchFamily="34" charset="0"/>
                <a:cs typeface="Tahoma" panose="020B0604030504040204" pitchFamily="34" charset="0"/>
              </a:rPr>
              <a:t> July 2019</a:t>
            </a:r>
            <a:r>
              <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rPr>
              <a:t>  Incident title: Commuting fatality</a:t>
            </a:r>
            <a:endParaRPr lang="en-US" sz="1600" b="1" dirty="0">
              <a:solidFill>
                <a:srgbClr val="333399"/>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1440933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92319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A162EB36-21C5-4807-B8F8-7A9E28460792}"/>
</file>

<file path=customXml/itemProps2.xml><?xml version="1.0" encoding="utf-8"?>
<ds:datastoreItem xmlns:ds="http://schemas.openxmlformats.org/officeDocument/2006/customXml" ds:itemID="{DEE9F707-6FE6-49C4-936E-DE75B9706DE2}"/>
</file>

<file path=customXml/itemProps3.xml><?xml version="1.0" encoding="utf-8"?>
<ds:datastoreItem xmlns:ds="http://schemas.openxmlformats.org/officeDocument/2006/customXml" ds:itemID="{AD4556E7-FABC-4A93-86E4-569AEE18FB70}"/>
</file>

<file path=docProps/app.xml><?xml version="1.0" encoding="utf-8"?>
<Properties xmlns="http://schemas.openxmlformats.org/officeDocument/2006/extended-properties" xmlns:vt="http://schemas.openxmlformats.org/officeDocument/2006/docPropsVTypes">
  <TotalTime>369</TotalTime>
  <Words>456</Words>
  <Application>Microsoft Office PowerPoint</Application>
  <PresentationFormat>On-screen Show (4:3)</PresentationFormat>
  <Paragraphs>48</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74</cp:revision>
  <dcterms:created xsi:type="dcterms:W3CDTF">2016-03-28T05:48:29Z</dcterms:created>
  <dcterms:modified xsi:type="dcterms:W3CDTF">2020-04-12T05:52:40Z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